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58" r:id="rId4"/>
    <p:sldId id="260" r:id="rId5"/>
    <p:sldId id="273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B78D-E6C4-44DF-A542-8502E43C109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571A-6A04-44E1-8C8E-BFC3DF01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571A-6A04-44E1-8C8E-BFC3DF019E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070F-CCE7-408C-BA35-B5705D0013B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252D-13AF-41BB-AF2C-7B3B4CC530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0745361_3666379060095735_90441592180405807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84" y="-17489"/>
            <a:ext cx="9283908" cy="678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87FCC-820D-4601-8D82-0C005FA5C056}"/>
              </a:ext>
            </a:extLst>
          </p:cNvPr>
          <p:cNvSpPr txBox="1"/>
          <p:nvPr/>
        </p:nvSpPr>
        <p:spPr>
          <a:xfrm>
            <a:off x="2881141" y="152400"/>
            <a:ext cx="5348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স্বাগতম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F66C1-1AD3-4D3B-A4F1-422E7A22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67" y="43429"/>
            <a:ext cx="2361933" cy="1556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E9F9E-3DC8-4148-ACEB-F01EE1FE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85" y="-17489"/>
            <a:ext cx="1853785" cy="1914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C30C52-4BC6-4C30-91CF-831FA1F6C1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১।বাংলাদেশ ক্রান্তীয় অঞ্চলে অবস্থিত হওয়ায় এখানকার জলবায়ু ক্রান্তীয় মৌসুমী জলবায়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শীতকালে বাংলাদেশের তাপমাত্রা ১৮-২১ ডিগ্রি সেলসিয়াস মধ্যে থাকে।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গ্রীষ্মকালে দেশের উত্তর ও উত্তর-পশ্চিমাঞ্চলে তাপমাত্রা ৪০-৪৫ ডিগ্রি সেলসিয়াস পর্যন্ত ওঠে।এই সময়ে কালবৈশাখী ঝড় হয়।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90AA4-ED9F-41FC-9C9C-F338DB6154C1}"/>
              </a:ext>
            </a:extLst>
          </p:cNvPr>
          <p:cNvSpPr txBox="1"/>
          <p:nvPr/>
        </p:nvSpPr>
        <p:spPr>
          <a:xfrm>
            <a:off x="2209800" y="74371"/>
            <a:ext cx="7030233" cy="53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বাংলাদেশের</a:t>
            </a:r>
            <a:r>
              <a:rPr lang="en-US" sz="2800" b="1" dirty="0"/>
              <a:t> </a:t>
            </a:r>
            <a:r>
              <a:rPr lang="en-US" sz="2800" b="1" dirty="0" err="1"/>
              <a:t>জলবায়ুর</a:t>
            </a:r>
            <a:r>
              <a:rPr lang="en-US" sz="2800" b="1" dirty="0"/>
              <a:t> </a:t>
            </a:r>
            <a:r>
              <a:rPr lang="en-US" sz="2800" b="1" dirty="0" err="1"/>
              <a:t>প্রকৃতি</a:t>
            </a:r>
            <a:r>
              <a:rPr lang="en-US" sz="2800" b="1" dirty="0"/>
              <a:t> </a:t>
            </a: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22E276D1-C9BE-4F0A-B958-BA3DAB399040}"/>
              </a:ext>
            </a:extLst>
          </p:cNvPr>
          <p:cNvSpPr/>
          <p:nvPr/>
        </p:nvSpPr>
        <p:spPr>
          <a:xfrm>
            <a:off x="1600200" y="457200"/>
            <a:ext cx="6248400" cy="15500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291496-BA25-44A2-9315-3AD0DC5F5463}"/>
              </a:ext>
            </a:extLst>
          </p:cNvPr>
          <p:cNvSpPr/>
          <p:nvPr/>
        </p:nvSpPr>
        <p:spPr>
          <a:xfrm>
            <a:off x="0" y="0"/>
            <a:ext cx="9252560" cy="6936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sz="2400" b="1" dirty="0">
              <a:solidFill>
                <a:schemeClr val="tx1"/>
              </a:solidFill>
            </a:endParaRPr>
          </a:p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জলবায়ু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পরিবর্তনের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কারণের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as-IN" sz="2400" b="1" dirty="0">
                <a:solidFill>
                  <a:schemeClr val="tx1"/>
                </a:solidFill>
              </a:rPr>
              <a:t>  </a:t>
            </a:r>
            <a:r>
              <a:rPr lang="as-IN" sz="2800" b="1" dirty="0">
                <a:solidFill>
                  <a:schemeClr val="tx1"/>
                </a:solidFill>
              </a:rPr>
              <a:t>মধ্যে থাকতে পারে সৌর বিকিরণের মাত্রা, পৃথিবীর অক্ষরেখার দিক-পরিবর্তন কিংবা সূর্যের তুলনায় পৃথিবীর অবস্থান । বর্তমান সময়ে মনুষ্যজনিত গ্রীনহাউজ গ্যাসের ফলে পৃথিবীর উষ্ণায়নকে জলবায়ু পরিবর্তনের একটি অন্যতম কারণ ধরা হয়।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DBE59-B504-4F92-A856-8AA79213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0" y="1129167"/>
            <a:ext cx="4114800" cy="2264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87A1B-07B5-4B36-861F-FEC036A9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60" y="1155191"/>
            <a:ext cx="3998933" cy="2351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48808-74EF-4F32-BF92-0014EB2EE6D1}"/>
              </a:ext>
            </a:extLst>
          </p:cNvPr>
          <p:cNvSpPr txBox="1"/>
          <p:nvPr/>
        </p:nvSpPr>
        <p:spPr>
          <a:xfrm>
            <a:off x="19050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পরিবর্তনের</a:t>
            </a:r>
            <a:r>
              <a:rPr lang="en-US" sz="2800" b="1" dirty="0"/>
              <a:t> </a:t>
            </a:r>
            <a:r>
              <a:rPr lang="en-US" sz="2800" b="1" dirty="0" err="1"/>
              <a:t>কারণ</a:t>
            </a:r>
            <a:r>
              <a:rPr lang="en-US" sz="2800" b="1" dirty="0"/>
              <a:t> </a:t>
            </a:r>
            <a:r>
              <a:rPr lang="en-US" sz="2800" b="1" dirty="0" err="1"/>
              <a:t>সমুহ</a:t>
            </a:r>
            <a:r>
              <a:rPr 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B8F08-9CBD-49BD-B539-6022A2630470}"/>
              </a:ext>
            </a:extLst>
          </p:cNvPr>
          <p:cNvSpPr txBox="1"/>
          <p:nvPr/>
        </p:nvSpPr>
        <p:spPr>
          <a:xfrm>
            <a:off x="457200" y="3620191"/>
            <a:ext cx="50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কার্বন</a:t>
            </a:r>
            <a:r>
              <a:rPr lang="en-US" sz="2800" b="1" dirty="0"/>
              <a:t> </a:t>
            </a:r>
            <a:r>
              <a:rPr lang="en-US" sz="2800" b="1" dirty="0" err="1"/>
              <a:t>ডাই</a:t>
            </a:r>
            <a:r>
              <a:rPr lang="en-US" sz="2800" b="1" dirty="0"/>
              <a:t>  </a:t>
            </a:r>
            <a:r>
              <a:rPr lang="en-US" sz="2800" b="1" dirty="0" err="1"/>
              <a:t>অক্রাইডবৃদ্ধি</a:t>
            </a:r>
            <a:r>
              <a:rPr lang="en-US" sz="28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E38A0-5A5F-4B3A-9823-0ED29C1C0559}"/>
              </a:ext>
            </a:extLst>
          </p:cNvPr>
          <p:cNvSpPr txBox="1"/>
          <p:nvPr/>
        </p:nvSpPr>
        <p:spPr>
          <a:xfrm>
            <a:off x="5257800" y="3691412"/>
            <a:ext cx="357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বনভূমি</a:t>
            </a:r>
            <a:r>
              <a:rPr lang="en-US" sz="2800" b="1" dirty="0"/>
              <a:t> </a:t>
            </a:r>
            <a:r>
              <a:rPr lang="en-US" sz="2800" b="1" dirty="0" err="1"/>
              <a:t>ধ্বংস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62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CB9AD-E546-44B4-96F0-4CBB29DA6C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C5D3-4590-4CBB-86B2-4068118D63BF}"/>
              </a:ext>
            </a:extLst>
          </p:cNvPr>
          <p:cNvSpPr txBox="1"/>
          <p:nvPr/>
        </p:nvSpPr>
        <p:spPr>
          <a:xfrm>
            <a:off x="1524000" y="76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আবহাওয়া</a:t>
            </a:r>
            <a:r>
              <a:rPr lang="en-US" sz="2800" b="1" dirty="0"/>
              <a:t> ও </a:t>
            </a:r>
            <a:r>
              <a:rPr lang="en-US" sz="2800" b="1" dirty="0" err="1"/>
              <a:t>জলবায়ুর</a:t>
            </a:r>
            <a:r>
              <a:rPr lang="en-US" sz="2800" b="1" dirty="0"/>
              <a:t> </a:t>
            </a:r>
            <a:r>
              <a:rPr lang="en-US" sz="2800" b="1" dirty="0" err="1"/>
              <a:t>মধ্যে</a:t>
            </a:r>
            <a:r>
              <a:rPr lang="en-US" sz="2800" b="1" dirty="0"/>
              <a:t> </a:t>
            </a:r>
            <a:r>
              <a:rPr lang="en-US" sz="2800" b="1" dirty="0" err="1"/>
              <a:t>পার্থক্য</a:t>
            </a:r>
            <a:r>
              <a:rPr lang="en-US" sz="2800" b="1" dirty="0"/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21F54D22-9722-4BB0-BF24-A57811FF3A2F}"/>
              </a:ext>
            </a:extLst>
          </p:cNvPr>
          <p:cNvSpPr/>
          <p:nvPr/>
        </p:nvSpPr>
        <p:spPr>
          <a:xfrm>
            <a:off x="533400" y="457200"/>
            <a:ext cx="7924800" cy="1422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8E31CC-3ED3-49F9-B390-75DAC1385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07051"/>
              </p:ext>
            </p:extLst>
          </p:nvPr>
        </p:nvGraphicFramePr>
        <p:xfrm>
          <a:off x="0" y="980420"/>
          <a:ext cx="9067800" cy="587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896">
                  <a:extLst>
                    <a:ext uri="{9D8B030D-6E8A-4147-A177-3AD203B41FA5}">
                      <a16:colId xmlns:a16="http://schemas.microsoft.com/office/drawing/2014/main" val="3504680042"/>
                    </a:ext>
                  </a:extLst>
                </a:gridCol>
                <a:gridCol w="4688904">
                  <a:extLst>
                    <a:ext uri="{9D8B030D-6E8A-4147-A177-3AD203B41FA5}">
                      <a16:colId xmlns:a16="http://schemas.microsoft.com/office/drawing/2014/main" val="4106332517"/>
                    </a:ext>
                  </a:extLst>
                </a:gridCol>
              </a:tblGrid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সময়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কাল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মুহুর্ত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থেকে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মুহর্তে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প্যাটান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যা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দীর্ঘ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স্থায়ী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অঞ্চলের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নির্ভর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70210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স্বল্পমেয়াদী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ভিত্তিতে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নির্দিষ্ট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সময়ের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গড়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তাপমাত্রা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68394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কোন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ক্ষুদ্র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এলাকার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ক্ষণস্থায়ী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অবস্থা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কোন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বৃহ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ৎ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এলাকার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দীর্ঘ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কালিন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অবস্থা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194085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জীবন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যাত্রার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ক্ষণস্থায়ী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প্রভাব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ফেলঅতে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পারে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জীবনযাত্রার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দীর্ঘকালিন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প্রভাব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ফেলতে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পারে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57427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গতিশীল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এবং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সব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সময়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প্রদত্ত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এলাকার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সামগ্রিক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অবস্থা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61541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হচ্ছে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কোন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এলাকার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দৈনন্দিন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তাপমাত্রা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ধীর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গতিতে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651758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আওবহাওয়া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নির্ভর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শীল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নির্ভর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শীল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48692"/>
                  </a:ext>
                </a:extLst>
              </a:tr>
              <a:tr h="73469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বায়ুর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সংমিশ্রণ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তাপমাত্রা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বৃষ্টিপাত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পৃথিবীর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অঞ্চলের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অবস্থা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দ্বারা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নির্ধারিত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18309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D9DA2A7-2DB0-4C57-B05D-6E5257501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36700"/>
              </p:ext>
            </p:extLst>
          </p:nvPr>
        </p:nvGraphicFramePr>
        <p:xfrm>
          <a:off x="0" y="457201"/>
          <a:ext cx="914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85850343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আবহাওয়া</a:t>
                      </a:r>
                      <a:r>
                        <a:rPr lang="en-US" sz="2800" b="0" dirty="0">
                          <a:solidFill>
                            <a:srgbClr val="FFFF00"/>
                          </a:solidFill>
                        </a:rPr>
                        <a:t>                        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জলবায়ু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2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9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73645-1ED0-43CA-ADAA-0F4AC7D05A2C}"/>
              </a:ext>
            </a:extLst>
          </p:cNvPr>
          <p:cNvSpPr/>
          <p:nvPr/>
        </p:nvSpPr>
        <p:spPr>
          <a:xfrm>
            <a:off x="38100" y="76200"/>
            <a:ext cx="9144000" cy="678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8E5C1-5487-41F0-B256-2318A1FC8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9420"/>
            <a:ext cx="9067800" cy="3801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926BD-3224-4B7B-A990-E9D27E7543BF}"/>
              </a:ext>
            </a:extLst>
          </p:cNvPr>
          <p:cNvSpPr txBox="1"/>
          <p:nvPr/>
        </p:nvSpPr>
        <p:spPr>
          <a:xfrm>
            <a:off x="3276600" y="76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দলগত</a:t>
            </a:r>
            <a:r>
              <a:rPr lang="en-US" sz="2800" b="1" dirty="0"/>
              <a:t> </a:t>
            </a:r>
            <a:r>
              <a:rPr lang="en-US" sz="2800" b="1" dirty="0" err="1"/>
              <a:t>কাজ</a:t>
            </a:r>
            <a:r>
              <a:rPr lang="en-US" sz="2800" b="1" dirty="0"/>
              <a:t> </a:t>
            </a: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C633F9C9-FE3B-47F6-8D8D-D0BF5505FBC1}"/>
              </a:ext>
            </a:extLst>
          </p:cNvPr>
          <p:cNvSpPr/>
          <p:nvPr/>
        </p:nvSpPr>
        <p:spPr>
          <a:xfrm>
            <a:off x="3048000" y="381000"/>
            <a:ext cx="2743200" cy="2184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F1752-CF7B-4B38-9133-E052B38E719A}"/>
              </a:ext>
            </a:extLst>
          </p:cNvPr>
          <p:cNvSpPr txBox="1"/>
          <p:nvPr/>
        </p:nvSpPr>
        <p:spPr>
          <a:xfrm>
            <a:off x="152400" y="4648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পরিবর্তনের</a:t>
            </a:r>
            <a:r>
              <a:rPr lang="en-US" sz="2800" b="1" dirty="0"/>
              <a:t> </a:t>
            </a:r>
            <a:r>
              <a:rPr lang="en-US" sz="2800" b="1" dirty="0" err="1"/>
              <a:t>ফলে</a:t>
            </a:r>
            <a:r>
              <a:rPr lang="en-US" sz="2800" b="1" dirty="0"/>
              <a:t> </a:t>
            </a:r>
            <a:r>
              <a:rPr lang="en-US" sz="2800" b="1" dirty="0" err="1"/>
              <a:t>বাংলাদেশ</a:t>
            </a:r>
            <a:r>
              <a:rPr lang="en-US" sz="2800" b="1" dirty="0"/>
              <a:t> </a:t>
            </a:r>
            <a:r>
              <a:rPr lang="en-US" sz="2800" b="1" dirty="0" err="1"/>
              <a:t>কী</a:t>
            </a:r>
            <a:r>
              <a:rPr lang="en-US" sz="2800" b="1" dirty="0"/>
              <a:t> </a:t>
            </a:r>
            <a:r>
              <a:rPr lang="en-US" sz="2800" b="1" dirty="0" err="1"/>
              <a:t>কী</a:t>
            </a:r>
            <a:r>
              <a:rPr lang="en-US" sz="2800" b="1" dirty="0"/>
              <a:t> </a:t>
            </a:r>
            <a:r>
              <a:rPr lang="en-US" sz="2800" b="1" dirty="0" err="1"/>
              <a:t>সমস্যা</a:t>
            </a:r>
            <a:r>
              <a:rPr lang="en-US" sz="2800" b="1" dirty="0"/>
              <a:t> </a:t>
            </a:r>
            <a:r>
              <a:rPr lang="en-US" sz="2800" b="1" dirty="0" err="1"/>
              <a:t>হবে</a:t>
            </a:r>
            <a:r>
              <a:rPr lang="en-US" sz="2800" b="1" dirty="0"/>
              <a:t> </a:t>
            </a:r>
            <a:r>
              <a:rPr lang="en-US" sz="2800" b="1" dirty="0" err="1"/>
              <a:t>সেগুল</a:t>
            </a:r>
            <a:r>
              <a:rPr lang="en-US" sz="2800" b="1" dirty="0"/>
              <a:t> </a:t>
            </a:r>
            <a:r>
              <a:rPr lang="en-US" sz="2800" b="1" dirty="0" err="1"/>
              <a:t>লিখ</a:t>
            </a:r>
            <a:r>
              <a:rPr lang="en-US" sz="28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77116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5A25EB-1E0D-4C5F-9FA1-E3DA7A262AD8}"/>
              </a:ext>
            </a:extLst>
          </p:cNvPr>
          <p:cNvSpPr/>
          <p:nvPr/>
        </p:nvSpPr>
        <p:spPr>
          <a:xfrm>
            <a:off x="-34447" y="-31315"/>
            <a:ext cx="9067800" cy="6705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FDDFC-D0BC-4E12-8AF7-F72E2A539AA3}"/>
              </a:ext>
            </a:extLst>
          </p:cNvPr>
          <p:cNvSpPr txBox="1"/>
          <p:nvPr/>
        </p:nvSpPr>
        <p:spPr>
          <a:xfrm>
            <a:off x="3048000" y="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একক</a:t>
            </a:r>
            <a:r>
              <a:rPr lang="en-US" sz="2800" b="1" dirty="0"/>
              <a:t> </a:t>
            </a:r>
            <a:r>
              <a:rPr lang="en-US" sz="2800" b="1" dirty="0" err="1"/>
              <a:t>কাজ</a:t>
            </a:r>
            <a:r>
              <a:rPr lang="en-US" sz="2800" b="1" dirty="0"/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0A8BCA64-17C8-405F-A53B-BC4F857A8CDD}"/>
              </a:ext>
            </a:extLst>
          </p:cNvPr>
          <p:cNvSpPr/>
          <p:nvPr/>
        </p:nvSpPr>
        <p:spPr>
          <a:xfrm>
            <a:off x="2743200" y="304800"/>
            <a:ext cx="2819400" cy="2184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E8C3D-8EA2-410A-8555-864EB89D7911}"/>
              </a:ext>
            </a:extLst>
          </p:cNvPr>
          <p:cNvSpPr txBox="1"/>
          <p:nvPr/>
        </p:nvSpPr>
        <p:spPr>
          <a:xfrm>
            <a:off x="838200" y="454825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১ । ৩০ </a:t>
            </a:r>
            <a:r>
              <a:rPr lang="en-US" sz="2400" b="1" dirty="0" err="1"/>
              <a:t>থেকে</a:t>
            </a:r>
            <a:r>
              <a:rPr lang="en-US" sz="2400" b="1" dirty="0"/>
              <a:t> ৪০ </a:t>
            </a:r>
            <a:r>
              <a:rPr lang="en-US" sz="2400" b="1" dirty="0" err="1"/>
              <a:t>বছরের</a:t>
            </a:r>
            <a:r>
              <a:rPr lang="en-US" sz="2400" b="1" dirty="0"/>
              <a:t> </a:t>
            </a:r>
            <a:r>
              <a:rPr lang="en-US" sz="2400" b="1" dirty="0" err="1"/>
              <a:t>গড়</a:t>
            </a:r>
            <a:r>
              <a:rPr lang="en-US" sz="2400" b="1" dirty="0"/>
              <a:t> </a:t>
            </a:r>
            <a:r>
              <a:rPr lang="en-US" sz="2400" b="1" dirty="0" err="1"/>
              <a:t>আবহাওয়া</a:t>
            </a:r>
            <a:r>
              <a:rPr lang="en-US" sz="2400" b="1" dirty="0"/>
              <a:t> </a:t>
            </a:r>
            <a:r>
              <a:rPr lang="en-US" sz="2400" b="1" dirty="0" err="1"/>
              <a:t>কে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en-US" sz="2400" b="1" dirty="0" err="1"/>
              <a:t>বলে</a:t>
            </a:r>
            <a:r>
              <a:rPr lang="en-US" sz="2400" b="1" dirty="0"/>
              <a:t> ? </a:t>
            </a:r>
          </a:p>
          <a:p>
            <a:endParaRPr lang="en-US" sz="2400" b="1" dirty="0"/>
          </a:p>
          <a:p>
            <a:r>
              <a:rPr lang="en-US" sz="2400" b="1" dirty="0"/>
              <a:t>২। </a:t>
            </a:r>
            <a:r>
              <a:rPr lang="en-US" sz="2400" b="1" dirty="0" err="1"/>
              <a:t>আওবহাওয়া</a:t>
            </a:r>
            <a:r>
              <a:rPr lang="en-US" sz="2400" b="1" dirty="0"/>
              <a:t> ও </a:t>
            </a:r>
            <a:r>
              <a:rPr lang="en-US" sz="2400" b="1" dirty="0" err="1"/>
              <a:t>জলবায়ুর</a:t>
            </a:r>
            <a:r>
              <a:rPr lang="en-US" sz="2400" b="1" dirty="0"/>
              <a:t> </a:t>
            </a:r>
            <a:r>
              <a:rPr lang="en-US" sz="2400" b="1" dirty="0" err="1"/>
              <a:t>উপাদান</a:t>
            </a:r>
            <a:r>
              <a:rPr lang="en-US" sz="2400" b="1" dirty="0"/>
              <a:t> </a:t>
            </a:r>
            <a:r>
              <a:rPr lang="en-US" sz="2400" b="1" dirty="0" err="1"/>
              <a:t>গুলির</a:t>
            </a:r>
            <a:r>
              <a:rPr lang="en-US" sz="2400" b="1" dirty="0"/>
              <a:t> </a:t>
            </a:r>
            <a:r>
              <a:rPr lang="en-US" sz="2400" b="1" dirty="0" err="1"/>
              <a:t>নাম</a:t>
            </a:r>
            <a:r>
              <a:rPr lang="en-US" sz="2400" b="1" dirty="0"/>
              <a:t> </a:t>
            </a:r>
            <a:r>
              <a:rPr lang="en-US" sz="2400" b="1" dirty="0" err="1"/>
              <a:t>লিখ</a:t>
            </a:r>
            <a:r>
              <a:rPr lang="en-US" sz="2400" b="1" dirty="0"/>
              <a:t> 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7428D-4D66-4216-895D-ECBF0CCD5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7" y="554535"/>
            <a:ext cx="9067799" cy="34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1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5C2B8F-6E7A-4294-99C3-372F22ED3425}"/>
              </a:ext>
            </a:extLst>
          </p:cNvPr>
          <p:cNvSpPr/>
          <p:nvPr/>
        </p:nvSpPr>
        <p:spPr>
          <a:xfrm>
            <a:off x="0" y="-18738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A519D-1457-45DC-96ED-3E52EFCB4194}"/>
              </a:ext>
            </a:extLst>
          </p:cNvPr>
          <p:cNvSpPr txBox="1"/>
          <p:nvPr/>
        </p:nvSpPr>
        <p:spPr>
          <a:xfrm>
            <a:off x="3657600" y="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90360C0A-5FFC-47A3-B10F-F62F8247BEA1}"/>
              </a:ext>
            </a:extLst>
          </p:cNvPr>
          <p:cNvSpPr/>
          <p:nvPr/>
        </p:nvSpPr>
        <p:spPr>
          <a:xfrm flipV="1">
            <a:off x="3429000" y="548640"/>
            <a:ext cx="2286000" cy="9769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95EA-8283-4CF2-84FD-ABD10D395C5E}"/>
              </a:ext>
            </a:extLst>
          </p:cNvPr>
          <p:cNvSpPr txBox="1"/>
          <p:nvPr/>
        </p:nvSpPr>
        <p:spPr>
          <a:xfrm>
            <a:off x="152400" y="12192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দেশের মোট আয়তনের শতকরা কত ভাগ বনভুমি থাকা প্রয়োজন?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গ্রীনহাউজ কাকে বলে?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 কোন জায়গায় সবচেয়ে বেশি বৃষ্টিপাত হয়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38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7B46F-512D-49F5-8A26-5A2F9482F2E7}"/>
              </a:ext>
            </a:extLst>
          </p:cNvPr>
          <p:cNvSpPr/>
          <p:nvPr/>
        </p:nvSpPr>
        <p:spPr>
          <a:xfrm>
            <a:off x="0" y="-22860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CB5C7-6F59-45C6-9D42-5E3590C7EF48}"/>
              </a:ext>
            </a:extLst>
          </p:cNvPr>
          <p:cNvSpPr txBox="1"/>
          <p:nvPr/>
        </p:nvSpPr>
        <p:spPr>
          <a:xfrm>
            <a:off x="2819400" y="-228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1F40272A-CD7D-4269-9321-22DDE8541682}"/>
              </a:ext>
            </a:extLst>
          </p:cNvPr>
          <p:cNvSpPr/>
          <p:nvPr/>
        </p:nvSpPr>
        <p:spPr>
          <a:xfrm>
            <a:off x="2362200" y="417731"/>
            <a:ext cx="35052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E2D54-45FD-48BE-B384-626E6820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280"/>
            <a:ext cx="9144000" cy="701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74E72-C7B1-463B-9585-A146A70FD1E5}"/>
              </a:ext>
            </a:extLst>
          </p:cNvPr>
          <p:cNvSpPr txBox="1"/>
          <p:nvPr/>
        </p:nvSpPr>
        <p:spPr>
          <a:xfrm>
            <a:off x="4800600" y="-33528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76137-A511-4B5D-A4EF-7ACAAED25E7A}"/>
              </a:ext>
            </a:extLst>
          </p:cNvPr>
          <p:cNvSpPr txBox="1"/>
          <p:nvPr/>
        </p:nvSpPr>
        <p:spPr>
          <a:xfrm>
            <a:off x="228600" y="4876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বাংলাদেশের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প্রেক্ষিতে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জলবায়ুর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পরিবর্তনের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প্রভাব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ব্যাখ্যা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97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012A1B-F8A6-45FB-83AC-DEF575B6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5" y="189226"/>
            <a:ext cx="8991600" cy="6704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DA10D7-7E28-43DE-BC2D-ECC99675737D}"/>
              </a:ext>
            </a:extLst>
          </p:cNvPr>
          <p:cNvSpPr txBox="1"/>
          <p:nvPr/>
        </p:nvSpPr>
        <p:spPr>
          <a:xfrm>
            <a:off x="1371600" y="68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ধন্য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1EBBB-5707-4A89-BA34-3596080D194D}"/>
              </a:ext>
            </a:extLst>
          </p:cNvPr>
          <p:cNvSpPr txBox="1"/>
          <p:nvPr/>
        </p:nvSpPr>
        <p:spPr>
          <a:xfrm>
            <a:off x="6858000" y="68580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বাদ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48669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04800"/>
            <a:ext cx="8610600" cy="6324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914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শিক্ষক</a:t>
            </a:r>
            <a:r>
              <a:rPr lang="en-US" sz="3600" b="1" dirty="0"/>
              <a:t> </a:t>
            </a:r>
            <a:r>
              <a:rPr lang="en-US" sz="3600" b="1" dirty="0" err="1"/>
              <a:t>পরিচিতি</a:t>
            </a:r>
            <a:r>
              <a:rPr lang="en-US" sz="36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981200"/>
            <a:ext cx="685800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নাম</a:t>
            </a:r>
            <a:r>
              <a:rPr lang="en-US" sz="3200" b="1" dirty="0"/>
              <a:t>  </a:t>
            </a:r>
            <a:r>
              <a:rPr lang="en-US" sz="3200" b="1" dirty="0" err="1"/>
              <a:t>তছলিমা</a:t>
            </a:r>
            <a:r>
              <a:rPr lang="en-US" sz="3200" b="1" dirty="0"/>
              <a:t> </a:t>
            </a:r>
            <a:r>
              <a:rPr lang="en-US" sz="3200" b="1" dirty="0" err="1"/>
              <a:t>ইয়াছমিন</a:t>
            </a:r>
            <a:r>
              <a:rPr lang="en-US" sz="3200" b="1" dirty="0"/>
              <a:t> </a:t>
            </a:r>
            <a:r>
              <a:rPr lang="en-US" sz="3200" b="1" dirty="0" err="1"/>
              <a:t>শিখা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সিনিয়র</a:t>
            </a:r>
            <a:r>
              <a:rPr lang="en-US" sz="3200" b="1" dirty="0"/>
              <a:t> </a:t>
            </a:r>
            <a:r>
              <a:rPr lang="en-US" sz="3200" b="1" dirty="0" err="1"/>
              <a:t>শিক্ষিকা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ধরমপুর</a:t>
            </a:r>
            <a:r>
              <a:rPr lang="en-US" sz="3200" b="1" dirty="0"/>
              <a:t> </a:t>
            </a:r>
            <a:r>
              <a:rPr lang="en-US" sz="3200" b="1" dirty="0" err="1"/>
              <a:t>মাধ্যমিক</a:t>
            </a:r>
            <a:r>
              <a:rPr lang="en-US" sz="3200" b="1" dirty="0"/>
              <a:t> </a:t>
            </a:r>
            <a:r>
              <a:rPr lang="en-US" sz="3200" b="1" dirty="0" err="1"/>
              <a:t>বিদ্যালয়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ভেড়ামেরা</a:t>
            </a:r>
            <a:r>
              <a:rPr lang="en-US" sz="3200" b="1" dirty="0"/>
              <a:t> , </a:t>
            </a:r>
            <a:r>
              <a:rPr lang="en-US" sz="3200" b="1" dirty="0" err="1"/>
              <a:t>কুষ্টিয়া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" y="0"/>
            <a:ext cx="8915400" cy="685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2264784"/>
            <a:ext cx="480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---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আধ্যায়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---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7C00A-EEAF-49DB-B011-A3059A14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799"/>
            <a:ext cx="2542787" cy="2667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B52B2-469D-4E54-AE88-1ABA10AD1157}"/>
              </a:ext>
            </a:extLst>
          </p:cNvPr>
          <p:cNvSpPr txBox="1"/>
          <p:nvPr/>
        </p:nvSpPr>
        <p:spPr>
          <a:xfrm>
            <a:off x="3124200" y="26830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পরিচিতি</a:t>
            </a:r>
            <a:r>
              <a:rPr lang="en-US" sz="32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FD882-BF89-4612-8062-1B310CA8D576}"/>
              </a:ext>
            </a:extLst>
          </p:cNvPr>
          <p:cNvSpPr txBox="1"/>
          <p:nvPr/>
        </p:nvSpPr>
        <p:spPr>
          <a:xfrm>
            <a:off x="962413" y="1670065"/>
            <a:ext cx="528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শ্রেণী</a:t>
            </a:r>
            <a:r>
              <a:rPr lang="en-US" sz="2800" b="1" dirty="0"/>
              <a:t> --- </a:t>
            </a:r>
            <a:r>
              <a:rPr lang="en-US" sz="2800" b="1" dirty="0" err="1"/>
              <a:t>দশম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5E4129-4924-4D4F-8B06-9EFDDF919C60}"/>
              </a:ext>
            </a:extLst>
          </p:cNvPr>
          <p:cNvSpPr/>
          <p:nvPr/>
        </p:nvSpPr>
        <p:spPr>
          <a:xfrm>
            <a:off x="94628" y="13313"/>
            <a:ext cx="8954744" cy="951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নিচের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ছবি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গুলোর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দিকে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লক্ষ্য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05C53-FD67-4360-8EDC-86D2E4F7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" y="931482"/>
            <a:ext cx="3005588" cy="3907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9536A-43E2-4367-B7D1-63FAE57C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640" y="964444"/>
            <a:ext cx="2743438" cy="3907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6226F-4FA6-464D-94F4-FA7AD865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750" y="955299"/>
            <a:ext cx="3090940" cy="3926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434936-2036-4C1C-8DFD-F1C422008495}"/>
              </a:ext>
            </a:extLst>
          </p:cNvPr>
          <p:cNvSpPr/>
          <p:nvPr/>
        </p:nvSpPr>
        <p:spPr>
          <a:xfrm>
            <a:off x="129947" y="4899432"/>
            <a:ext cx="3005588" cy="194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অতি বৃষ্টির ফলে মাটি ধ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যাচ্ছে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11B66-1B01-49EE-8543-34DE8BD8B07E}"/>
              </a:ext>
            </a:extLst>
          </p:cNvPr>
          <p:cNvSpPr/>
          <p:nvPr/>
        </p:nvSpPr>
        <p:spPr>
          <a:xfrm>
            <a:off x="3200282" y="4899432"/>
            <a:ext cx="2743438" cy="194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অনাবৃষ্টির ফলে মাটি ফেটে চৌচির হচ্ছে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B50416-5907-4F97-AAC0-413EF40D46D1}"/>
              </a:ext>
            </a:extLst>
          </p:cNvPr>
          <p:cNvSpPr/>
          <p:nvPr/>
        </p:nvSpPr>
        <p:spPr>
          <a:xfrm>
            <a:off x="6043784" y="4909021"/>
            <a:ext cx="3040906" cy="193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তাপমাত্রা বৃদ্ধির ফলে বরফ গলে যাচ্ছে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9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432C30-9268-4C3A-9D4F-5849E4C77CE2}"/>
              </a:ext>
            </a:extLst>
          </p:cNvPr>
          <p:cNvSpPr/>
          <p:nvPr/>
        </p:nvSpPr>
        <p:spPr>
          <a:xfrm>
            <a:off x="0" y="-22964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7DB0D-2838-430A-B39A-4A226C4B6A6A}"/>
              </a:ext>
            </a:extLst>
          </p:cNvPr>
          <p:cNvSpPr txBox="1"/>
          <p:nvPr/>
        </p:nvSpPr>
        <p:spPr>
          <a:xfrm>
            <a:off x="1905000" y="152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নিচের</a:t>
            </a:r>
            <a:r>
              <a:rPr lang="en-US" sz="2800" b="1" dirty="0"/>
              <a:t> </a:t>
            </a:r>
            <a:r>
              <a:rPr lang="en-US" sz="2800" b="1" dirty="0" err="1"/>
              <a:t>প্রশ্ন</a:t>
            </a:r>
            <a:r>
              <a:rPr lang="en-US" sz="2800" b="1" dirty="0"/>
              <a:t> </a:t>
            </a:r>
            <a:r>
              <a:rPr lang="en-US" sz="2800" b="1" dirty="0" err="1"/>
              <a:t>গুলোর</a:t>
            </a:r>
            <a:r>
              <a:rPr lang="en-US" sz="2800" b="1" dirty="0"/>
              <a:t> </a:t>
            </a:r>
            <a:r>
              <a:rPr lang="en-US" sz="2800" b="1" dirty="0" err="1"/>
              <a:t>উত্তর</a:t>
            </a:r>
            <a:r>
              <a:rPr lang="en-US" sz="2800" b="1" dirty="0"/>
              <a:t> </a:t>
            </a:r>
            <a:r>
              <a:rPr lang="en-US" sz="2800" b="1" dirty="0" err="1"/>
              <a:t>দাও</a:t>
            </a:r>
            <a:r>
              <a:rPr lang="en-US" sz="2800" b="1" dirty="0"/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FCE67-DF30-4093-920F-F330897E933A}"/>
              </a:ext>
            </a:extLst>
          </p:cNvPr>
          <p:cNvSpPr txBox="1"/>
          <p:nvPr/>
        </p:nvSpPr>
        <p:spPr>
          <a:xfrm>
            <a:off x="152400" y="106680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 । </a:t>
            </a:r>
            <a:r>
              <a:rPr lang="en-US" sz="2800" b="1" dirty="0" err="1"/>
              <a:t>আমাদের</a:t>
            </a:r>
            <a:r>
              <a:rPr lang="en-US" sz="2800" b="1" dirty="0"/>
              <a:t> </a:t>
            </a:r>
            <a:r>
              <a:rPr lang="en-US" sz="2800" b="1" dirty="0" err="1"/>
              <a:t>দেশে</a:t>
            </a:r>
            <a:r>
              <a:rPr lang="en-US" sz="2800" b="1" dirty="0"/>
              <a:t> </a:t>
            </a:r>
            <a:r>
              <a:rPr lang="en-US" sz="2800" b="1" dirty="0" err="1"/>
              <a:t>কয়টি</a:t>
            </a:r>
            <a:r>
              <a:rPr lang="en-US" sz="2800" b="1" dirty="0"/>
              <a:t> </a:t>
            </a:r>
            <a:r>
              <a:rPr lang="en-US" sz="2800" b="1" dirty="0" err="1"/>
              <a:t>ঋতু</a:t>
            </a:r>
            <a:r>
              <a:rPr lang="en-US" sz="2800" b="1" dirty="0"/>
              <a:t> ? 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err="1">
                <a:solidFill>
                  <a:srgbClr val="FFFF00"/>
                </a:solidFill>
              </a:rPr>
              <a:t>উত্তর</a:t>
            </a:r>
            <a:r>
              <a:rPr lang="en-US" sz="2800" b="1" dirty="0">
                <a:solidFill>
                  <a:srgbClr val="FFFF00"/>
                </a:solidFill>
              </a:rPr>
              <a:t> ----------------------------৬টি ।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২। ৩০ </a:t>
            </a:r>
            <a:r>
              <a:rPr lang="en-US" sz="2800" b="1" dirty="0" err="1"/>
              <a:t>থেকে</a:t>
            </a:r>
            <a:r>
              <a:rPr lang="en-US" sz="2800" b="1" dirty="0"/>
              <a:t> ৪০ </a:t>
            </a:r>
            <a:r>
              <a:rPr lang="en-US" sz="2800" b="1" dirty="0" err="1"/>
              <a:t>বছরের</a:t>
            </a:r>
            <a:r>
              <a:rPr lang="en-US" sz="2800" b="1" dirty="0"/>
              <a:t> </a:t>
            </a:r>
            <a:r>
              <a:rPr lang="en-US" sz="2800" b="1" dirty="0" err="1"/>
              <a:t>গড়</a:t>
            </a:r>
            <a:r>
              <a:rPr lang="en-US" sz="2800" b="1" dirty="0"/>
              <a:t> </a:t>
            </a:r>
            <a:r>
              <a:rPr lang="en-US" sz="2800" b="1" dirty="0" err="1"/>
              <a:t>আবহাওয়াকে</a:t>
            </a:r>
            <a:r>
              <a:rPr lang="en-US" sz="2800" b="1" dirty="0"/>
              <a:t> </a:t>
            </a:r>
            <a:r>
              <a:rPr lang="en-US" sz="2800" b="1" dirty="0" err="1"/>
              <a:t>কী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? </a:t>
            </a:r>
          </a:p>
          <a:p>
            <a:endParaRPr lang="en-US" dirty="0"/>
          </a:p>
          <a:p>
            <a:r>
              <a:rPr lang="en-US" sz="2800" b="1" dirty="0" err="1">
                <a:solidFill>
                  <a:srgbClr val="FFFF00"/>
                </a:solidFill>
              </a:rPr>
              <a:t>উত্তর</a:t>
            </a:r>
            <a:r>
              <a:rPr lang="en-US" sz="2800" b="1" dirty="0">
                <a:solidFill>
                  <a:srgbClr val="FFFF00"/>
                </a:solidFill>
              </a:rPr>
              <a:t> _______________________ </a:t>
            </a:r>
            <a:r>
              <a:rPr lang="en-US" sz="2800" b="1" dirty="0" err="1">
                <a:solidFill>
                  <a:srgbClr val="FFFF00"/>
                </a:solidFill>
              </a:rPr>
              <a:t>জলবায়ু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3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D7DF33-053F-4B8C-9B29-274218AA981C}"/>
              </a:ext>
            </a:extLst>
          </p:cNvPr>
          <p:cNvSpPr/>
          <p:nvPr/>
        </p:nvSpPr>
        <p:spPr>
          <a:xfrm>
            <a:off x="152400" y="76200"/>
            <a:ext cx="8839200" cy="6781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70C7B-F180-4F8E-A1EC-8F9C37B2E628}"/>
              </a:ext>
            </a:extLst>
          </p:cNvPr>
          <p:cNvSpPr txBox="1"/>
          <p:nvPr/>
        </p:nvSpPr>
        <p:spPr>
          <a:xfrm>
            <a:off x="28194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আজকের</a:t>
            </a:r>
            <a:r>
              <a:rPr lang="en-US" sz="2800" b="1" dirty="0"/>
              <a:t> </a:t>
            </a:r>
            <a:r>
              <a:rPr lang="en-US" sz="2800" b="1" dirty="0" err="1"/>
              <a:t>পাঠের</a:t>
            </a:r>
            <a:r>
              <a:rPr lang="en-US" sz="2800" b="1" dirty="0"/>
              <a:t> </a:t>
            </a:r>
            <a:r>
              <a:rPr lang="en-US" sz="2800" b="1" dirty="0" err="1"/>
              <a:t>বিষয়</a:t>
            </a:r>
            <a:r>
              <a:rPr 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E9BB7-99B8-4429-B5DF-86E42848C581}"/>
              </a:ext>
            </a:extLst>
          </p:cNvPr>
          <p:cNvSpPr txBox="1"/>
          <p:nvPr/>
        </p:nvSpPr>
        <p:spPr>
          <a:xfrm>
            <a:off x="2819400" y="2667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আবহাওয়া</a:t>
            </a:r>
            <a:r>
              <a:rPr lang="en-US" sz="2800" b="1" dirty="0"/>
              <a:t> ও </a:t>
            </a:r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ECE3B686-FD08-4237-8600-954EDDE2D7B6}"/>
              </a:ext>
            </a:extLst>
          </p:cNvPr>
          <p:cNvSpPr/>
          <p:nvPr/>
        </p:nvSpPr>
        <p:spPr>
          <a:xfrm>
            <a:off x="2133600" y="914400"/>
            <a:ext cx="5181600" cy="1422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E95FF-5AF5-4DE3-AD6A-3664BDC3C2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325A8-429A-4535-BB62-FD3C8D75AA1C}"/>
              </a:ext>
            </a:extLst>
          </p:cNvPr>
          <p:cNvSpPr txBox="1"/>
          <p:nvPr/>
        </p:nvSpPr>
        <p:spPr>
          <a:xfrm>
            <a:off x="1600200" y="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এই</a:t>
            </a:r>
            <a:r>
              <a:rPr lang="en-US" sz="2800" b="1" dirty="0"/>
              <a:t> </a:t>
            </a:r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  <a:r>
              <a:rPr lang="en-US" sz="2800" b="1" dirty="0" err="1"/>
              <a:t>শেষে</a:t>
            </a:r>
            <a:r>
              <a:rPr lang="en-US" sz="2800" b="1" dirty="0"/>
              <a:t> </a:t>
            </a:r>
            <a:r>
              <a:rPr lang="en-US" sz="2800" b="1" dirty="0" err="1"/>
              <a:t>শিক্ষির্থীরা</a:t>
            </a:r>
            <a:r>
              <a:rPr lang="en-US" sz="2800" b="1" dirty="0"/>
              <a:t>  </a:t>
            </a:r>
            <a:r>
              <a:rPr lang="en-US" sz="2800" b="1" dirty="0" err="1"/>
              <a:t>যা</a:t>
            </a:r>
            <a:r>
              <a:rPr lang="en-US" sz="2800" b="1" dirty="0"/>
              <a:t> </a:t>
            </a:r>
            <a:r>
              <a:rPr lang="en-US" sz="2800" b="1" dirty="0" err="1"/>
              <a:t>শিখবে</a:t>
            </a:r>
            <a:r>
              <a:rPr lang="en-US" sz="2800" b="1" dirty="0"/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1B131A81-5CAD-4800-A875-A05E93EB7208}"/>
              </a:ext>
            </a:extLst>
          </p:cNvPr>
          <p:cNvSpPr/>
          <p:nvPr/>
        </p:nvSpPr>
        <p:spPr>
          <a:xfrm>
            <a:off x="533400" y="381000"/>
            <a:ext cx="77724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467BA-AEFF-4E67-855F-48BDB813B566}"/>
              </a:ext>
            </a:extLst>
          </p:cNvPr>
          <p:cNvSpPr txBox="1"/>
          <p:nvPr/>
        </p:nvSpPr>
        <p:spPr>
          <a:xfrm>
            <a:off x="304800" y="1066800"/>
            <a:ext cx="868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 </a:t>
            </a:r>
            <a:r>
              <a:rPr lang="en-US" sz="2800" b="1" dirty="0" err="1"/>
              <a:t>আবহাওয়া</a:t>
            </a:r>
            <a:r>
              <a:rPr lang="en-US" sz="2800" b="1" dirty="0"/>
              <a:t>  ও </a:t>
            </a:r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কাকে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</a:t>
            </a:r>
            <a:r>
              <a:rPr lang="en-US" sz="2800" b="1" dirty="0" err="1"/>
              <a:t>তা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 ।</a:t>
            </a:r>
          </a:p>
          <a:p>
            <a:r>
              <a:rPr lang="en-US" sz="2800" b="1" dirty="0"/>
              <a:t> </a:t>
            </a:r>
          </a:p>
          <a:p>
            <a:r>
              <a:rPr lang="en-US" sz="2800" b="1" dirty="0"/>
              <a:t> ২।আবহাওয়া ও </a:t>
            </a:r>
            <a:r>
              <a:rPr lang="en-US" sz="2800" b="1" dirty="0" err="1"/>
              <a:t>জলবায়ুর</a:t>
            </a:r>
            <a:r>
              <a:rPr lang="en-US" sz="2800" b="1" dirty="0"/>
              <a:t> </a:t>
            </a:r>
            <a:r>
              <a:rPr lang="en-US" sz="2800" b="1" dirty="0" err="1"/>
              <a:t>মধ্যে</a:t>
            </a:r>
            <a:r>
              <a:rPr lang="en-US" sz="2800" b="1" dirty="0"/>
              <a:t> </a:t>
            </a:r>
            <a:r>
              <a:rPr lang="en-US" sz="2800" b="1" dirty="0" err="1"/>
              <a:t>পার্থক্য</a:t>
            </a:r>
            <a:r>
              <a:rPr lang="en-US" sz="2800" b="1" dirty="0"/>
              <a:t> </a:t>
            </a:r>
            <a:r>
              <a:rPr lang="en-US" sz="2800" b="1" dirty="0" err="1"/>
              <a:t>করতে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 । </a:t>
            </a:r>
          </a:p>
          <a:p>
            <a:endParaRPr lang="en-US" sz="2800" b="1" dirty="0"/>
          </a:p>
          <a:p>
            <a:r>
              <a:rPr lang="en-US" sz="2800" b="1" dirty="0"/>
              <a:t>৩। </a:t>
            </a:r>
            <a:r>
              <a:rPr lang="en-US" sz="2800" b="1" dirty="0" err="1"/>
              <a:t>জলবায়ুর</a:t>
            </a:r>
            <a:r>
              <a:rPr lang="en-US" sz="2800" b="1" dirty="0"/>
              <a:t> </a:t>
            </a:r>
            <a:r>
              <a:rPr lang="en-US" sz="2800" b="1" dirty="0" err="1"/>
              <a:t>নিয়ামক</a:t>
            </a:r>
            <a:r>
              <a:rPr lang="en-US" sz="2800" b="1" dirty="0"/>
              <a:t> </a:t>
            </a:r>
            <a:r>
              <a:rPr lang="en-US" sz="2800" b="1" dirty="0" err="1"/>
              <a:t>গুলো</a:t>
            </a:r>
            <a:r>
              <a:rPr lang="en-US" sz="2800" b="1" dirty="0"/>
              <a:t>  </a:t>
            </a:r>
            <a:r>
              <a:rPr lang="en-US" sz="2800" b="1" dirty="0" err="1"/>
              <a:t>সম্পর্কে</a:t>
            </a:r>
            <a:r>
              <a:rPr lang="en-US" sz="2800" b="1" dirty="0"/>
              <a:t> </a:t>
            </a:r>
            <a:r>
              <a:rPr lang="en-US" sz="2800" b="1" dirty="0" err="1"/>
              <a:t>জানতে</a:t>
            </a:r>
            <a:r>
              <a:rPr lang="en-US" sz="2800" b="1" dirty="0"/>
              <a:t> ও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 । </a:t>
            </a:r>
          </a:p>
          <a:p>
            <a:endParaRPr lang="en-US" sz="2800" b="1" dirty="0"/>
          </a:p>
          <a:p>
            <a:r>
              <a:rPr lang="en-US" sz="2800" b="1" dirty="0"/>
              <a:t>৪। </a:t>
            </a:r>
            <a:r>
              <a:rPr lang="en-US" sz="2800" b="1" dirty="0" err="1"/>
              <a:t>বিশ্ব</a:t>
            </a:r>
            <a:r>
              <a:rPr lang="en-US" sz="2800" b="1" dirty="0"/>
              <a:t> </a:t>
            </a:r>
            <a:r>
              <a:rPr lang="en-US" sz="2800" b="1" dirty="0" err="1"/>
              <a:t>উষ্ণায়নে</a:t>
            </a:r>
            <a:r>
              <a:rPr lang="en-US" sz="2800" b="1" dirty="0"/>
              <a:t> </a:t>
            </a:r>
            <a:r>
              <a:rPr lang="en-US" sz="2800" b="1" dirty="0" err="1"/>
              <a:t>জলবায়ুর</a:t>
            </a:r>
            <a:r>
              <a:rPr lang="en-US" sz="2800" b="1" dirty="0"/>
              <a:t> </a:t>
            </a:r>
            <a:r>
              <a:rPr lang="en-US" sz="2800" b="1" dirty="0" err="1"/>
              <a:t>ভুমিকা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 ।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7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B6D4D6A-DAD6-4FD6-86AB-84FF48D827BE}"/>
              </a:ext>
            </a:extLst>
          </p:cNvPr>
          <p:cNvSpPr/>
          <p:nvPr/>
        </p:nvSpPr>
        <p:spPr>
          <a:xfrm>
            <a:off x="152400" y="178496"/>
            <a:ext cx="8839200" cy="66033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কোন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একটি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নির্দিষ্ট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স্থানের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বায়ুর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তাপ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চাপ</a:t>
            </a:r>
            <a:r>
              <a:rPr lang="en-US" sz="2800" b="1" dirty="0">
                <a:solidFill>
                  <a:schemeClr val="tx1"/>
                </a:solidFill>
              </a:rPr>
              <a:t> , </a:t>
            </a:r>
            <a:r>
              <a:rPr lang="en-US" sz="2800" b="1" dirty="0" err="1">
                <a:solidFill>
                  <a:schemeClr val="tx1"/>
                </a:solidFill>
              </a:rPr>
              <a:t>আর্দতা</a:t>
            </a:r>
            <a:r>
              <a:rPr lang="en-US" sz="2800" b="1" dirty="0">
                <a:solidFill>
                  <a:schemeClr val="tx1"/>
                </a:solidFill>
              </a:rPr>
              <a:t> , </a:t>
            </a:r>
            <a:r>
              <a:rPr lang="en-US" sz="2800" b="1" dirty="0" err="1">
                <a:solidFill>
                  <a:schemeClr val="tx1"/>
                </a:solidFill>
              </a:rPr>
              <a:t>মেঘাচ্ছন্নতা</a:t>
            </a:r>
            <a:r>
              <a:rPr lang="en-US" sz="2800" b="1" dirty="0">
                <a:solidFill>
                  <a:schemeClr val="tx1"/>
                </a:solidFill>
              </a:rPr>
              <a:t> , </a:t>
            </a:r>
            <a:r>
              <a:rPr lang="en-US" sz="2800" b="1" dirty="0" err="1">
                <a:solidFill>
                  <a:schemeClr val="tx1"/>
                </a:solidFill>
              </a:rPr>
              <a:t>বৃষ্টিপাত</a:t>
            </a:r>
            <a:r>
              <a:rPr lang="en-US" sz="2800" b="1" dirty="0">
                <a:solidFill>
                  <a:schemeClr val="tx1"/>
                </a:solidFill>
              </a:rPr>
              <a:t> , ও </a:t>
            </a:r>
            <a:r>
              <a:rPr lang="en-US" sz="2800" b="1" dirty="0" err="1">
                <a:solidFill>
                  <a:schemeClr val="tx1"/>
                </a:solidFill>
              </a:rPr>
              <a:t>বায়ুপ্রবাহের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দৈনন্দিন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আবস্থাকে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সেই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দিনের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আবহাওয়া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বলে</a:t>
            </a:r>
            <a:r>
              <a:rPr lang="en-US" sz="2800" b="1" dirty="0">
                <a:solidFill>
                  <a:schemeClr val="tx1"/>
                </a:solidFill>
              </a:rPr>
              <a:t>  ।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344A0-3EF1-4741-97F2-4FE74279F389}"/>
              </a:ext>
            </a:extLst>
          </p:cNvPr>
          <p:cNvSpPr txBox="1"/>
          <p:nvPr/>
        </p:nvSpPr>
        <p:spPr>
          <a:xfrm>
            <a:off x="2743200" y="609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আবহাওয়া</a:t>
            </a:r>
            <a:r>
              <a:rPr lang="en-US" sz="2800" b="1" dirty="0"/>
              <a:t> </a:t>
            </a:r>
            <a:r>
              <a:rPr lang="en-US" sz="2800" b="1" dirty="0" err="1"/>
              <a:t>কাকে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068D3E9B-1FF6-41A6-A7CA-8D71DFC996BA}"/>
              </a:ext>
            </a:extLst>
          </p:cNvPr>
          <p:cNvSpPr/>
          <p:nvPr/>
        </p:nvSpPr>
        <p:spPr>
          <a:xfrm>
            <a:off x="2133600" y="990600"/>
            <a:ext cx="4953000" cy="19232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DFFE715-4595-4B7C-B991-E6A9A88782E0}"/>
              </a:ext>
            </a:extLst>
          </p:cNvPr>
          <p:cNvSpPr/>
          <p:nvPr/>
        </p:nvSpPr>
        <p:spPr>
          <a:xfrm>
            <a:off x="76200" y="15658"/>
            <a:ext cx="8991600" cy="6553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DA172-A342-489C-9FDE-F0B8900BA14D}"/>
              </a:ext>
            </a:extLst>
          </p:cNvPr>
          <p:cNvSpPr txBox="1"/>
          <p:nvPr/>
        </p:nvSpPr>
        <p:spPr>
          <a:xfrm>
            <a:off x="2819400" y="60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কাকে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?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A9C01A4-8F91-44CF-B78B-1FDF3EB13CC1}"/>
              </a:ext>
            </a:extLst>
          </p:cNvPr>
          <p:cNvSpPr/>
          <p:nvPr/>
        </p:nvSpPr>
        <p:spPr>
          <a:xfrm>
            <a:off x="2209800" y="990600"/>
            <a:ext cx="4648200" cy="1422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7A270-AA1B-4BA6-BDDC-5C4E14F6CE36}"/>
              </a:ext>
            </a:extLst>
          </p:cNvPr>
          <p:cNvSpPr txBox="1"/>
          <p:nvPr/>
        </p:nvSpPr>
        <p:spPr>
          <a:xfrm>
            <a:off x="533400" y="210776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কোন</a:t>
            </a:r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অঞ্চলের</a:t>
            </a:r>
            <a:r>
              <a:rPr lang="en-US" sz="2800" b="1" dirty="0"/>
              <a:t> </a:t>
            </a:r>
            <a:r>
              <a:rPr lang="en-US" sz="2800" b="1" dirty="0" err="1"/>
              <a:t>সাধারণত</a:t>
            </a:r>
            <a:r>
              <a:rPr lang="en-US" sz="2800" b="1" dirty="0"/>
              <a:t> ৩০  </a:t>
            </a:r>
            <a:r>
              <a:rPr lang="en-US" sz="2800" b="1" dirty="0" err="1"/>
              <a:t>থেকে</a:t>
            </a:r>
            <a:r>
              <a:rPr lang="en-US" sz="2800" b="1" dirty="0"/>
              <a:t> ৪০ </a:t>
            </a:r>
            <a:r>
              <a:rPr lang="en-US" sz="2800" b="1" dirty="0" err="1"/>
              <a:t>বছরের</a:t>
            </a:r>
            <a:r>
              <a:rPr lang="en-US" sz="2800" b="1" dirty="0"/>
              <a:t> </a:t>
            </a:r>
            <a:r>
              <a:rPr lang="en-US" sz="2800" b="1" dirty="0" err="1"/>
              <a:t>গড়</a:t>
            </a:r>
            <a:r>
              <a:rPr lang="en-US" sz="2800" b="1" dirty="0"/>
              <a:t> </a:t>
            </a:r>
            <a:r>
              <a:rPr lang="en-US" sz="2800" b="1" dirty="0" err="1"/>
              <a:t>আবহাওয়ার</a:t>
            </a:r>
            <a:r>
              <a:rPr lang="en-US" sz="2800" b="1" dirty="0"/>
              <a:t> </a:t>
            </a:r>
            <a:r>
              <a:rPr lang="en-US" sz="2800" b="1" dirty="0" err="1"/>
              <a:t>অবস্থাকে</a:t>
            </a:r>
            <a:r>
              <a:rPr lang="en-US" sz="2800" b="1" dirty="0"/>
              <a:t> </a:t>
            </a:r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। </a:t>
            </a:r>
            <a:r>
              <a:rPr lang="en-US" sz="2800" b="1" dirty="0" err="1"/>
              <a:t>কাজেই</a:t>
            </a:r>
            <a:r>
              <a:rPr lang="en-US" sz="2800" b="1" dirty="0"/>
              <a:t> </a:t>
            </a:r>
            <a:r>
              <a:rPr lang="en-US" sz="2800" b="1" dirty="0" err="1"/>
              <a:t>জলবায়ু</a:t>
            </a:r>
            <a:r>
              <a:rPr lang="en-US" sz="2800" b="1" dirty="0"/>
              <a:t> </a:t>
            </a:r>
            <a:r>
              <a:rPr lang="en-US" sz="2800" b="1" dirty="0" err="1"/>
              <a:t>হলো</a:t>
            </a:r>
            <a:r>
              <a:rPr lang="en-US" sz="2800" b="1" dirty="0"/>
              <a:t> </a:t>
            </a:r>
            <a:r>
              <a:rPr lang="en-US" sz="2800" b="1" dirty="0" err="1"/>
              <a:t>কোন</a:t>
            </a:r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অঞ্চলের</a:t>
            </a:r>
            <a:r>
              <a:rPr lang="en-US" sz="2800" b="1" dirty="0"/>
              <a:t> </a:t>
            </a:r>
            <a:r>
              <a:rPr lang="en-US" sz="2800" b="1" dirty="0" err="1"/>
              <a:t>অনেক</a:t>
            </a:r>
            <a:r>
              <a:rPr lang="en-US" sz="2800" b="1" dirty="0"/>
              <a:t> </a:t>
            </a:r>
            <a:r>
              <a:rPr lang="en-US" sz="2800" b="1" dirty="0" err="1"/>
              <a:t>দিনের</a:t>
            </a:r>
            <a:r>
              <a:rPr lang="en-US" sz="2800" b="1" dirty="0"/>
              <a:t> </a:t>
            </a:r>
            <a:r>
              <a:rPr lang="en-US" sz="2800" b="1" dirty="0" err="1"/>
              <a:t>বায়ুমণ্ডলের</a:t>
            </a:r>
            <a:r>
              <a:rPr lang="en-US" sz="2800" b="1" dirty="0"/>
              <a:t>  </a:t>
            </a:r>
            <a:r>
              <a:rPr lang="en-US" sz="2800" b="1" dirty="0" err="1"/>
              <a:t>নিন্মস্তরের</a:t>
            </a:r>
            <a:r>
              <a:rPr lang="en-US" sz="2800" b="1" dirty="0"/>
              <a:t> </a:t>
            </a:r>
            <a:r>
              <a:rPr lang="en-US" sz="2800" b="1" dirty="0" err="1"/>
              <a:t>সামগ্রিক</a:t>
            </a:r>
            <a:r>
              <a:rPr lang="en-US" sz="2800" b="1" dirty="0"/>
              <a:t> </a:t>
            </a:r>
            <a:r>
              <a:rPr lang="en-US" sz="2800" b="1" dirty="0" err="1"/>
              <a:t>অবস্থা</a:t>
            </a:r>
            <a:r>
              <a:rPr lang="en-US" sz="28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4168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491</Words>
  <Application>Microsoft Office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48</cp:revision>
  <dcterms:created xsi:type="dcterms:W3CDTF">2021-02-08T12:48:37Z</dcterms:created>
  <dcterms:modified xsi:type="dcterms:W3CDTF">2021-05-20T16:37:31Z</dcterms:modified>
</cp:coreProperties>
</file>