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87" r:id="rId2"/>
    <p:sldId id="283" r:id="rId3"/>
    <p:sldId id="288" r:id="rId4"/>
    <p:sldId id="279" r:id="rId5"/>
    <p:sldId id="280" r:id="rId6"/>
    <p:sldId id="260" r:id="rId7"/>
    <p:sldId id="262" r:id="rId8"/>
    <p:sldId id="266" r:id="rId9"/>
    <p:sldId id="281" r:id="rId10"/>
    <p:sldId id="282" r:id="rId11"/>
    <p:sldId id="284" r:id="rId12"/>
    <p:sldId id="272" r:id="rId13"/>
    <p:sldId id="286" r:id="rId14"/>
    <p:sldId id="285" r:id="rId15"/>
    <p:sldId id="271" r:id="rId16"/>
    <p:sldId id="28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6" autoAdjust="0"/>
    <p:restoredTop sz="94265" autoAdjust="0"/>
  </p:normalViewPr>
  <p:slideViewPr>
    <p:cSldViewPr>
      <p:cViewPr varScale="1">
        <p:scale>
          <a:sx n="64" d="100"/>
          <a:sy n="64" d="100"/>
        </p:scale>
        <p:origin x="67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95E9AD-B09E-4F86-8DA9-1A2FC30DFB82}" type="datetimeFigureOut">
              <a:rPr lang="en-US" smtClean="0"/>
              <a:pPr/>
              <a:t>5/18/2021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90EB19-B3D6-4B8C-8AE8-27CCFADC6C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6BEFD-1C21-4C7D-A1CB-8B04B09189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E791CC-472F-4F64-BB51-AB5FA06D17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51C6F4-916D-4576-8FB5-335A9E68C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E8C400-9BD9-4574-98AF-A42950CCA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957694-1E61-4982-8B0D-72EBF1F93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621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3A22A-2FFC-4477-B1EE-B6230CC2D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37BDED-4AF4-4888-83D5-67A5383E51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A35419-CA79-4B90-ADC4-45442220D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37C93C-EA2F-4B62-9EF4-8E104E5F1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70D58B-2CD9-4EEC-9CC8-8146B41DA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636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167790F-6725-4F22-8394-BD2C16E224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11DC63-C57C-4003-A808-644ED05395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BCBACD-8F09-418B-9A10-CAEE49753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3D8B7-DFEF-4000-A80A-A7E7B616B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292F72-A757-433E-8374-49C878AC6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811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4883E-78E5-462E-ADAB-C6B8F924A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F5E92A-3AFD-4E09-8BC1-7FA21F9BAD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C43CA1-962A-4247-8834-FB7E0D457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1A9B13-4EDB-492C-A04C-EBBD4148E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0E9E82-2EA4-48AF-9710-18C1275FF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193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990A0-0D98-4E1D-BF68-8226DF609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C6A874-5F28-4C2E-97E0-3CBAFD0BE2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15A634-72D2-4423-BF05-122BA536A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983AE6-9560-428B-BDCD-906E741A2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9D43C4-B5B9-4695-9E97-66C392A14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638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50A3B-197B-416A-A9B6-2EA577C5C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D59CFB-1BED-427B-A934-D7800BCBEE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24DB4B-039B-441E-8595-8585CD9B80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25C00C-470B-4F8F-81CF-CC9B82531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26F2CA-01BF-489B-96BE-BDC7E197F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3EC7E5-EA35-4433-B0DE-E78EC4FD8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2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14585-114E-4F31-A000-D1BF163B5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2257EE-A526-417F-9686-7088CB97B0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2BFBEF-9DB6-47DB-B70F-1D139924AA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720E3B-D415-4009-873D-BEB1F790D1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C0B1EC-AD9E-430C-80CA-7560AF848D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B11F84-977E-406B-8EFA-483585CF5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2DD4A0C-8F7A-4969-BA94-C1B063467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11D489F-FFD7-41BF-A4B4-E5C09F49C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010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0634A-0414-4692-A22E-CC5A3E743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389E87-5166-4739-B303-74967DB10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711805-8F3C-4202-B876-3CFADD073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53B2C2-630D-4832-9F88-62C9F5F2F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248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77AD0F-6E90-4ADA-A13F-DB9E087B7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577CED-611D-43B4-BEFB-03F804F33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154BA5-32D6-4739-90A7-4C55D6DBC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250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2B6EC-8485-4222-A317-55970C6D9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CB18DD-E7BD-45E7-9CA3-8CB752FA77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6252AD-E9D6-473D-8614-ECB9722F7A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22EC8C-A75B-47A9-BC60-9328E182D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412B1A-EC87-413F-BF49-A43C1DBD8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69F6AE-4323-4834-A90F-F9678AF1C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475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A9E48-0284-4650-8830-8963DDA70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A9FBD2-F6DB-4F0E-8D81-C083EB34AC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2AF3B0-F309-4BCD-8222-43A8D3A808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03B88B-CF14-4C0B-B07C-38B2347AD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D7EC62-4703-4928-9689-7E84C28A6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D72A07-DC46-413D-9F78-9B1C412BA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441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791341-3CD8-43D5-AC9C-0948B0F08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BD6753-3CE9-4921-B0EC-0CB79FCB13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ECB03A-C7AE-433D-A4D9-EC4787F59D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AAF0B1-3983-4DEA-996A-308A02DCC1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271F29-4993-4262-9571-55C8B35DF6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587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1719" y="2324101"/>
            <a:ext cx="5516381" cy="1992131"/>
          </a:xfrm>
          <a:prstGeom prst="rect">
            <a:avLst/>
          </a:prstGeom>
          <a:noFill/>
        </p:spPr>
        <p:txBody>
          <a:bodyPr wrap="square" lIns="45713" tIns="22856" rIns="45713" bIns="22856" numCol="1" rtlCol="0">
            <a:prstTxWarp prst="textPlain">
              <a:avLst/>
            </a:prstTxWarp>
            <a:spAutoFit/>
            <a:scene3d>
              <a:camera prst="perspectiveContrastingRightFacing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bn-BD" sz="4400" b="1" dirty="0">
                <a:ln>
                  <a:solidFill>
                    <a:srgbClr val="00B050"/>
                  </a:solidFill>
                </a:ln>
                <a:solidFill>
                  <a:srgbClr val="FF00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 </a:t>
            </a:r>
            <a:endParaRPr lang="en-US" sz="4400" b="1" dirty="0">
              <a:ln>
                <a:solidFill>
                  <a:srgbClr val="00B050"/>
                </a:solidFill>
              </a:ln>
              <a:solidFill>
                <a:srgbClr val="FF0000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>
          <a:xfrm>
            <a:off x="1" y="857250"/>
            <a:ext cx="4572000" cy="51435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>
          <a:xfrm>
            <a:off x="4572001" y="857250"/>
            <a:ext cx="4571999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448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487740"/>
            <a:ext cx="8382000" cy="1569660"/>
          </a:xfrm>
          <a:prstGeom prst="rect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 অঙ্কন করে </a:t>
            </a:r>
            <a:r>
              <a:rPr lang="en-US" sz="48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6 </a:t>
            </a:r>
            <a:r>
              <a:rPr lang="en-US" sz="48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8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নামতা</a:t>
            </a:r>
            <a:r>
              <a:rPr lang="en-US" sz="48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অনুশীলন</a:t>
            </a:r>
            <a:r>
              <a:rPr lang="en-US" sz="48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করি (অর্ধবাস্তব পর্যায়)</a:t>
            </a:r>
            <a:endParaRPr lang="en-US" sz="4800" b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67" name="Group 166"/>
          <p:cNvGrpSpPr/>
          <p:nvPr/>
        </p:nvGrpSpPr>
        <p:grpSpPr>
          <a:xfrm>
            <a:off x="228600" y="2743200"/>
            <a:ext cx="2209800" cy="533400"/>
            <a:chOff x="762000" y="1676400"/>
            <a:chExt cx="3224784" cy="685800"/>
          </a:xfrm>
        </p:grpSpPr>
        <p:pic>
          <p:nvPicPr>
            <p:cNvPr id="1026" name="Picture 2" descr="F:\ASM.NUMAN\Pictures\download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62000" y="1676400"/>
              <a:ext cx="560831" cy="6858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pic>
        <p:pic>
          <p:nvPicPr>
            <p:cNvPr id="147" name="Picture 2" descr="F:\ASM.NUMAN\Pictures\download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252728" y="1676400"/>
              <a:ext cx="512064" cy="6858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pic>
        <p:pic>
          <p:nvPicPr>
            <p:cNvPr id="163" name="Picture 2" descr="F:\ASM.NUMAN\Pictures\download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425952" y="1676400"/>
              <a:ext cx="560832" cy="6858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pic>
        <p:pic>
          <p:nvPicPr>
            <p:cNvPr id="164" name="Picture 2" descr="F:\ASM.NUMAN\Pictures\download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743456" y="1676400"/>
              <a:ext cx="560832" cy="6858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pic>
        <p:pic>
          <p:nvPicPr>
            <p:cNvPr id="165" name="Picture 2" descr="F:\ASM.NUMAN\Pictures\download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65120" y="1676400"/>
              <a:ext cx="582168" cy="6858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pic>
        <p:pic>
          <p:nvPicPr>
            <p:cNvPr id="166" name="Picture 2" descr="F:\ASM.NUMAN\Pictures\download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304288" y="1676400"/>
              <a:ext cx="560832" cy="6858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pic>
      </p:grpSp>
      <p:grpSp>
        <p:nvGrpSpPr>
          <p:cNvPr id="168" name="Group 167"/>
          <p:cNvGrpSpPr/>
          <p:nvPr/>
        </p:nvGrpSpPr>
        <p:grpSpPr>
          <a:xfrm>
            <a:off x="228600" y="3505200"/>
            <a:ext cx="2209800" cy="609600"/>
            <a:chOff x="762000" y="1676400"/>
            <a:chExt cx="3224784" cy="685800"/>
          </a:xfrm>
        </p:grpSpPr>
        <p:pic>
          <p:nvPicPr>
            <p:cNvPr id="169" name="Picture 2" descr="F:\ASM.NUMAN\Pictures\download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62000" y="1676400"/>
              <a:ext cx="560831" cy="6858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pic>
        <p:pic>
          <p:nvPicPr>
            <p:cNvPr id="170" name="Picture 2" descr="F:\ASM.NUMAN\Pictures\download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252728" y="1676400"/>
              <a:ext cx="512064" cy="6858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pic>
        <p:pic>
          <p:nvPicPr>
            <p:cNvPr id="171" name="Picture 2" descr="F:\ASM.NUMAN\Pictures\download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425952" y="1676400"/>
              <a:ext cx="560832" cy="6858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pic>
        <p:pic>
          <p:nvPicPr>
            <p:cNvPr id="172" name="Picture 2" descr="F:\ASM.NUMAN\Pictures\download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743456" y="1676400"/>
              <a:ext cx="560832" cy="6858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pic>
        <p:pic>
          <p:nvPicPr>
            <p:cNvPr id="173" name="Picture 2" descr="F:\ASM.NUMAN\Pictures\download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65120" y="1676400"/>
              <a:ext cx="582168" cy="6858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pic>
        <p:pic>
          <p:nvPicPr>
            <p:cNvPr id="174" name="Picture 2" descr="F:\ASM.NUMAN\Pictures\download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304288" y="1676400"/>
              <a:ext cx="560832" cy="6858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pic>
      </p:grpSp>
      <p:grpSp>
        <p:nvGrpSpPr>
          <p:cNvPr id="175" name="Group 174"/>
          <p:cNvGrpSpPr/>
          <p:nvPr/>
        </p:nvGrpSpPr>
        <p:grpSpPr>
          <a:xfrm>
            <a:off x="2667000" y="3505200"/>
            <a:ext cx="2209800" cy="609600"/>
            <a:chOff x="762000" y="1676400"/>
            <a:chExt cx="3224784" cy="685800"/>
          </a:xfrm>
        </p:grpSpPr>
        <p:pic>
          <p:nvPicPr>
            <p:cNvPr id="176" name="Picture 2" descr="F:\ASM.NUMAN\Pictures\download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62000" y="1676400"/>
              <a:ext cx="560831" cy="6858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pic>
        <p:pic>
          <p:nvPicPr>
            <p:cNvPr id="177" name="Picture 2" descr="F:\ASM.NUMAN\Pictures\download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252728" y="1676400"/>
              <a:ext cx="512064" cy="6858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pic>
        <p:pic>
          <p:nvPicPr>
            <p:cNvPr id="178" name="Picture 2" descr="F:\ASM.NUMAN\Pictures\download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425952" y="1676400"/>
              <a:ext cx="560832" cy="6858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pic>
        <p:pic>
          <p:nvPicPr>
            <p:cNvPr id="179" name="Picture 2" descr="F:\ASM.NUMAN\Pictures\download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743456" y="1676400"/>
              <a:ext cx="560832" cy="6858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pic>
        <p:pic>
          <p:nvPicPr>
            <p:cNvPr id="180" name="Picture 2" descr="F:\ASM.NUMAN\Pictures\download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65120" y="1676400"/>
              <a:ext cx="582168" cy="6858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pic>
        <p:pic>
          <p:nvPicPr>
            <p:cNvPr id="181" name="Picture 2" descr="F:\ASM.NUMAN\Pictures\download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304288" y="1676400"/>
              <a:ext cx="560832" cy="6858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pic>
      </p:grpSp>
      <p:grpSp>
        <p:nvGrpSpPr>
          <p:cNvPr id="182" name="Group 181"/>
          <p:cNvGrpSpPr/>
          <p:nvPr/>
        </p:nvGrpSpPr>
        <p:grpSpPr>
          <a:xfrm>
            <a:off x="228600" y="4267200"/>
            <a:ext cx="2133600" cy="457200"/>
            <a:chOff x="762000" y="1676400"/>
            <a:chExt cx="3224784" cy="685800"/>
          </a:xfrm>
        </p:grpSpPr>
        <p:pic>
          <p:nvPicPr>
            <p:cNvPr id="183" name="Picture 2" descr="F:\ASM.NUMAN\Pictures\download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62000" y="1676400"/>
              <a:ext cx="560831" cy="6858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pic>
        <p:pic>
          <p:nvPicPr>
            <p:cNvPr id="184" name="Picture 2" descr="F:\ASM.NUMAN\Pictures\download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252728" y="1676400"/>
              <a:ext cx="512064" cy="6858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pic>
        <p:pic>
          <p:nvPicPr>
            <p:cNvPr id="185" name="Picture 2" descr="F:\ASM.NUMAN\Pictures\download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425952" y="1676400"/>
              <a:ext cx="560832" cy="6858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pic>
        <p:pic>
          <p:nvPicPr>
            <p:cNvPr id="186" name="Picture 2" descr="F:\ASM.NUMAN\Pictures\download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743456" y="1676400"/>
              <a:ext cx="560832" cy="6858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pic>
        <p:pic>
          <p:nvPicPr>
            <p:cNvPr id="187" name="Picture 2" descr="F:\ASM.NUMAN\Pictures\download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65120" y="1676400"/>
              <a:ext cx="582168" cy="6858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pic>
        <p:pic>
          <p:nvPicPr>
            <p:cNvPr id="188" name="Picture 2" descr="F:\ASM.NUMAN\Pictures\download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304288" y="1676400"/>
              <a:ext cx="560832" cy="6858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pic>
      </p:grpSp>
      <p:grpSp>
        <p:nvGrpSpPr>
          <p:cNvPr id="189" name="Group 188"/>
          <p:cNvGrpSpPr/>
          <p:nvPr/>
        </p:nvGrpSpPr>
        <p:grpSpPr>
          <a:xfrm>
            <a:off x="2514600" y="4267200"/>
            <a:ext cx="1981200" cy="457200"/>
            <a:chOff x="762000" y="1676400"/>
            <a:chExt cx="3224784" cy="685800"/>
          </a:xfrm>
        </p:grpSpPr>
        <p:pic>
          <p:nvPicPr>
            <p:cNvPr id="190" name="Picture 2" descr="F:\ASM.NUMAN\Pictures\download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62000" y="1676400"/>
              <a:ext cx="560831" cy="6858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pic>
        <p:pic>
          <p:nvPicPr>
            <p:cNvPr id="191" name="Picture 2" descr="F:\ASM.NUMAN\Pictures\download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252728" y="1676400"/>
              <a:ext cx="512064" cy="6858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pic>
        <p:pic>
          <p:nvPicPr>
            <p:cNvPr id="192" name="Picture 2" descr="F:\ASM.NUMAN\Pictures\download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425952" y="1676400"/>
              <a:ext cx="560832" cy="6858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pic>
        <p:pic>
          <p:nvPicPr>
            <p:cNvPr id="193" name="Picture 2" descr="F:\ASM.NUMAN\Pictures\download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743456" y="1676400"/>
              <a:ext cx="560832" cy="6858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pic>
        <p:pic>
          <p:nvPicPr>
            <p:cNvPr id="194" name="Picture 2" descr="F:\ASM.NUMAN\Pictures\download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65120" y="1676400"/>
              <a:ext cx="582168" cy="6858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pic>
        <p:pic>
          <p:nvPicPr>
            <p:cNvPr id="195" name="Picture 2" descr="F:\ASM.NUMAN\Pictures\download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304288" y="1676400"/>
              <a:ext cx="560832" cy="6858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pic>
      </p:grpSp>
      <p:grpSp>
        <p:nvGrpSpPr>
          <p:cNvPr id="196" name="Group 195"/>
          <p:cNvGrpSpPr/>
          <p:nvPr/>
        </p:nvGrpSpPr>
        <p:grpSpPr>
          <a:xfrm>
            <a:off x="4648200" y="4267200"/>
            <a:ext cx="1981200" cy="457200"/>
            <a:chOff x="762000" y="1676400"/>
            <a:chExt cx="3224784" cy="685800"/>
          </a:xfrm>
        </p:grpSpPr>
        <p:pic>
          <p:nvPicPr>
            <p:cNvPr id="197" name="Picture 2" descr="F:\ASM.NUMAN\Pictures\download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62000" y="1676400"/>
              <a:ext cx="560831" cy="6858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pic>
        <p:pic>
          <p:nvPicPr>
            <p:cNvPr id="198" name="Picture 2" descr="F:\ASM.NUMAN\Pictures\download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252728" y="1676400"/>
              <a:ext cx="512064" cy="6858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pic>
        <p:pic>
          <p:nvPicPr>
            <p:cNvPr id="199" name="Picture 2" descr="F:\ASM.NUMAN\Pictures\download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425952" y="1676400"/>
              <a:ext cx="560832" cy="6858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pic>
        <p:pic>
          <p:nvPicPr>
            <p:cNvPr id="200" name="Picture 2" descr="F:\ASM.NUMAN\Pictures\download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743456" y="1676400"/>
              <a:ext cx="560832" cy="6858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pic>
        <p:pic>
          <p:nvPicPr>
            <p:cNvPr id="201" name="Picture 2" descr="F:\ASM.NUMAN\Pictures\download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65120" y="1676400"/>
              <a:ext cx="582168" cy="6858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pic>
        <p:pic>
          <p:nvPicPr>
            <p:cNvPr id="202" name="Picture 2" descr="F:\ASM.NUMAN\Pictures\download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304288" y="1676400"/>
              <a:ext cx="560832" cy="6858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pic>
      </p:grpSp>
      <p:grpSp>
        <p:nvGrpSpPr>
          <p:cNvPr id="203" name="Group 202"/>
          <p:cNvGrpSpPr/>
          <p:nvPr/>
        </p:nvGrpSpPr>
        <p:grpSpPr>
          <a:xfrm>
            <a:off x="228600" y="4953000"/>
            <a:ext cx="2057400" cy="381000"/>
            <a:chOff x="762000" y="1676400"/>
            <a:chExt cx="3224784" cy="685800"/>
          </a:xfrm>
        </p:grpSpPr>
        <p:pic>
          <p:nvPicPr>
            <p:cNvPr id="204" name="Picture 2" descr="F:\ASM.NUMAN\Pictures\download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62000" y="1676400"/>
              <a:ext cx="560831" cy="6858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pic>
        <p:pic>
          <p:nvPicPr>
            <p:cNvPr id="205" name="Picture 2" descr="F:\ASM.NUMAN\Pictures\download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252728" y="1676400"/>
              <a:ext cx="512064" cy="6858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pic>
        <p:pic>
          <p:nvPicPr>
            <p:cNvPr id="206" name="Picture 2" descr="F:\ASM.NUMAN\Pictures\download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425952" y="1676400"/>
              <a:ext cx="560832" cy="6858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pic>
        <p:pic>
          <p:nvPicPr>
            <p:cNvPr id="207" name="Picture 2" descr="F:\ASM.NUMAN\Pictures\download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743456" y="1676400"/>
              <a:ext cx="560832" cy="6858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pic>
        <p:pic>
          <p:nvPicPr>
            <p:cNvPr id="208" name="Picture 2" descr="F:\ASM.NUMAN\Pictures\download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65120" y="1676400"/>
              <a:ext cx="582168" cy="6858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pic>
        <p:pic>
          <p:nvPicPr>
            <p:cNvPr id="209" name="Picture 2" descr="F:\ASM.NUMAN\Pictures\download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304288" y="1676400"/>
              <a:ext cx="560832" cy="6858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pic>
      </p:grpSp>
      <p:grpSp>
        <p:nvGrpSpPr>
          <p:cNvPr id="210" name="Group 209"/>
          <p:cNvGrpSpPr/>
          <p:nvPr/>
        </p:nvGrpSpPr>
        <p:grpSpPr>
          <a:xfrm>
            <a:off x="2438400" y="4953000"/>
            <a:ext cx="2057400" cy="381000"/>
            <a:chOff x="762000" y="1676400"/>
            <a:chExt cx="3224784" cy="685800"/>
          </a:xfrm>
        </p:grpSpPr>
        <p:pic>
          <p:nvPicPr>
            <p:cNvPr id="211" name="Picture 2" descr="F:\ASM.NUMAN\Pictures\download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62000" y="1676400"/>
              <a:ext cx="560831" cy="6858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pic>
        <p:pic>
          <p:nvPicPr>
            <p:cNvPr id="212" name="Picture 2" descr="F:\ASM.NUMAN\Pictures\download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252728" y="1676400"/>
              <a:ext cx="512064" cy="6858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pic>
        <p:pic>
          <p:nvPicPr>
            <p:cNvPr id="213" name="Picture 2" descr="F:\ASM.NUMAN\Pictures\download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425952" y="1676400"/>
              <a:ext cx="560832" cy="6858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pic>
        <p:pic>
          <p:nvPicPr>
            <p:cNvPr id="214" name="Picture 2" descr="F:\ASM.NUMAN\Pictures\download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743456" y="1676400"/>
              <a:ext cx="560832" cy="6858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pic>
        <p:pic>
          <p:nvPicPr>
            <p:cNvPr id="215" name="Picture 2" descr="F:\ASM.NUMAN\Pictures\download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65120" y="1676400"/>
              <a:ext cx="582168" cy="6858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pic>
        <p:pic>
          <p:nvPicPr>
            <p:cNvPr id="216" name="Picture 2" descr="F:\ASM.NUMAN\Pictures\download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304288" y="1676400"/>
              <a:ext cx="560832" cy="6858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pic>
      </p:grpSp>
      <p:grpSp>
        <p:nvGrpSpPr>
          <p:cNvPr id="217" name="Group 216"/>
          <p:cNvGrpSpPr/>
          <p:nvPr/>
        </p:nvGrpSpPr>
        <p:grpSpPr>
          <a:xfrm>
            <a:off x="4648200" y="4953000"/>
            <a:ext cx="2057400" cy="381000"/>
            <a:chOff x="762000" y="1676400"/>
            <a:chExt cx="3224784" cy="685800"/>
          </a:xfrm>
        </p:grpSpPr>
        <p:pic>
          <p:nvPicPr>
            <p:cNvPr id="218" name="Picture 2" descr="F:\ASM.NUMAN\Pictures\download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62000" y="1676400"/>
              <a:ext cx="560831" cy="6858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pic>
        <p:pic>
          <p:nvPicPr>
            <p:cNvPr id="219" name="Picture 2" descr="F:\ASM.NUMAN\Pictures\download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252728" y="1676400"/>
              <a:ext cx="512064" cy="6858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pic>
        <p:pic>
          <p:nvPicPr>
            <p:cNvPr id="220" name="Picture 2" descr="F:\ASM.NUMAN\Pictures\download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425952" y="1676400"/>
              <a:ext cx="560832" cy="6858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pic>
        <p:pic>
          <p:nvPicPr>
            <p:cNvPr id="221" name="Picture 2" descr="F:\ASM.NUMAN\Pictures\download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743456" y="1676400"/>
              <a:ext cx="560832" cy="6858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pic>
        <p:pic>
          <p:nvPicPr>
            <p:cNvPr id="222" name="Picture 2" descr="F:\ASM.NUMAN\Pictures\download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65120" y="1676400"/>
              <a:ext cx="582168" cy="6858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pic>
        <p:pic>
          <p:nvPicPr>
            <p:cNvPr id="223" name="Picture 2" descr="F:\ASM.NUMAN\Pictures\download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304288" y="1676400"/>
              <a:ext cx="560832" cy="6858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pic>
      </p:grpSp>
      <p:grpSp>
        <p:nvGrpSpPr>
          <p:cNvPr id="224" name="Group 223"/>
          <p:cNvGrpSpPr/>
          <p:nvPr/>
        </p:nvGrpSpPr>
        <p:grpSpPr>
          <a:xfrm>
            <a:off x="6858000" y="4953000"/>
            <a:ext cx="2057400" cy="381000"/>
            <a:chOff x="762000" y="1676400"/>
            <a:chExt cx="3224784" cy="685800"/>
          </a:xfrm>
        </p:grpSpPr>
        <p:pic>
          <p:nvPicPr>
            <p:cNvPr id="225" name="Picture 2" descr="F:\ASM.NUMAN\Pictures\download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62000" y="1676400"/>
              <a:ext cx="560831" cy="6858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pic>
        <p:pic>
          <p:nvPicPr>
            <p:cNvPr id="226" name="Picture 2" descr="F:\ASM.NUMAN\Pictures\download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252728" y="1676400"/>
              <a:ext cx="512064" cy="6858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pic>
        <p:pic>
          <p:nvPicPr>
            <p:cNvPr id="227" name="Picture 2" descr="F:\ASM.NUMAN\Pictures\download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425952" y="1676400"/>
              <a:ext cx="560832" cy="6858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pic>
        <p:pic>
          <p:nvPicPr>
            <p:cNvPr id="228" name="Picture 2" descr="F:\ASM.NUMAN\Pictures\download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743456" y="1676400"/>
              <a:ext cx="560832" cy="6858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pic>
        <p:pic>
          <p:nvPicPr>
            <p:cNvPr id="229" name="Picture 2" descr="F:\ASM.NUMAN\Pictures\download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65120" y="1676400"/>
              <a:ext cx="582168" cy="6858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pic>
        <p:pic>
          <p:nvPicPr>
            <p:cNvPr id="230" name="Picture 2" descr="F:\ASM.NUMAN\Pictures\download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304288" y="1676400"/>
              <a:ext cx="560832" cy="6858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pic>
      </p:grpSp>
    </p:spTree>
    <p:extLst>
      <p:ext uri="{BB962C8B-B14F-4D97-AF65-F5344CB8AC3E}">
        <p14:creationId xmlns:p14="http://schemas.microsoft.com/office/powerpoint/2010/main" val="3793594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54114"/>
            <a:ext cx="8382000" cy="707886"/>
          </a:xfrm>
          <a:prstGeom prst="rect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6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নামতা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অনুশীলন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করি (বস্তু নিরপেক্ষ পর্যায়)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6" name="Straight Connector 5"/>
          <p:cNvCxnSpPr>
            <a:stCxn id="34" idx="5"/>
            <a:endCxn id="3" idx="1"/>
          </p:cNvCxnSpPr>
          <p:nvPr/>
        </p:nvCxnSpPr>
        <p:spPr>
          <a:xfrm>
            <a:off x="2341467" y="2096293"/>
            <a:ext cx="1485436" cy="7846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6172200" y="990600"/>
            <a:ext cx="2971800" cy="914400"/>
          </a:xfrm>
          <a:prstGeom prst="ellipse">
            <a:avLst/>
          </a:prstGeom>
          <a:ln w="57150">
            <a:solidFill>
              <a:srgbClr val="FF00FF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/>
              <a:t>৬</a:t>
            </a:r>
            <a:r>
              <a:rPr lang="en-US" sz="3200" dirty="0">
                <a:latin typeface="Arial Unicode MS"/>
                <a:ea typeface="Arial Unicode MS"/>
                <a:cs typeface="Arial Unicode MS"/>
              </a:rPr>
              <a:t>x</a:t>
            </a:r>
            <a:r>
              <a:rPr lang="bn-IN" sz="3200" dirty="0"/>
              <a:t>১=৬</a:t>
            </a:r>
            <a:endParaRPr lang="en-US" sz="3200" dirty="0"/>
          </a:p>
        </p:txBody>
      </p:sp>
      <p:cxnSp>
        <p:nvCxnSpPr>
          <p:cNvPr id="9" name="Straight Arrow Connector 8"/>
          <p:cNvCxnSpPr>
            <a:stCxn id="3" idx="7"/>
            <a:endCxn id="7" idx="2"/>
          </p:cNvCxnSpPr>
          <p:nvPr/>
        </p:nvCxnSpPr>
        <p:spPr>
          <a:xfrm flipV="1">
            <a:off x="5012297" y="1447800"/>
            <a:ext cx="1159903" cy="14331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val 2"/>
          <p:cNvSpPr/>
          <p:nvPr/>
        </p:nvSpPr>
        <p:spPr>
          <a:xfrm>
            <a:off x="3581400" y="2590800"/>
            <a:ext cx="1676400" cy="1981200"/>
          </a:xfrm>
          <a:prstGeom prst="ellipse">
            <a:avLst/>
          </a:prstGeom>
          <a:ln w="57150">
            <a:solidFill>
              <a:srgbClr val="FF00FF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srgbClr val="FFFF00"/>
                </a:solidFill>
              </a:rPr>
              <a:t>৬এর গুণ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324600" y="2209800"/>
            <a:ext cx="2819400" cy="1295400"/>
          </a:xfrm>
          <a:prstGeom prst="ellipse">
            <a:avLst/>
          </a:prstGeom>
          <a:ln w="57150">
            <a:solidFill>
              <a:srgbClr val="FF00FF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/>
              <a:t>৬</a:t>
            </a:r>
            <a:r>
              <a:rPr lang="en-US" sz="3200" dirty="0">
                <a:latin typeface="Arial Unicode MS"/>
                <a:ea typeface="Arial Unicode MS"/>
                <a:cs typeface="Arial Unicode MS"/>
              </a:rPr>
              <a:t>x</a:t>
            </a:r>
            <a:r>
              <a:rPr lang="bn-IN" sz="3200" dirty="0"/>
              <a:t>২=১২</a:t>
            </a:r>
            <a:endParaRPr lang="en-US" sz="3200" dirty="0"/>
          </a:p>
        </p:txBody>
      </p:sp>
      <p:sp>
        <p:nvSpPr>
          <p:cNvPr id="28" name="Oval 27"/>
          <p:cNvSpPr/>
          <p:nvPr/>
        </p:nvSpPr>
        <p:spPr>
          <a:xfrm>
            <a:off x="6172200" y="3810000"/>
            <a:ext cx="2971800" cy="1295400"/>
          </a:xfrm>
          <a:prstGeom prst="ellipse">
            <a:avLst/>
          </a:prstGeom>
          <a:ln w="57150">
            <a:solidFill>
              <a:srgbClr val="FF00FF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/>
              <a:t>৬</a:t>
            </a:r>
            <a:r>
              <a:rPr lang="en-US" sz="3200" dirty="0">
                <a:latin typeface="Arial Unicode MS"/>
                <a:ea typeface="Arial Unicode MS"/>
                <a:cs typeface="Arial Unicode MS"/>
              </a:rPr>
              <a:t>x</a:t>
            </a:r>
            <a:r>
              <a:rPr lang="bn-IN" sz="3200" dirty="0"/>
              <a:t>৩=১৮</a:t>
            </a:r>
            <a:endParaRPr lang="en-US" sz="3200" dirty="0"/>
          </a:p>
        </p:txBody>
      </p:sp>
      <p:sp>
        <p:nvSpPr>
          <p:cNvPr id="29" name="Oval 28"/>
          <p:cNvSpPr/>
          <p:nvPr/>
        </p:nvSpPr>
        <p:spPr>
          <a:xfrm>
            <a:off x="76200" y="5486400"/>
            <a:ext cx="3276600" cy="1295400"/>
          </a:xfrm>
          <a:prstGeom prst="ellipse">
            <a:avLst/>
          </a:prstGeom>
          <a:ln w="57150">
            <a:solidFill>
              <a:srgbClr val="FF00FF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/>
              <a:t>৬</a:t>
            </a:r>
            <a:r>
              <a:rPr lang="en-US" sz="3200" dirty="0">
                <a:latin typeface="Arial Unicode MS"/>
                <a:ea typeface="Arial Unicode MS"/>
                <a:cs typeface="Arial Unicode MS"/>
              </a:rPr>
              <a:t>x</a:t>
            </a:r>
            <a:r>
              <a:rPr lang="bn-IN" sz="3200" dirty="0"/>
              <a:t>৬=৩৬</a:t>
            </a:r>
            <a:endParaRPr lang="en-US" sz="3200" dirty="0"/>
          </a:p>
        </p:txBody>
      </p:sp>
      <p:sp>
        <p:nvSpPr>
          <p:cNvPr id="30" name="Oval 29"/>
          <p:cNvSpPr/>
          <p:nvPr/>
        </p:nvSpPr>
        <p:spPr>
          <a:xfrm>
            <a:off x="3581400" y="5791200"/>
            <a:ext cx="2819400" cy="990600"/>
          </a:xfrm>
          <a:prstGeom prst="ellipse">
            <a:avLst/>
          </a:prstGeom>
          <a:ln w="57150">
            <a:solidFill>
              <a:srgbClr val="FF00FF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/>
              <a:t>৬</a:t>
            </a:r>
            <a:r>
              <a:rPr lang="en-US" sz="3200" dirty="0">
                <a:latin typeface="Arial Unicode MS"/>
                <a:ea typeface="Arial Unicode MS"/>
                <a:cs typeface="Arial Unicode MS"/>
              </a:rPr>
              <a:t>x</a:t>
            </a:r>
            <a:r>
              <a:rPr lang="bn-IN" sz="3200" dirty="0">
                <a:latin typeface="Arial Unicode MS"/>
                <a:ea typeface="Arial Unicode MS"/>
                <a:cs typeface="Arial Unicode MS"/>
              </a:rPr>
              <a:t>৫</a:t>
            </a:r>
            <a:r>
              <a:rPr lang="bn-IN" sz="3200" dirty="0"/>
              <a:t>=৩০</a:t>
            </a:r>
            <a:endParaRPr lang="en-US" sz="3200" dirty="0"/>
          </a:p>
        </p:txBody>
      </p:sp>
      <p:sp>
        <p:nvSpPr>
          <p:cNvPr id="31" name="Oval 30"/>
          <p:cNvSpPr/>
          <p:nvPr/>
        </p:nvSpPr>
        <p:spPr>
          <a:xfrm>
            <a:off x="6400800" y="5334000"/>
            <a:ext cx="2743200" cy="1295400"/>
          </a:xfrm>
          <a:prstGeom prst="ellipse">
            <a:avLst/>
          </a:prstGeom>
          <a:ln w="57150">
            <a:solidFill>
              <a:srgbClr val="FF00FF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/>
              <a:t>৬</a:t>
            </a:r>
            <a:r>
              <a:rPr lang="en-US" sz="3200" dirty="0">
                <a:latin typeface="Arial Unicode MS"/>
                <a:ea typeface="Arial Unicode MS"/>
                <a:cs typeface="Arial Unicode MS"/>
              </a:rPr>
              <a:t>x</a:t>
            </a:r>
            <a:r>
              <a:rPr lang="bn-IN" sz="3200" dirty="0"/>
              <a:t>৪=২৪</a:t>
            </a:r>
            <a:endParaRPr lang="en-US" sz="3200" dirty="0"/>
          </a:p>
        </p:txBody>
      </p:sp>
      <p:sp>
        <p:nvSpPr>
          <p:cNvPr id="32" name="Oval 31"/>
          <p:cNvSpPr/>
          <p:nvPr/>
        </p:nvSpPr>
        <p:spPr>
          <a:xfrm>
            <a:off x="0" y="3962400"/>
            <a:ext cx="3124200" cy="1143000"/>
          </a:xfrm>
          <a:prstGeom prst="ellipse">
            <a:avLst/>
          </a:prstGeom>
          <a:ln w="57150">
            <a:solidFill>
              <a:srgbClr val="FF00FF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/>
              <a:t>৬</a:t>
            </a:r>
            <a:r>
              <a:rPr lang="en-US" sz="3200" dirty="0">
                <a:latin typeface="Arial Unicode MS"/>
                <a:ea typeface="Arial Unicode MS"/>
                <a:cs typeface="Arial Unicode MS"/>
              </a:rPr>
              <a:t>x</a:t>
            </a:r>
            <a:r>
              <a:rPr lang="bn-IN" sz="3200" dirty="0"/>
              <a:t>৭=৪২</a:t>
            </a:r>
            <a:endParaRPr lang="en-US" sz="3200" dirty="0"/>
          </a:p>
        </p:txBody>
      </p:sp>
      <p:sp>
        <p:nvSpPr>
          <p:cNvPr id="33" name="Oval 32"/>
          <p:cNvSpPr/>
          <p:nvPr/>
        </p:nvSpPr>
        <p:spPr>
          <a:xfrm>
            <a:off x="0" y="2438400"/>
            <a:ext cx="2971800" cy="1143000"/>
          </a:xfrm>
          <a:prstGeom prst="ellipse">
            <a:avLst/>
          </a:prstGeom>
          <a:ln w="57150">
            <a:solidFill>
              <a:srgbClr val="FF00FF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/>
              <a:t>৬</a:t>
            </a:r>
            <a:r>
              <a:rPr lang="en-US" sz="3200" dirty="0">
                <a:latin typeface="Arial Unicode MS"/>
                <a:ea typeface="Arial Unicode MS"/>
                <a:cs typeface="Arial Unicode MS"/>
              </a:rPr>
              <a:t>x</a:t>
            </a:r>
            <a:r>
              <a:rPr lang="bn-IN" sz="3200" dirty="0"/>
              <a:t>৮=৪৮</a:t>
            </a:r>
            <a:endParaRPr lang="en-US" sz="3200" dirty="0"/>
          </a:p>
        </p:txBody>
      </p:sp>
      <p:sp>
        <p:nvSpPr>
          <p:cNvPr id="34" name="Oval 33"/>
          <p:cNvSpPr/>
          <p:nvPr/>
        </p:nvSpPr>
        <p:spPr>
          <a:xfrm>
            <a:off x="0" y="990600"/>
            <a:ext cx="2743200" cy="1295400"/>
          </a:xfrm>
          <a:prstGeom prst="ellipse">
            <a:avLst/>
          </a:prstGeom>
          <a:ln w="57150">
            <a:solidFill>
              <a:srgbClr val="FF00FF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/>
              <a:t>৬</a:t>
            </a:r>
            <a:r>
              <a:rPr lang="en-US" sz="3200" dirty="0">
                <a:latin typeface="Arial Unicode MS"/>
                <a:ea typeface="Arial Unicode MS"/>
                <a:cs typeface="Arial Unicode MS"/>
              </a:rPr>
              <a:t>x</a:t>
            </a:r>
            <a:r>
              <a:rPr lang="bn-IN" sz="3200" dirty="0"/>
              <a:t>৯=৫৪</a:t>
            </a:r>
            <a:endParaRPr lang="en-US" sz="3200" dirty="0"/>
          </a:p>
        </p:txBody>
      </p:sp>
      <p:sp>
        <p:nvSpPr>
          <p:cNvPr id="35" name="Oval 34"/>
          <p:cNvSpPr/>
          <p:nvPr/>
        </p:nvSpPr>
        <p:spPr>
          <a:xfrm>
            <a:off x="2819400" y="838200"/>
            <a:ext cx="3124200" cy="1066800"/>
          </a:xfrm>
          <a:prstGeom prst="ellipse">
            <a:avLst/>
          </a:prstGeom>
          <a:ln w="57150">
            <a:solidFill>
              <a:srgbClr val="FF00FF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/>
              <a:t>৬</a:t>
            </a:r>
            <a:r>
              <a:rPr lang="en-US" sz="3200" dirty="0">
                <a:latin typeface="Arial Unicode MS"/>
                <a:ea typeface="Arial Unicode MS"/>
                <a:cs typeface="Arial Unicode MS"/>
              </a:rPr>
              <a:t>x</a:t>
            </a:r>
            <a:r>
              <a:rPr lang="bn-IN" sz="3200" dirty="0"/>
              <a:t>১০=৬০</a:t>
            </a:r>
            <a:endParaRPr lang="en-US" sz="3200" dirty="0"/>
          </a:p>
        </p:txBody>
      </p:sp>
      <p:cxnSp>
        <p:nvCxnSpPr>
          <p:cNvPr id="39" name="Straight Arrow Connector 38"/>
          <p:cNvCxnSpPr>
            <a:stCxn id="3" idx="6"/>
            <a:endCxn id="14" idx="2"/>
          </p:cNvCxnSpPr>
          <p:nvPr/>
        </p:nvCxnSpPr>
        <p:spPr>
          <a:xfrm flipV="1">
            <a:off x="5257800" y="2857500"/>
            <a:ext cx="1066800" cy="723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" idx="5"/>
            <a:endCxn id="28" idx="2"/>
          </p:cNvCxnSpPr>
          <p:nvPr/>
        </p:nvCxnSpPr>
        <p:spPr>
          <a:xfrm>
            <a:off x="5012297" y="4281860"/>
            <a:ext cx="1159903" cy="1758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" idx="5"/>
            <a:endCxn id="31" idx="1"/>
          </p:cNvCxnSpPr>
          <p:nvPr/>
        </p:nvCxnSpPr>
        <p:spPr>
          <a:xfrm>
            <a:off x="5012297" y="4281860"/>
            <a:ext cx="1790236" cy="12418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cxnSpLocks/>
            <a:stCxn id="3" idx="4"/>
          </p:cNvCxnSpPr>
          <p:nvPr/>
        </p:nvCxnSpPr>
        <p:spPr>
          <a:xfrm>
            <a:off x="4419600" y="4572000"/>
            <a:ext cx="45720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3" idx="4"/>
            <a:endCxn id="29" idx="7"/>
          </p:cNvCxnSpPr>
          <p:nvPr/>
        </p:nvCxnSpPr>
        <p:spPr>
          <a:xfrm flipH="1">
            <a:off x="2872953" y="4572000"/>
            <a:ext cx="1546647" cy="11041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3" idx="3"/>
            <a:endCxn id="32" idx="7"/>
          </p:cNvCxnSpPr>
          <p:nvPr/>
        </p:nvCxnSpPr>
        <p:spPr>
          <a:xfrm flipH="1" flipV="1">
            <a:off x="2666671" y="4129788"/>
            <a:ext cx="1160232" cy="152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3" idx="2"/>
            <a:endCxn id="33" idx="6"/>
          </p:cNvCxnSpPr>
          <p:nvPr/>
        </p:nvCxnSpPr>
        <p:spPr>
          <a:xfrm flipH="1" flipV="1">
            <a:off x="2971800" y="3009900"/>
            <a:ext cx="609600" cy="571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35" idx="4"/>
            <a:endCxn id="3" idx="0"/>
          </p:cNvCxnSpPr>
          <p:nvPr/>
        </p:nvCxnSpPr>
        <p:spPr>
          <a:xfrm>
            <a:off x="4381500" y="1905000"/>
            <a:ext cx="381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1600200" y="304800"/>
            <a:ext cx="5410200" cy="838200"/>
          </a:xfrm>
          <a:prstGeom prst="roundRect">
            <a:avLst>
              <a:gd name="adj" fmla="val 50000"/>
            </a:avLst>
          </a:prstGeom>
          <a:ln w="57150">
            <a:solidFill>
              <a:srgbClr val="00B0F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6600" dirty="0"/>
          </a:p>
        </p:txBody>
      </p:sp>
      <p:sp>
        <p:nvSpPr>
          <p:cNvPr id="17" name="Rectangle 16"/>
          <p:cNvSpPr/>
          <p:nvPr/>
        </p:nvSpPr>
        <p:spPr>
          <a:xfrm>
            <a:off x="1143000" y="2133600"/>
            <a:ext cx="2362200" cy="838200"/>
          </a:xfrm>
          <a:prstGeom prst="rect">
            <a:avLst/>
          </a:prstGeom>
          <a:solidFill>
            <a:srgbClr val="FF0000"/>
          </a:solidFill>
          <a:ln w="57150"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লাল দল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867400" y="2057400"/>
            <a:ext cx="2819400" cy="762000"/>
          </a:xfrm>
          <a:prstGeom prst="rect">
            <a:avLst/>
          </a:prstGeom>
          <a:solidFill>
            <a:srgbClr val="FFFF00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হলুদ দল</a:t>
            </a:r>
            <a:endParaRPr lang="en-US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4800600" y="1371600"/>
            <a:ext cx="76200" cy="4800600"/>
          </a:xfrm>
          <a:prstGeom prst="line">
            <a:avLst/>
          </a:prstGeom>
          <a:ln w="381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152400" y="3200400"/>
            <a:ext cx="4495800" cy="2743200"/>
          </a:xfrm>
          <a:prstGeom prst="roundRect">
            <a:avLst/>
          </a:prstGeom>
          <a:ln w="57150">
            <a:solidFill>
              <a:srgbClr val="FF00FF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>
                <a:solidFill>
                  <a:srgbClr val="FFFF00"/>
                </a:solidFill>
                <a:latin typeface="NikoshBAN" pitchFamily="2" charset="0"/>
                <a:ea typeface="Arial Unicode MS"/>
                <a:cs typeface="NikoshBAN" pitchFamily="2" charset="0"/>
              </a:rPr>
              <a:t>৬</a:t>
            </a:r>
            <a:r>
              <a:rPr lang="en-US" sz="4400" dirty="0">
                <a:solidFill>
                  <a:srgbClr val="FFFF00"/>
                </a:solidFill>
                <a:latin typeface="NikoshBAN" pitchFamily="2" charset="0"/>
                <a:ea typeface="Arial Unicode MS"/>
                <a:cs typeface="NikoshBAN" pitchFamily="2" charset="0"/>
              </a:rPr>
              <a:t>x</a:t>
            </a:r>
            <a:r>
              <a:rPr lang="bn-IN" sz="4400" dirty="0">
                <a:solidFill>
                  <a:srgbClr val="FFFF00"/>
                </a:solidFill>
                <a:latin typeface="NikoshBAN" pitchFamily="2" charset="0"/>
                <a:ea typeface="Arial Unicode MS"/>
                <a:cs typeface="NikoshBAN" pitchFamily="2" charset="0"/>
              </a:rPr>
              <a:t>৩ গাণিতিক </a:t>
            </a:r>
            <a:r>
              <a:rPr lang="en-US" sz="4400" dirty="0" err="1">
                <a:solidFill>
                  <a:srgbClr val="FFFF00"/>
                </a:solidFill>
                <a:latin typeface="NikoshBAN" pitchFamily="2" charset="0"/>
                <a:ea typeface="Arial Unicode MS"/>
                <a:cs typeface="NikoshBAN" pitchFamily="2" charset="0"/>
              </a:rPr>
              <a:t>বাক্যকে</a:t>
            </a:r>
            <a:r>
              <a:rPr lang="bn-IN" sz="4400" dirty="0">
                <a:solidFill>
                  <a:srgbClr val="FFFF00"/>
                </a:solidFill>
                <a:latin typeface="NikoshBAN" pitchFamily="2" charset="0"/>
                <a:ea typeface="Arial Unicode MS"/>
                <a:cs typeface="NikoshBAN" pitchFamily="2" charset="0"/>
              </a:rPr>
              <a:t> ছবির সাহায্যে প্রকাশ কর। </a:t>
            </a:r>
            <a:r>
              <a:rPr lang="en-US" sz="4400" dirty="0">
                <a:solidFill>
                  <a:srgbClr val="FFFF00"/>
                </a:solidFill>
                <a:latin typeface="NikoshBAN" pitchFamily="2" charset="0"/>
                <a:ea typeface="Arial Unicode MS"/>
                <a:cs typeface="NikoshBAN" pitchFamily="2" charset="0"/>
              </a:rPr>
              <a:t> </a:t>
            </a:r>
            <a:endParaRPr lang="en-US" sz="44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5181600" y="3124200"/>
            <a:ext cx="3733800" cy="2895600"/>
          </a:xfrm>
          <a:prstGeom prst="roundRect">
            <a:avLst/>
          </a:prstGeom>
          <a:ln w="57150">
            <a:solidFill>
              <a:srgbClr val="FF00FF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>
                <a:solidFill>
                  <a:srgbClr val="FFFF00"/>
                </a:solidFill>
                <a:latin typeface="NikoshBAN" pitchFamily="2" charset="0"/>
                <a:ea typeface="Arial Unicode MS"/>
                <a:cs typeface="NikoshBAN" pitchFamily="2" charset="0"/>
              </a:rPr>
              <a:t>৬</a:t>
            </a:r>
            <a:r>
              <a:rPr lang="en-US" sz="4000" dirty="0">
                <a:solidFill>
                  <a:srgbClr val="FFFF00"/>
                </a:solidFill>
                <a:latin typeface="NikoshBAN" pitchFamily="2" charset="0"/>
                <a:ea typeface="Arial Unicode MS"/>
                <a:cs typeface="NikoshBAN" pitchFamily="2" charset="0"/>
              </a:rPr>
              <a:t>x</a:t>
            </a:r>
            <a:r>
              <a:rPr lang="bn-IN" sz="4000" dirty="0">
                <a:solidFill>
                  <a:srgbClr val="FFFF00"/>
                </a:solidFill>
                <a:latin typeface="NikoshBAN" pitchFamily="2" charset="0"/>
                <a:ea typeface="Arial Unicode MS"/>
                <a:cs typeface="NikoshBAN" pitchFamily="2" charset="0"/>
              </a:rPr>
              <a:t>৫ গাণিতিক </a:t>
            </a:r>
            <a:r>
              <a:rPr lang="en-US" sz="4000" dirty="0" err="1">
                <a:solidFill>
                  <a:srgbClr val="FFFF00"/>
                </a:solidFill>
                <a:latin typeface="NikoshBAN" pitchFamily="2" charset="0"/>
                <a:ea typeface="Arial Unicode MS"/>
                <a:cs typeface="NikoshBAN" pitchFamily="2" charset="0"/>
              </a:rPr>
              <a:t>বাক্যকে</a:t>
            </a:r>
            <a:r>
              <a:rPr lang="bn-IN" sz="4000" dirty="0">
                <a:solidFill>
                  <a:srgbClr val="FFFF00"/>
                </a:solidFill>
                <a:latin typeface="NikoshBAN" pitchFamily="2" charset="0"/>
                <a:ea typeface="Arial Unicode MS"/>
                <a:cs typeface="NikoshBAN" pitchFamily="2" charset="0"/>
              </a:rPr>
              <a:t> ছবির সাহায্যে প্রকাশ কর। </a:t>
            </a:r>
            <a:r>
              <a:rPr lang="en-US" sz="4000" dirty="0">
                <a:solidFill>
                  <a:srgbClr val="FFFF00"/>
                </a:solidFill>
                <a:latin typeface="NikoshBAN" pitchFamily="2" charset="0"/>
                <a:ea typeface="Arial Unicode MS"/>
                <a:cs typeface="NikoshBAN" pitchFamily="2" charset="0"/>
              </a:rPr>
              <a:t> </a:t>
            </a:r>
            <a:endParaRPr lang="en-US" sz="40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24" grpId="0" animBg="1"/>
      <p:bldP spid="2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228600"/>
            <a:ext cx="5791200" cy="914400"/>
          </a:xfrm>
          <a:prstGeom prst="roundRect">
            <a:avLst/>
          </a:prstGeom>
          <a:ln w="57150">
            <a:solidFill>
              <a:srgbClr val="FF00FF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endParaRPr lang="en-US" sz="6000" b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47957" y="1219200"/>
            <a:ext cx="422904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৬ এর নামতা আবৃত্তি করি 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81000" y="2057400"/>
            <a:ext cx="3124200" cy="685800"/>
          </a:xfrm>
          <a:prstGeom prst="roundRect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bn-IN" sz="4000" dirty="0">
                <a:solidFill>
                  <a:srgbClr val="FFFF00"/>
                </a:solidFill>
              </a:rPr>
              <a:t>৬</a:t>
            </a:r>
            <a:r>
              <a:rPr lang="en-US" sz="4000" dirty="0">
                <a:solidFill>
                  <a:srgbClr val="FFFF00"/>
                </a:solidFill>
                <a:latin typeface="Arial Unicode MS"/>
                <a:ea typeface="Arial Unicode MS"/>
                <a:cs typeface="Arial Unicode MS"/>
              </a:rPr>
              <a:t>x</a:t>
            </a:r>
            <a:r>
              <a:rPr lang="bn-IN" sz="4000" dirty="0">
                <a:solidFill>
                  <a:srgbClr val="FFFF00"/>
                </a:solidFill>
              </a:rPr>
              <a:t>১ = ৬</a:t>
            </a:r>
            <a:endParaRPr lang="en-US" sz="4000" dirty="0">
              <a:solidFill>
                <a:srgbClr val="FFFF00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381000" y="3886200"/>
            <a:ext cx="3124200" cy="685800"/>
          </a:xfrm>
          <a:prstGeom prst="roundRect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bn-IN" sz="4000" dirty="0">
                <a:solidFill>
                  <a:srgbClr val="FFFF00"/>
                </a:solidFill>
              </a:rPr>
              <a:t>৬</a:t>
            </a:r>
            <a:r>
              <a:rPr lang="en-US" sz="4000" dirty="0">
                <a:solidFill>
                  <a:srgbClr val="FFFF00"/>
                </a:solidFill>
                <a:latin typeface="Arial Unicode MS"/>
                <a:ea typeface="Arial Unicode MS"/>
                <a:cs typeface="Arial Unicode MS"/>
              </a:rPr>
              <a:t>x</a:t>
            </a:r>
            <a:r>
              <a:rPr lang="bn-IN" sz="4000" dirty="0">
                <a:solidFill>
                  <a:srgbClr val="FFFF00"/>
                </a:solidFill>
              </a:rPr>
              <a:t>৩ = ১৮</a:t>
            </a:r>
            <a:endParaRPr lang="en-US" sz="4000" dirty="0">
              <a:solidFill>
                <a:srgbClr val="FFFF00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381000" y="2971800"/>
            <a:ext cx="3124200" cy="685800"/>
          </a:xfrm>
          <a:prstGeom prst="roundRect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bn-IN" sz="4000" dirty="0">
                <a:solidFill>
                  <a:srgbClr val="FFFF00"/>
                </a:solidFill>
              </a:rPr>
              <a:t>৬</a:t>
            </a:r>
            <a:r>
              <a:rPr lang="en-US" sz="4000" dirty="0">
                <a:solidFill>
                  <a:srgbClr val="FFFF00"/>
                </a:solidFill>
                <a:latin typeface="Arial Unicode MS"/>
                <a:ea typeface="Arial Unicode MS"/>
                <a:cs typeface="Arial Unicode MS"/>
              </a:rPr>
              <a:t>x</a:t>
            </a:r>
            <a:r>
              <a:rPr lang="bn-IN" sz="4000" dirty="0">
                <a:solidFill>
                  <a:srgbClr val="FFFF00"/>
                </a:solidFill>
              </a:rPr>
              <a:t>২ = ১২</a:t>
            </a:r>
            <a:endParaRPr lang="en-US" sz="4000" dirty="0">
              <a:solidFill>
                <a:srgbClr val="FFFF00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381000" y="4800600"/>
            <a:ext cx="3124200" cy="685800"/>
          </a:xfrm>
          <a:prstGeom prst="roundRect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bn-IN" sz="4000" dirty="0">
                <a:solidFill>
                  <a:srgbClr val="FFFF00"/>
                </a:solidFill>
              </a:rPr>
              <a:t>৬</a:t>
            </a:r>
            <a:r>
              <a:rPr lang="en-US" sz="4000" dirty="0">
                <a:solidFill>
                  <a:srgbClr val="FFFF00"/>
                </a:solidFill>
                <a:latin typeface="Arial Unicode MS"/>
                <a:ea typeface="Arial Unicode MS"/>
                <a:cs typeface="Arial Unicode MS"/>
              </a:rPr>
              <a:t>x</a:t>
            </a:r>
            <a:r>
              <a:rPr lang="bn-IN" sz="4000" dirty="0">
                <a:solidFill>
                  <a:srgbClr val="FFFF00"/>
                </a:solidFill>
              </a:rPr>
              <a:t>৪ = ২৪</a:t>
            </a:r>
            <a:endParaRPr lang="en-US" sz="4000" dirty="0">
              <a:solidFill>
                <a:srgbClr val="FFFF00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5638800" y="5105400"/>
            <a:ext cx="3124200" cy="685800"/>
          </a:xfrm>
          <a:prstGeom prst="roundRect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bn-IN" sz="4000" dirty="0">
                <a:solidFill>
                  <a:srgbClr val="FFFF00"/>
                </a:solidFill>
              </a:rPr>
              <a:t>৬</a:t>
            </a:r>
            <a:r>
              <a:rPr lang="en-US" sz="4000" dirty="0">
                <a:solidFill>
                  <a:srgbClr val="FFFF00"/>
                </a:solidFill>
                <a:latin typeface="Arial Unicode MS"/>
                <a:ea typeface="Arial Unicode MS"/>
                <a:cs typeface="Arial Unicode MS"/>
              </a:rPr>
              <a:t>x</a:t>
            </a:r>
            <a:r>
              <a:rPr lang="bn-IN" sz="4000" dirty="0">
                <a:solidFill>
                  <a:srgbClr val="FFFF00"/>
                </a:solidFill>
              </a:rPr>
              <a:t>৯ = ৫৪</a:t>
            </a:r>
            <a:endParaRPr lang="en-US" sz="4000" dirty="0">
              <a:solidFill>
                <a:srgbClr val="FFFF00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5638800" y="4191000"/>
            <a:ext cx="3124200" cy="685800"/>
          </a:xfrm>
          <a:prstGeom prst="roundRect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bn-IN" sz="4000" dirty="0">
                <a:solidFill>
                  <a:srgbClr val="FFFF00"/>
                </a:solidFill>
              </a:rPr>
              <a:t>৬</a:t>
            </a:r>
            <a:r>
              <a:rPr lang="en-US" sz="4000" dirty="0">
                <a:solidFill>
                  <a:srgbClr val="FFFF00"/>
                </a:solidFill>
                <a:latin typeface="Arial Unicode MS"/>
                <a:ea typeface="Arial Unicode MS"/>
                <a:cs typeface="Arial Unicode MS"/>
              </a:rPr>
              <a:t>x</a:t>
            </a:r>
            <a:r>
              <a:rPr lang="bn-IN" sz="4000" dirty="0">
                <a:solidFill>
                  <a:srgbClr val="FFFF00"/>
                </a:solidFill>
              </a:rPr>
              <a:t>৮ = ৪৮</a:t>
            </a:r>
            <a:endParaRPr lang="en-US" sz="4000" dirty="0">
              <a:solidFill>
                <a:srgbClr val="FFFF00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5638800" y="3200400"/>
            <a:ext cx="3124200" cy="685800"/>
          </a:xfrm>
          <a:prstGeom prst="roundRect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bn-IN" sz="4000" dirty="0">
                <a:solidFill>
                  <a:srgbClr val="FFFF00"/>
                </a:solidFill>
              </a:rPr>
              <a:t>৬</a:t>
            </a:r>
            <a:r>
              <a:rPr lang="en-US" sz="4000" dirty="0">
                <a:solidFill>
                  <a:srgbClr val="FFFF00"/>
                </a:solidFill>
                <a:latin typeface="Arial Unicode MS"/>
                <a:ea typeface="Arial Unicode MS"/>
                <a:cs typeface="Arial Unicode MS"/>
              </a:rPr>
              <a:t>x</a:t>
            </a:r>
            <a:r>
              <a:rPr lang="bn-IN" sz="4000" dirty="0">
                <a:solidFill>
                  <a:srgbClr val="FFFF00"/>
                </a:solidFill>
              </a:rPr>
              <a:t>৭ =৪২ </a:t>
            </a:r>
            <a:endParaRPr lang="en-US" sz="4000" dirty="0">
              <a:solidFill>
                <a:srgbClr val="FFFF00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5562600" y="2133600"/>
            <a:ext cx="3124200" cy="685800"/>
          </a:xfrm>
          <a:prstGeom prst="roundRect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bn-IN" sz="4000" dirty="0">
                <a:solidFill>
                  <a:srgbClr val="FFFF00"/>
                </a:solidFill>
              </a:rPr>
              <a:t>৬</a:t>
            </a:r>
            <a:r>
              <a:rPr lang="en-US" sz="4000" dirty="0">
                <a:solidFill>
                  <a:srgbClr val="FFFF00"/>
                </a:solidFill>
                <a:latin typeface="Arial Unicode MS"/>
                <a:ea typeface="Arial Unicode MS"/>
                <a:cs typeface="Arial Unicode MS"/>
              </a:rPr>
              <a:t>x</a:t>
            </a:r>
            <a:r>
              <a:rPr lang="bn-IN" sz="4000" dirty="0">
                <a:solidFill>
                  <a:srgbClr val="FFFF00"/>
                </a:solidFill>
              </a:rPr>
              <a:t>৬ = ৩৬</a:t>
            </a:r>
            <a:endParaRPr lang="en-US" sz="4000" dirty="0">
              <a:solidFill>
                <a:srgbClr val="FFFF00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381000" y="5867400"/>
            <a:ext cx="3124200" cy="685800"/>
          </a:xfrm>
          <a:prstGeom prst="roundRect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bn-IN" sz="4000" dirty="0">
                <a:solidFill>
                  <a:srgbClr val="FFFF00"/>
                </a:solidFill>
              </a:rPr>
              <a:t>৬</a:t>
            </a:r>
            <a:r>
              <a:rPr lang="en-US" sz="4000" dirty="0">
                <a:solidFill>
                  <a:srgbClr val="FFFF00"/>
                </a:solidFill>
                <a:latin typeface="Arial Unicode MS"/>
                <a:ea typeface="Arial Unicode MS"/>
                <a:cs typeface="Arial Unicode MS"/>
              </a:rPr>
              <a:t>x</a:t>
            </a:r>
            <a:r>
              <a:rPr lang="bn-IN" sz="4000" dirty="0">
                <a:solidFill>
                  <a:srgbClr val="FFFF00"/>
                </a:solidFill>
              </a:rPr>
              <a:t>৫ = ৩০</a:t>
            </a:r>
            <a:endParaRPr lang="en-US" sz="4000" dirty="0">
              <a:solidFill>
                <a:srgbClr val="FFFF00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>
            <a:off x="5638800" y="6019800"/>
            <a:ext cx="3124200" cy="685800"/>
          </a:xfrm>
          <a:prstGeom prst="roundRect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bn-IN" sz="4000" dirty="0">
                <a:solidFill>
                  <a:srgbClr val="FFFF00"/>
                </a:solidFill>
              </a:rPr>
              <a:t>৬</a:t>
            </a:r>
            <a:r>
              <a:rPr lang="en-US" sz="4000" dirty="0">
                <a:solidFill>
                  <a:srgbClr val="FFFF00"/>
                </a:solidFill>
                <a:latin typeface="Arial Unicode MS"/>
                <a:ea typeface="Arial Unicode MS"/>
                <a:cs typeface="Arial Unicode MS"/>
              </a:rPr>
              <a:t>x</a:t>
            </a:r>
            <a:r>
              <a:rPr lang="bn-IN" sz="4000" dirty="0">
                <a:solidFill>
                  <a:srgbClr val="FFFF00"/>
                </a:solidFill>
              </a:rPr>
              <a:t>১০ = ৬০</a:t>
            </a:r>
            <a:endParaRPr lang="en-US" sz="4000" dirty="0">
              <a:solidFill>
                <a:srgbClr val="FFFF00"/>
              </a:solidFill>
            </a:endParaRPr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8" grpId="0" animBg="1"/>
      <p:bldP spid="11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6"/>
          <p:cNvGrpSpPr/>
          <p:nvPr/>
        </p:nvGrpSpPr>
        <p:grpSpPr>
          <a:xfrm>
            <a:off x="457200" y="2209800"/>
            <a:ext cx="8534400" cy="1143000"/>
            <a:chOff x="381000" y="914400"/>
            <a:chExt cx="7877776" cy="1447800"/>
          </a:xfrm>
        </p:grpSpPr>
        <p:pic>
          <p:nvPicPr>
            <p:cNvPr id="2" name="Picture 2" descr="C:\Users\CW HO\Desktop\images (2)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81000" y="914400"/>
              <a:ext cx="1324576" cy="1295400"/>
            </a:xfrm>
            <a:prstGeom prst="rect">
              <a:avLst/>
            </a:prstGeom>
            <a:noFill/>
          </p:spPr>
        </p:pic>
        <p:pic>
          <p:nvPicPr>
            <p:cNvPr id="39" name="Picture 2" descr="C:\Users\CW HO\Desktop\images (2)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676400" y="914400"/>
              <a:ext cx="1324576" cy="1295400"/>
            </a:xfrm>
            <a:prstGeom prst="rect">
              <a:avLst/>
            </a:prstGeom>
            <a:noFill/>
          </p:spPr>
        </p:pic>
        <p:pic>
          <p:nvPicPr>
            <p:cNvPr id="40" name="Picture 2" descr="C:\Users\CW HO\Desktop\images (2)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048000" y="914400"/>
              <a:ext cx="1324576" cy="1295400"/>
            </a:xfrm>
            <a:prstGeom prst="rect">
              <a:avLst/>
            </a:prstGeom>
            <a:noFill/>
          </p:spPr>
        </p:pic>
        <p:pic>
          <p:nvPicPr>
            <p:cNvPr id="44" name="Picture 2" descr="C:\Users\CW HO\Desktop\images (2)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67200" y="990600"/>
              <a:ext cx="1324576" cy="1295400"/>
            </a:xfrm>
            <a:prstGeom prst="rect">
              <a:avLst/>
            </a:prstGeom>
            <a:noFill/>
          </p:spPr>
        </p:pic>
        <p:pic>
          <p:nvPicPr>
            <p:cNvPr id="25" name="Picture 2" descr="C:\Users\CW HO\Desktop\images (2)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562600" y="990600"/>
              <a:ext cx="1324576" cy="1295400"/>
            </a:xfrm>
            <a:prstGeom prst="rect">
              <a:avLst/>
            </a:prstGeom>
            <a:noFill/>
          </p:spPr>
        </p:pic>
        <p:pic>
          <p:nvPicPr>
            <p:cNvPr id="26" name="Picture 2" descr="C:\Users\CW HO\Desktop\images (2)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934200" y="1066800"/>
              <a:ext cx="1324576" cy="1295400"/>
            </a:xfrm>
            <a:prstGeom prst="rect">
              <a:avLst/>
            </a:prstGeom>
            <a:noFill/>
          </p:spPr>
        </p:pic>
      </p:grpSp>
      <p:grpSp>
        <p:nvGrpSpPr>
          <p:cNvPr id="4" name="Group 27"/>
          <p:cNvGrpSpPr/>
          <p:nvPr/>
        </p:nvGrpSpPr>
        <p:grpSpPr>
          <a:xfrm>
            <a:off x="457200" y="3276600"/>
            <a:ext cx="8458200" cy="1219200"/>
            <a:chOff x="381000" y="914400"/>
            <a:chExt cx="7877776" cy="1447800"/>
          </a:xfrm>
        </p:grpSpPr>
        <p:pic>
          <p:nvPicPr>
            <p:cNvPr id="29" name="Picture 2" descr="C:\Users\CW HO\Desktop\images (2)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81000" y="914400"/>
              <a:ext cx="1324576" cy="1295400"/>
            </a:xfrm>
            <a:prstGeom prst="rect">
              <a:avLst/>
            </a:prstGeom>
            <a:noFill/>
          </p:spPr>
        </p:pic>
        <p:pic>
          <p:nvPicPr>
            <p:cNvPr id="30" name="Picture 2" descr="C:\Users\CW HO\Desktop\images (2)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676400" y="914400"/>
              <a:ext cx="1324576" cy="1295400"/>
            </a:xfrm>
            <a:prstGeom prst="rect">
              <a:avLst/>
            </a:prstGeom>
            <a:noFill/>
          </p:spPr>
        </p:pic>
        <p:pic>
          <p:nvPicPr>
            <p:cNvPr id="31" name="Picture 2" descr="C:\Users\CW HO\Desktop\images (2)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048000" y="914400"/>
              <a:ext cx="1324576" cy="1295400"/>
            </a:xfrm>
            <a:prstGeom prst="rect">
              <a:avLst/>
            </a:prstGeom>
            <a:noFill/>
          </p:spPr>
        </p:pic>
        <p:pic>
          <p:nvPicPr>
            <p:cNvPr id="32" name="Picture 2" descr="C:\Users\CW HO\Desktop\images (2)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67200" y="990600"/>
              <a:ext cx="1324576" cy="1295400"/>
            </a:xfrm>
            <a:prstGeom prst="rect">
              <a:avLst/>
            </a:prstGeom>
            <a:noFill/>
          </p:spPr>
        </p:pic>
        <p:pic>
          <p:nvPicPr>
            <p:cNvPr id="33" name="Picture 2" descr="C:\Users\CW HO\Desktop\images (2)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562600" y="990600"/>
              <a:ext cx="1324576" cy="1295400"/>
            </a:xfrm>
            <a:prstGeom prst="rect">
              <a:avLst/>
            </a:prstGeom>
            <a:noFill/>
          </p:spPr>
        </p:pic>
        <p:pic>
          <p:nvPicPr>
            <p:cNvPr id="34" name="Picture 2" descr="C:\Users\CW HO\Desktop\images (2)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934200" y="1066800"/>
              <a:ext cx="1324576" cy="1295400"/>
            </a:xfrm>
            <a:prstGeom prst="rect">
              <a:avLst/>
            </a:prstGeom>
            <a:noFill/>
          </p:spPr>
        </p:pic>
      </p:grpSp>
      <p:grpSp>
        <p:nvGrpSpPr>
          <p:cNvPr id="5" name="Group 34"/>
          <p:cNvGrpSpPr/>
          <p:nvPr/>
        </p:nvGrpSpPr>
        <p:grpSpPr>
          <a:xfrm>
            <a:off x="457200" y="4419600"/>
            <a:ext cx="8458200" cy="1219200"/>
            <a:chOff x="381000" y="914400"/>
            <a:chExt cx="7877776" cy="1447800"/>
          </a:xfrm>
        </p:grpSpPr>
        <p:pic>
          <p:nvPicPr>
            <p:cNvPr id="36" name="Picture 2" descr="C:\Users\CW HO\Desktop\images (2)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81000" y="914400"/>
              <a:ext cx="1324576" cy="1295400"/>
            </a:xfrm>
            <a:prstGeom prst="rect">
              <a:avLst/>
            </a:prstGeom>
            <a:noFill/>
          </p:spPr>
        </p:pic>
        <p:pic>
          <p:nvPicPr>
            <p:cNvPr id="42" name="Picture 2" descr="C:\Users\CW HO\Desktop\images (2)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676400" y="914400"/>
              <a:ext cx="1324576" cy="1295400"/>
            </a:xfrm>
            <a:prstGeom prst="rect">
              <a:avLst/>
            </a:prstGeom>
            <a:noFill/>
          </p:spPr>
        </p:pic>
        <p:pic>
          <p:nvPicPr>
            <p:cNvPr id="46" name="Picture 2" descr="C:\Users\CW HO\Desktop\images (2)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048000" y="914400"/>
              <a:ext cx="1324576" cy="1295400"/>
            </a:xfrm>
            <a:prstGeom prst="rect">
              <a:avLst/>
            </a:prstGeom>
            <a:noFill/>
          </p:spPr>
        </p:pic>
        <p:pic>
          <p:nvPicPr>
            <p:cNvPr id="52" name="Picture 2" descr="C:\Users\CW HO\Desktop\images (2)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67200" y="990600"/>
              <a:ext cx="1324576" cy="1295400"/>
            </a:xfrm>
            <a:prstGeom prst="rect">
              <a:avLst/>
            </a:prstGeom>
            <a:noFill/>
          </p:spPr>
        </p:pic>
        <p:pic>
          <p:nvPicPr>
            <p:cNvPr id="53" name="Picture 2" descr="C:\Users\CW HO\Desktop\images (2)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562600" y="990600"/>
              <a:ext cx="1324576" cy="1295400"/>
            </a:xfrm>
            <a:prstGeom prst="rect">
              <a:avLst/>
            </a:prstGeom>
            <a:noFill/>
          </p:spPr>
        </p:pic>
        <p:pic>
          <p:nvPicPr>
            <p:cNvPr id="54" name="Picture 2" descr="C:\Users\CW HO\Desktop\images (2)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934200" y="1066800"/>
              <a:ext cx="1324576" cy="1295400"/>
            </a:xfrm>
            <a:prstGeom prst="rect">
              <a:avLst/>
            </a:prstGeom>
            <a:noFill/>
          </p:spPr>
        </p:pic>
      </p:grpSp>
      <p:sp>
        <p:nvSpPr>
          <p:cNvPr id="55" name="Rectangle 54"/>
          <p:cNvSpPr/>
          <p:nvPr/>
        </p:nvSpPr>
        <p:spPr>
          <a:xfrm>
            <a:off x="990600" y="1501914"/>
            <a:ext cx="7467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4000" b="1" dirty="0">
                <a:latin typeface="NikoshBAN" pitchFamily="2" charset="0"/>
                <a:cs typeface="NikoshBAN" pitchFamily="2" charset="0"/>
              </a:rPr>
              <a:t>ছবি দেখে গাণিতিক বাক্য লেখ।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533400" y="5410200"/>
            <a:ext cx="8458200" cy="1219200"/>
            <a:chOff x="381000" y="914400"/>
            <a:chExt cx="7877776" cy="1447800"/>
          </a:xfrm>
        </p:grpSpPr>
        <p:pic>
          <p:nvPicPr>
            <p:cNvPr id="37" name="Picture 2" descr="C:\Users\CW HO\Desktop\images (2)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81000" y="914400"/>
              <a:ext cx="1324576" cy="1295400"/>
            </a:xfrm>
            <a:prstGeom prst="rect">
              <a:avLst/>
            </a:prstGeom>
            <a:noFill/>
          </p:spPr>
        </p:pic>
        <p:pic>
          <p:nvPicPr>
            <p:cNvPr id="38" name="Picture 2" descr="C:\Users\CW HO\Desktop\images (2)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676400" y="914400"/>
              <a:ext cx="1324576" cy="1295400"/>
            </a:xfrm>
            <a:prstGeom prst="rect">
              <a:avLst/>
            </a:prstGeom>
            <a:noFill/>
          </p:spPr>
        </p:pic>
        <p:pic>
          <p:nvPicPr>
            <p:cNvPr id="41" name="Picture 2" descr="C:\Users\CW HO\Desktop\images (2)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048000" y="914400"/>
              <a:ext cx="1324576" cy="1295400"/>
            </a:xfrm>
            <a:prstGeom prst="rect">
              <a:avLst/>
            </a:prstGeom>
            <a:noFill/>
          </p:spPr>
        </p:pic>
        <p:pic>
          <p:nvPicPr>
            <p:cNvPr id="43" name="Picture 2" descr="C:\Users\CW HO\Desktop\images (2)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67200" y="990600"/>
              <a:ext cx="1324576" cy="1295400"/>
            </a:xfrm>
            <a:prstGeom prst="rect">
              <a:avLst/>
            </a:prstGeom>
            <a:noFill/>
          </p:spPr>
        </p:pic>
        <p:pic>
          <p:nvPicPr>
            <p:cNvPr id="45" name="Picture 2" descr="C:\Users\CW HO\Desktop\images (2)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562600" y="990600"/>
              <a:ext cx="1324576" cy="1295400"/>
            </a:xfrm>
            <a:prstGeom prst="rect">
              <a:avLst/>
            </a:prstGeom>
            <a:noFill/>
          </p:spPr>
        </p:pic>
        <p:pic>
          <p:nvPicPr>
            <p:cNvPr id="47" name="Picture 2" descr="C:\Users\CW HO\Desktop\images (2)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934200" y="1066800"/>
              <a:ext cx="1324576" cy="1295400"/>
            </a:xfrm>
            <a:prstGeom prst="rect">
              <a:avLst/>
            </a:prstGeom>
            <a:noFill/>
          </p:spPr>
        </p:pic>
      </p:grpSp>
      <p:sp>
        <p:nvSpPr>
          <p:cNvPr id="48" name="Rectangle 47"/>
          <p:cNvSpPr/>
          <p:nvPr/>
        </p:nvSpPr>
        <p:spPr>
          <a:xfrm>
            <a:off x="2895600" y="152400"/>
            <a:ext cx="3505200" cy="1066800"/>
          </a:xfrm>
          <a:prstGeom prst="rect">
            <a:avLst/>
          </a:prstGeom>
          <a:ln w="57150">
            <a:solidFill>
              <a:srgbClr val="FF00FF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12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4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447800" y="457200"/>
            <a:ext cx="6096000" cy="1066800"/>
          </a:xfrm>
          <a:prstGeom prst="roundRect">
            <a:avLst/>
          </a:prstGeom>
          <a:ln w="76200"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>
                <a:latin typeface="NikoshBAN" pitchFamily="2" charset="0"/>
                <a:cs typeface="NikoshBAN" pitchFamily="2" charset="0"/>
              </a:rPr>
              <a:t>নিরাময়মূলক ব্যবস্থা</a:t>
            </a:r>
            <a:endParaRPr lang="en-US" sz="6000" dirty="0"/>
          </a:p>
        </p:txBody>
      </p:sp>
      <p:sp>
        <p:nvSpPr>
          <p:cNvPr id="5" name="Rectangle 4"/>
          <p:cNvSpPr/>
          <p:nvPr/>
        </p:nvSpPr>
        <p:spPr>
          <a:xfrm>
            <a:off x="762000" y="3124200"/>
            <a:ext cx="7848600" cy="2590800"/>
          </a:xfrm>
          <a:prstGeom prst="rect">
            <a:avLst/>
          </a:prstGeom>
          <a:ln w="76200"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পারগ শিক্ষার্থীদের দ্বারা অপারগ</a:t>
            </a:r>
          </a:p>
          <a:p>
            <a:pPr algn="ctr"/>
            <a:r>
              <a:rPr lang="bn-BD" sz="5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শিক্ষার্থীদের শিখতে সাহায্য করব।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857250"/>
            <a:ext cx="9144000" cy="5143500"/>
          </a:xfrm>
          <a:prstGeom prst="frame">
            <a:avLst>
              <a:gd name="adj1" fmla="val 2244"/>
            </a:avLst>
          </a:prstGeom>
          <a:solidFill>
            <a:schemeClr val="accent3">
              <a:lumMod val="60000"/>
              <a:lumOff val="4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chemeClr val="tx1"/>
              </a:solidFill>
            </a:endParaRPr>
          </a:p>
          <a:p>
            <a:pPr algn="ctr"/>
            <a:endParaRPr lang="en-US" sz="1350" dirty="0">
              <a:solidFill>
                <a:schemeClr val="tx1"/>
              </a:solidFill>
            </a:endParaRPr>
          </a:p>
          <a:p>
            <a:pPr algn="ctr"/>
            <a:endParaRPr lang="en-US" sz="1350" dirty="0">
              <a:solidFill>
                <a:schemeClr val="tx1"/>
              </a:solidFill>
            </a:endParaRPr>
          </a:p>
          <a:p>
            <a:pPr algn="ctr"/>
            <a:endParaRPr lang="en-US" sz="135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94776" y="1418229"/>
            <a:ext cx="6154448" cy="1356503"/>
          </a:xfrm>
          <a:prstGeom prst="rect">
            <a:avLst/>
          </a:prstGeom>
          <a:noFill/>
        </p:spPr>
        <p:txBody>
          <a:bodyPr wrap="square" lIns="28932" tIns="14467" rIns="28932" bIns="14467">
            <a:spAutoFit/>
          </a:bodyPr>
          <a:lstStyle/>
          <a:p>
            <a:pPr algn="ctr"/>
            <a:r>
              <a:rPr lang="en-US" sz="8625" b="1" dirty="0" err="1">
                <a:ln w="1778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সকলকে</a:t>
            </a:r>
            <a:r>
              <a:rPr lang="en-US" sz="8625" b="1" dirty="0">
                <a:ln w="1778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625" b="1" dirty="0" err="1">
                <a:ln w="1778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IN" sz="8625" b="1" dirty="0">
              <a:ln w="17780" cmpd="sng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118" y="1969804"/>
            <a:ext cx="9237041" cy="4012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3226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842659"/>
            <a:ext cx="9144000" cy="5143500"/>
            <a:chOff x="0" y="0"/>
            <a:chExt cx="12192000" cy="6858000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77271" y="77272"/>
              <a:ext cx="12028869" cy="669701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E51A30EE-693A-4EE5-91AF-985E1C3EA6C5}"/>
              </a:ext>
            </a:extLst>
          </p:cNvPr>
          <p:cNvGrpSpPr/>
          <p:nvPr/>
        </p:nvGrpSpPr>
        <p:grpSpPr>
          <a:xfrm>
            <a:off x="539886" y="2073220"/>
            <a:ext cx="8433880" cy="3611807"/>
            <a:chOff x="719847" y="1621294"/>
            <a:chExt cx="11245173" cy="4815742"/>
          </a:xfrm>
        </p:grpSpPr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307AA019-2604-4DEB-914E-C2AE8589D13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25625" y="1621294"/>
              <a:ext cx="3939395" cy="4370946"/>
            </a:xfrm>
            <a:prstGeom prst="rect">
              <a:avLst/>
            </a:prstGeom>
          </p:spPr>
        </p:pic>
        <p:sp>
          <p:nvSpPr>
            <p:cNvPr id="16" name="Horizontal Scroll 2">
              <a:extLst>
                <a:ext uri="{FF2B5EF4-FFF2-40B4-BE49-F238E27FC236}">
                  <a16:creationId xmlns:a16="http://schemas.microsoft.com/office/drawing/2014/main" id="{967F6036-F9CC-4E37-AACF-1DA6036FF3B8}"/>
                </a:ext>
              </a:extLst>
            </p:cNvPr>
            <p:cNvSpPr/>
            <p:nvPr/>
          </p:nvSpPr>
          <p:spPr>
            <a:xfrm>
              <a:off x="719847" y="1964988"/>
              <a:ext cx="6906638" cy="4472048"/>
            </a:xfrm>
            <a:prstGeom prst="horizontalScroll">
              <a:avLst>
                <a:gd name="adj" fmla="val 6825"/>
              </a:avLst>
            </a:prstGeom>
            <a:solidFill>
              <a:srgbClr val="C7ECFD"/>
            </a:solidFill>
            <a:ln w="76200"/>
            <a:effectLst>
              <a:glow rad="228600">
                <a:schemeClr val="accent4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3300" dirty="0">
                  <a:solidFill>
                    <a:schemeClr val="accent3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bn-IN" sz="3000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মো</a:t>
              </a:r>
              <a:r>
                <a:rPr lang="en-US" sz="3000" dirty="0" err="1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হাম্মদ</a:t>
              </a:r>
              <a:r>
                <a:rPr lang="en-US" sz="3000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000" dirty="0" err="1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ছয়ফুল</a:t>
              </a:r>
              <a:r>
                <a:rPr lang="en-US" sz="3000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000" dirty="0" err="1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আলম</a:t>
              </a:r>
              <a:endParaRPr lang="bn-IN" sz="3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en-US" sz="3000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bn-IN" sz="2700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সহকার</a:t>
              </a:r>
              <a:r>
                <a:rPr lang="en-US" sz="2700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ী</a:t>
              </a:r>
              <a:r>
                <a:rPr lang="bn-IN" sz="2700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শিক্ষক</a:t>
              </a:r>
            </a:p>
            <a:p>
              <a:r>
                <a:rPr lang="en-US" sz="2700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2700" dirty="0" err="1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ইউছুফ</a:t>
              </a:r>
              <a:r>
                <a:rPr lang="en-US" sz="2700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700" dirty="0" err="1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আলী</a:t>
              </a:r>
              <a:r>
                <a:rPr lang="en-US" sz="2700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sz="2700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সরকারি প্রাথমিক বিদ্যালয়</a:t>
              </a:r>
            </a:p>
            <a:p>
              <a:r>
                <a:rPr lang="en-US" sz="2700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2700" dirty="0" err="1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ফেঞ্চুগঞ্জ</a:t>
              </a:r>
              <a:r>
                <a:rPr lang="en-US" sz="2700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sz="2700" dirty="0" err="1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সিলেট</a:t>
              </a:r>
              <a:r>
                <a:rPr lang="bn-IN" sz="2700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</a:p>
            <a:p>
              <a:r>
                <a:rPr lang="en-US" sz="2700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bn-IN" sz="2700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০১</a:t>
              </a:r>
              <a:r>
                <a:rPr lang="en-US" sz="2700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৭১৬৩৮৭৫৫০</a:t>
              </a:r>
              <a:endParaRPr lang="bn-IN" sz="27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en-US" sz="27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</a:t>
              </a:r>
              <a:r>
                <a:rPr lang="en-US" sz="2700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razzak1bd@gmail.com</a:t>
              </a:r>
              <a:r>
                <a:rPr lang="bn-IN" sz="2700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27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endParaRPr lang="en-GB" sz="1350" dirty="0">
                <a:solidFill>
                  <a:srgbClr val="FF0000"/>
                </a:solidFill>
              </a:endParaRP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0A8206F4-5A78-4CFB-A9B6-308621A970C5}"/>
              </a:ext>
            </a:extLst>
          </p:cNvPr>
          <p:cNvSpPr txBox="1"/>
          <p:nvPr/>
        </p:nvSpPr>
        <p:spPr>
          <a:xfrm>
            <a:off x="2067242" y="1172974"/>
            <a:ext cx="4382197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762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54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GB" sz="54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9697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857250"/>
            <a:ext cx="9144000" cy="5143500"/>
            <a:chOff x="0" y="0"/>
            <a:chExt cx="12192000" cy="6858000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77271" y="77272"/>
              <a:ext cx="12028869" cy="669701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A2FBA335-67A6-4EE1-AAC5-5B17A7D84504}"/>
              </a:ext>
            </a:extLst>
          </p:cNvPr>
          <p:cNvGrpSpPr/>
          <p:nvPr/>
        </p:nvGrpSpPr>
        <p:grpSpPr>
          <a:xfrm>
            <a:off x="381000" y="1041561"/>
            <a:ext cx="8016677" cy="4774877"/>
            <a:chOff x="494420" y="371577"/>
            <a:chExt cx="10688903" cy="6366502"/>
          </a:xfrm>
        </p:grpSpPr>
        <p:grpSp>
          <p:nvGrpSpPr>
            <p:cNvPr id="16" name="Group 6">
              <a:extLst>
                <a:ext uri="{FF2B5EF4-FFF2-40B4-BE49-F238E27FC236}">
                  <a16:creationId xmlns:a16="http://schemas.microsoft.com/office/drawing/2014/main" id="{09B5D5C0-38BE-43DC-8D72-FB31CBCB088B}"/>
                </a:ext>
              </a:extLst>
            </p:cNvPr>
            <p:cNvGrpSpPr/>
            <p:nvPr/>
          </p:nvGrpSpPr>
          <p:grpSpPr>
            <a:xfrm>
              <a:off x="3592748" y="371577"/>
              <a:ext cx="5415065" cy="1184587"/>
              <a:chOff x="609600" y="381000"/>
              <a:chExt cx="8001000" cy="1677741"/>
            </a:xfrm>
          </p:grpSpPr>
          <p:sp>
            <p:nvSpPr>
              <p:cNvPr id="17" name="Down Ribbon 2">
                <a:extLst>
                  <a:ext uri="{FF2B5EF4-FFF2-40B4-BE49-F238E27FC236}">
                    <a16:creationId xmlns:a16="http://schemas.microsoft.com/office/drawing/2014/main" id="{6F4FB0E7-B8EF-47D0-B603-508ABCA186C2}"/>
                  </a:ext>
                </a:extLst>
              </p:cNvPr>
              <p:cNvSpPr/>
              <p:nvPr/>
            </p:nvSpPr>
            <p:spPr>
              <a:xfrm>
                <a:off x="609600" y="381000"/>
                <a:ext cx="8001000" cy="1676400"/>
              </a:xfrm>
              <a:prstGeom prst="ribbon">
                <a:avLst>
                  <a:gd name="adj1" fmla="val 16667"/>
                  <a:gd name="adj2" fmla="val 71802"/>
                </a:avLst>
              </a:prstGeom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350"/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B4DF6FC4-95D5-4C3D-89B0-48737D8F59A4}"/>
                  </a:ext>
                </a:extLst>
              </p:cNvPr>
              <p:cNvSpPr txBox="1"/>
              <p:nvPr/>
            </p:nvSpPr>
            <p:spPr>
              <a:xfrm>
                <a:off x="2514600" y="838202"/>
                <a:ext cx="4191000" cy="12205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 err="1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পাঠ</a:t>
                </a:r>
                <a:r>
                  <a:rPr lang="en-US" sz="3600" b="1" dirty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b="1" dirty="0" err="1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পরিচিতি</a:t>
                </a:r>
                <a:endParaRPr lang="en-GB" sz="3600" b="1" dirty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C7F4D63B-88EC-4CB9-B829-E42884EA9FB1}"/>
                </a:ext>
              </a:extLst>
            </p:cNvPr>
            <p:cNvGrpSpPr/>
            <p:nvPr/>
          </p:nvGrpSpPr>
          <p:grpSpPr>
            <a:xfrm>
              <a:off x="494420" y="1690544"/>
              <a:ext cx="10688903" cy="5047535"/>
              <a:chOff x="494420" y="1690544"/>
              <a:chExt cx="10688903" cy="5047535"/>
            </a:xfrm>
          </p:grpSpPr>
          <p:grpSp>
            <p:nvGrpSpPr>
              <p:cNvPr id="3" name="Group 2">
                <a:extLst>
                  <a:ext uri="{FF2B5EF4-FFF2-40B4-BE49-F238E27FC236}">
                    <a16:creationId xmlns:a16="http://schemas.microsoft.com/office/drawing/2014/main" id="{DC8893E3-B3DC-4CC9-9370-BA2268495DD3}"/>
                  </a:ext>
                </a:extLst>
              </p:cNvPr>
              <p:cNvGrpSpPr/>
              <p:nvPr/>
            </p:nvGrpSpPr>
            <p:grpSpPr>
              <a:xfrm>
                <a:off x="494420" y="1690544"/>
                <a:ext cx="6379668" cy="5047535"/>
                <a:chOff x="1070045" y="1690544"/>
                <a:chExt cx="5682244" cy="5047535"/>
              </a:xfrm>
            </p:grpSpPr>
            <p:sp>
              <p:nvSpPr>
                <p:cNvPr id="11" name="TextBox 10"/>
                <p:cNvSpPr txBox="1"/>
                <p:nvPr/>
              </p:nvSpPr>
              <p:spPr>
                <a:xfrm>
                  <a:off x="1070045" y="1690544"/>
                  <a:ext cx="5682244" cy="504753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endParaRPr lang="en-US" sz="3000" dirty="0">
                    <a:solidFill>
                      <a:srgbClr val="C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  <a:p>
                  <a:pPr algn="ctr"/>
                  <a:endParaRPr lang="en-US" sz="3000" dirty="0">
                    <a:solidFill>
                      <a:srgbClr val="C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  <a:p>
                  <a:pPr algn="ctr"/>
                  <a:endParaRPr lang="en-US" sz="3000" dirty="0">
                    <a:solidFill>
                      <a:srgbClr val="C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  <a:p>
                  <a:pPr algn="ctr"/>
                  <a:endParaRPr lang="en-US" sz="3000" dirty="0">
                    <a:solidFill>
                      <a:srgbClr val="C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  <a:p>
                  <a:pPr algn="ctr"/>
                  <a:endParaRPr lang="en-US" sz="3000" dirty="0">
                    <a:solidFill>
                      <a:srgbClr val="C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  <a:p>
                  <a:pPr algn="ctr"/>
                  <a:endParaRPr lang="en-US" sz="3000" dirty="0">
                    <a:solidFill>
                      <a:srgbClr val="C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  <a:p>
                  <a:pPr algn="ctr"/>
                  <a:endParaRPr lang="en-US" sz="3000" dirty="0">
                    <a:solidFill>
                      <a:srgbClr val="C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  <a:p>
                  <a:pPr algn="ctr"/>
                  <a:endParaRPr lang="en-US" sz="3000" dirty="0">
                    <a:solidFill>
                      <a:srgbClr val="C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B63E4881-4273-4CCD-AFA0-214F8C8F85B8}"/>
                    </a:ext>
                  </a:extLst>
                </p:cNvPr>
                <p:cNvSpPr txBox="1"/>
                <p:nvPr/>
              </p:nvSpPr>
              <p:spPr>
                <a:xfrm>
                  <a:off x="2688076" y="2120523"/>
                  <a:ext cx="2590800" cy="861774"/>
                </a:xfrm>
                <a:prstGeom prst="rect">
                  <a:avLst/>
                </a:prstGeom>
                <a:solidFill>
                  <a:schemeClr val="bg1"/>
                </a:solidFill>
                <a:ln w="76200">
                  <a:solidFill>
                    <a:schemeClr val="accent6">
                      <a:lumMod val="50000"/>
                    </a:schemeClr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b="1" dirty="0" err="1">
                      <a:solidFill>
                        <a:srgbClr val="00B0F0"/>
                      </a:solidFill>
                      <a:latin typeface="NikoshBAN" pitchFamily="2" charset="0"/>
                      <a:cs typeface="NikoshBAN" pitchFamily="2" charset="0"/>
                    </a:rPr>
                    <a:t>শ্রেণি</a:t>
                  </a:r>
                  <a:r>
                    <a:rPr lang="en-US" sz="3600" b="1" dirty="0">
                      <a:solidFill>
                        <a:srgbClr val="00B0F0"/>
                      </a:solidFill>
                      <a:latin typeface="NikoshBAN" pitchFamily="2" charset="0"/>
                      <a:cs typeface="NikoshBAN" pitchFamily="2" charset="0"/>
                    </a:rPr>
                    <a:t>:- </a:t>
                  </a:r>
                  <a:r>
                    <a:rPr lang="bn-BD" sz="3600" b="1" dirty="0">
                      <a:solidFill>
                        <a:srgbClr val="00B0F0"/>
                      </a:solidFill>
                      <a:latin typeface="NikoshBAN" pitchFamily="2" charset="0"/>
                      <a:cs typeface="NikoshBAN" pitchFamily="2" charset="0"/>
                    </a:rPr>
                    <a:t>দ্বিতীয়</a:t>
                  </a:r>
                  <a:endParaRPr lang="en-US" sz="3600" b="1" dirty="0">
                    <a:solidFill>
                      <a:srgbClr val="00B0F0"/>
                    </a:solidFill>
                    <a:latin typeface="NikoshBAN" pitchFamily="2" charset="0"/>
                    <a:cs typeface="NikoshBAN" pitchFamily="2" charset="0"/>
                  </a:endParaRPr>
                </a:p>
              </p:txBody>
            </p:sp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5ABD1418-4025-4FFE-A0B0-0B79506EAE9B}"/>
                    </a:ext>
                  </a:extLst>
                </p:cNvPr>
                <p:cNvSpPr txBox="1"/>
                <p:nvPr/>
              </p:nvSpPr>
              <p:spPr>
                <a:xfrm>
                  <a:off x="1593710" y="3287153"/>
                  <a:ext cx="4690358" cy="861774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57150">
                  <a:solidFill>
                    <a:schemeClr val="tx1"/>
                  </a:solidFill>
                </a:ln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b="1" dirty="0" err="1">
                      <a:latin typeface="NikoshBAN" pitchFamily="2" charset="0"/>
                      <a:cs typeface="NikoshBAN" pitchFamily="2" charset="0"/>
                    </a:rPr>
                    <a:t>বিষয়</a:t>
                  </a:r>
                  <a:r>
                    <a:rPr lang="en-US" sz="3600" b="1" dirty="0">
                      <a:latin typeface="NikoshBAN" pitchFamily="2" charset="0"/>
                      <a:cs typeface="NikoshBAN" pitchFamily="2" charset="0"/>
                    </a:rPr>
                    <a:t>- </a:t>
                  </a:r>
                  <a:r>
                    <a:rPr lang="en-US" sz="3600" b="1" dirty="0" err="1">
                      <a:solidFill>
                        <a:srgbClr val="FF0000"/>
                      </a:solidFill>
                      <a:latin typeface="NikoshBAN" pitchFamily="2" charset="0"/>
                      <a:cs typeface="NikoshBAN" pitchFamily="2" charset="0"/>
                    </a:rPr>
                    <a:t>প্রাথমিক</a:t>
                  </a:r>
                  <a:r>
                    <a:rPr lang="en-US" sz="3600" b="1" dirty="0">
                      <a:solidFill>
                        <a:srgbClr val="FF0000"/>
                      </a:solidFill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en-US" sz="3600" b="1" dirty="0" err="1">
                      <a:solidFill>
                        <a:srgbClr val="FF0000"/>
                      </a:solidFill>
                      <a:latin typeface="NikoshBAN" pitchFamily="2" charset="0"/>
                      <a:cs typeface="NikoshBAN" pitchFamily="2" charset="0"/>
                    </a:rPr>
                    <a:t>গণিত</a:t>
                  </a:r>
                  <a:endParaRPr lang="en-US" sz="3600" b="1" dirty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endParaRPr>
                </a:p>
              </p:txBody>
            </p:sp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6A283C11-533A-4BB3-B3C1-3E189BC26074}"/>
                    </a:ext>
                  </a:extLst>
                </p:cNvPr>
                <p:cNvSpPr txBox="1"/>
                <p:nvPr/>
              </p:nvSpPr>
              <p:spPr>
                <a:xfrm>
                  <a:off x="1851498" y="4489321"/>
                  <a:ext cx="4238017" cy="861774"/>
                </a:xfrm>
                <a:prstGeom prst="rect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 w="57150"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300" b="1" dirty="0" err="1">
                      <a:latin typeface="NikoshBAN" pitchFamily="2" charset="0"/>
                      <a:cs typeface="NikoshBAN" pitchFamily="2" charset="0"/>
                    </a:rPr>
                    <a:t>অধ্যায়</a:t>
                  </a:r>
                  <a:r>
                    <a:rPr lang="en-US" sz="3300" b="1">
                      <a:latin typeface="NikoshBAN" pitchFamily="2" charset="0"/>
                      <a:cs typeface="NikoshBAN" pitchFamily="2" charset="0"/>
                    </a:rPr>
                    <a:t>: ৫ (</a:t>
                  </a:r>
                  <a:r>
                    <a:rPr lang="en-US" sz="3600">
                      <a:latin typeface="NikoshBAN" pitchFamily="2" charset="0"/>
                      <a:cs typeface="NikoshBAN" pitchFamily="2" charset="0"/>
                    </a:rPr>
                    <a:t>6 এর গুণ) </a:t>
                  </a:r>
                  <a:endParaRPr lang="bn-BD" sz="3300" dirty="0">
                    <a:latin typeface="NikoshBAN" pitchFamily="2" charset="0"/>
                    <a:cs typeface="NikoshBAN" pitchFamily="2" charset="0"/>
                  </a:endParaRPr>
                </a:p>
              </p:txBody>
            </p:sp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D001DF97-D789-4471-BB7F-AFC473D18018}"/>
                    </a:ext>
                  </a:extLst>
                </p:cNvPr>
                <p:cNvSpPr txBox="1"/>
                <p:nvPr/>
              </p:nvSpPr>
              <p:spPr>
                <a:xfrm>
                  <a:off x="2062267" y="5662591"/>
                  <a:ext cx="3607342" cy="861774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57150">
                  <a:solidFill>
                    <a:schemeClr val="tx1"/>
                  </a:solidFill>
                </a:ln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b="1" dirty="0" err="1">
                      <a:latin typeface="NikoshBAN" pitchFamily="2" charset="0"/>
                      <a:cs typeface="NikoshBAN" pitchFamily="2" charset="0"/>
                    </a:rPr>
                    <a:t>পৃষ্ঠা</a:t>
                  </a:r>
                  <a:r>
                    <a:rPr lang="en-US" sz="3600" b="1" dirty="0"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en-US" sz="3600" b="1">
                      <a:latin typeface="NikoshBAN" pitchFamily="2" charset="0"/>
                      <a:cs typeface="NikoshBAN" pitchFamily="2" charset="0"/>
                    </a:rPr>
                    <a:t>: ৫০-</a:t>
                  </a:r>
                  <a:r>
                    <a:rPr lang="as-IN" sz="3600" b="1">
                      <a:latin typeface="NikoshBAN" pitchFamily="2" charset="0"/>
                      <a:cs typeface="NikoshBAN" pitchFamily="2" charset="0"/>
                    </a:rPr>
                    <a:t>৫</a:t>
                  </a:r>
                  <a:r>
                    <a:rPr lang="en-US" sz="3600" b="1">
                      <a:latin typeface="NikoshBAN" pitchFamily="2" charset="0"/>
                      <a:cs typeface="NikoshBAN" pitchFamily="2" charset="0"/>
                    </a:rPr>
                    <a:t>১</a:t>
                  </a:r>
                  <a:endParaRPr lang="en-US" sz="3600" b="1" dirty="0">
                    <a:latin typeface="NikoshBAN" pitchFamily="2" charset="0"/>
                    <a:cs typeface="NikoshBAN" pitchFamily="2" charset="0"/>
                  </a:endParaRPr>
                </a:p>
              </p:txBody>
            </p:sp>
          </p:grpSp>
          <p:pic>
            <p:nvPicPr>
              <p:cNvPr id="15" name="Picture 14" descr="c2m.JPG">
                <a:extLst>
                  <a:ext uri="{FF2B5EF4-FFF2-40B4-BE49-F238E27FC236}">
                    <a16:creationId xmlns:a16="http://schemas.microsoft.com/office/drawing/2014/main" id="{1D5E98C2-099E-4BB7-B169-1DE8783881A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7217914" y="1937988"/>
                <a:ext cx="3965409" cy="4555599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88900" cap="sq" cmpd="thickThin">
                <a:solidFill>
                  <a:schemeClr val="bg1">
                    <a:lumMod val="85000"/>
                  </a:schemeClr>
                </a:solidFill>
                <a:prstDash val="solid"/>
                <a:miter lim="800000"/>
              </a:ln>
              <a:effectLst>
                <a:innerShdw blurRad="76200">
                  <a:srgbClr val="000000"/>
                </a:innerShdw>
              </a:effectLst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</p:pic>
        </p:grpSp>
      </p:grpSp>
    </p:spTree>
    <p:extLst>
      <p:ext uri="{BB962C8B-B14F-4D97-AF65-F5344CB8AC3E}">
        <p14:creationId xmlns:p14="http://schemas.microsoft.com/office/powerpoint/2010/main" val="42329504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evel 2"/>
          <p:cNvSpPr/>
          <p:nvPr/>
        </p:nvSpPr>
        <p:spPr>
          <a:xfrm>
            <a:off x="0" y="0"/>
            <a:ext cx="9144000" cy="1752600"/>
          </a:xfrm>
          <a:prstGeom prst="bevel">
            <a:avLst>
              <a:gd name="adj" fmla="val 31263"/>
            </a:avLst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 ফলঃ </a:t>
            </a:r>
            <a:endParaRPr lang="bn-BD" sz="12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752600"/>
            <a:ext cx="9144000" cy="5105400"/>
          </a:xfrm>
          <a:prstGeom prst="rect">
            <a:avLst/>
          </a:prstGeom>
          <a:solidFill>
            <a:schemeClr val="accent4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5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১২-১   উপকরণ ব্যবহার করে গুণ করতে পারবে  ।  </a:t>
            </a:r>
          </a:p>
          <a:p>
            <a:r>
              <a:rPr lang="bn-BD" sz="5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১২-২ (১-১০) এর নামতা বলতে ও ব্যবহার করতে পারবে  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5610595" y="228600"/>
            <a:ext cx="63780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33400" y="3276600"/>
            <a:ext cx="8229600" cy="707886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ছবিতে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বক্সে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কয়টি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পাচ্ছি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648195" y="4158521"/>
            <a:ext cx="5867400" cy="70788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বলের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কয়টি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6200" y="5144869"/>
            <a:ext cx="8991600" cy="646331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২টি দলে বলের সংখ্যা কে গাণিতিক বাক্যে কীভাবে লেখা যায়?</a:t>
            </a:r>
            <a:endParaRPr lang="en-US" sz="3600" dirty="0">
              <a:ln w="0"/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286000" y="5997714"/>
            <a:ext cx="4750981" cy="7078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গুণ কী?</a:t>
            </a:r>
            <a:endParaRPr lang="en-US" sz="4000" dirty="0">
              <a:ln w="0"/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610595" y="1724561"/>
            <a:ext cx="63780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E43664A-82CD-401A-B180-207556D34536}"/>
              </a:ext>
            </a:extLst>
          </p:cNvPr>
          <p:cNvGrpSpPr/>
          <p:nvPr/>
        </p:nvGrpSpPr>
        <p:grpSpPr>
          <a:xfrm>
            <a:off x="1600200" y="330518"/>
            <a:ext cx="3200400" cy="1117282"/>
            <a:chOff x="1600200" y="152400"/>
            <a:chExt cx="3200400" cy="1117282"/>
          </a:xfrm>
        </p:grpSpPr>
        <p:sp>
          <p:nvSpPr>
            <p:cNvPr id="11" name="Rectangle 10"/>
            <p:cNvSpPr/>
            <p:nvPr/>
          </p:nvSpPr>
          <p:spPr>
            <a:xfrm>
              <a:off x="1600200" y="152400"/>
              <a:ext cx="3200400" cy="1117282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4" name="Picture 2" descr="C:\Users\CW HO\Desktop\81ep8rBNqFL._SX466_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705595" y="228600"/>
              <a:ext cx="979081" cy="102050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pic>
        <p:pic>
          <p:nvPicPr>
            <p:cNvPr id="35" name="Picture 2" descr="C:\Users\CW HO\Desktop\81ep8rBNqFL._SX466_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678519" y="228600"/>
              <a:ext cx="979081" cy="102050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pic>
        <p:pic>
          <p:nvPicPr>
            <p:cNvPr id="36" name="Picture 2" descr="C:\Users\CW HO\Desktop\81ep8rBNqFL._SX466_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648195" y="228600"/>
              <a:ext cx="979081" cy="102050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pic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8235BF97-6DB5-4245-B908-B11C609E3AA6}"/>
              </a:ext>
            </a:extLst>
          </p:cNvPr>
          <p:cNvGrpSpPr/>
          <p:nvPr/>
        </p:nvGrpSpPr>
        <p:grpSpPr>
          <a:xfrm>
            <a:off x="1600200" y="1778318"/>
            <a:ext cx="3200400" cy="1117282"/>
            <a:chOff x="1600200" y="152400"/>
            <a:chExt cx="3200400" cy="1117282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8587169-84F8-4050-9C60-009F4431CF18}"/>
                </a:ext>
              </a:extLst>
            </p:cNvPr>
            <p:cNvSpPr/>
            <p:nvPr/>
          </p:nvSpPr>
          <p:spPr>
            <a:xfrm>
              <a:off x="1600200" y="152400"/>
              <a:ext cx="3200400" cy="1117282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5" name="Picture 2" descr="C:\Users\CW HO\Desktop\81ep8rBNqFL._SX466_.jpg">
              <a:extLst>
                <a:ext uri="{FF2B5EF4-FFF2-40B4-BE49-F238E27FC236}">
                  <a16:creationId xmlns:a16="http://schemas.microsoft.com/office/drawing/2014/main" id="{96FDA795-ACBC-41DE-BB4D-427791E2D07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705595" y="228600"/>
              <a:ext cx="979081" cy="102050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pic>
        <p:pic>
          <p:nvPicPr>
            <p:cNvPr id="26" name="Picture 2" descr="C:\Users\CW HO\Desktop\81ep8rBNqFL._SX466_.jpg">
              <a:extLst>
                <a:ext uri="{FF2B5EF4-FFF2-40B4-BE49-F238E27FC236}">
                  <a16:creationId xmlns:a16="http://schemas.microsoft.com/office/drawing/2014/main" id="{73DA834B-A7B4-48B2-A61E-71873611542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638795" y="228600"/>
              <a:ext cx="979081" cy="102050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pic>
        <p:pic>
          <p:nvPicPr>
            <p:cNvPr id="27" name="Picture 2" descr="C:\Users\CW HO\Desktop\81ep8rBNqFL._SX466_.jpg">
              <a:extLst>
                <a:ext uri="{FF2B5EF4-FFF2-40B4-BE49-F238E27FC236}">
                  <a16:creationId xmlns:a16="http://schemas.microsoft.com/office/drawing/2014/main" id="{7C46F968-AC9F-4451-B915-BC1B504531E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648195" y="228600"/>
              <a:ext cx="979081" cy="102050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pic>
      </p:grpSp>
    </p:spTree>
    <p:extLst>
      <p:ext uri="{BB962C8B-B14F-4D97-AF65-F5344CB8AC3E}">
        <p14:creationId xmlns:p14="http://schemas.microsoft.com/office/powerpoint/2010/main" val="2475551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9" grpId="0" animBg="1"/>
      <p:bldP spid="21" grpId="0" animBg="1"/>
      <p:bldP spid="28" grpId="0" animBg="1"/>
      <p:bldP spid="31" grpId="0" animBg="1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33600" y="723900"/>
            <a:ext cx="5219700" cy="1295400"/>
          </a:xfrm>
          <a:prstGeom prst="rect">
            <a:avLst/>
          </a:prstGeom>
          <a:ln w="76200"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>
                <a:latin typeface="NikoshBAN" pitchFamily="2" charset="0"/>
                <a:cs typeface="NikoshBAN" pitchFamily="2" charset="0"/>
              </a:rPr>
              <a:t>পাঠ ঘোষণা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905000" y="3657600"/>
            <a:ext cx="6019800" cy="144780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 এর গুণ</a:t>
            </a:r>
            <a:endParaRPr lang="en-US" sz="11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2438400" y="5496342"/>
            <a:ext cx="609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৬</a:t>
            </a:r>
            <a:r>
              <a:rPr lang="bn-BD" sz="6600" dirty="0">
                <a:latin typeface="NikoshBAN" pitchFamily="2" charset="0"/>
                <a:cs typeface="NikoshBAN" pitchFamily="2" charset="0"/>
              </a:rPr>
              <a:t>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048000" y="5496342"/>
            <a:ext cx="83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Arial Unicode MS"/>
                <a:ea typeface="Arial Unicode MS"/>
                <a:cs typeface="Arial Unicode MS"/>
              </a:rPr>
              <a:t>x</a:t>
            </a:r>
            <a:r>
              <a:rPr lang="bn-BD" sz="7200" dirty="0">
                <a:latin typeface="NikoshBAN" pitchFamily="2" charset="0"/>
                <a:cs typeface="NikoshBAN" pitchFamily="2" charset="0"/>
              </a:rPr>
              <a:t> 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886200" y="5496342"/>
            <a:ext cx="685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bn-BD" sz="6600" dirty="0">
                <a:latin typeface="NikoshBAN" pitchFamily="2" charset="0"/>
                <a:cs typeface="NikoshBAN" pitchFamily="2" charset="0"/>
              </a:rPr>
              <a:t>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572000" y="5496342"/>
            <a:ext cx="838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>
                <a:latin typeface="NikoshBAN" pitchFamily="2" charset="0"/>
                <a:cs typeface="NikoshBAN" pitchFamily="2" charset="0"/>
              </a:rPr>
              <a:t>=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334000" y="5496342"/>
            <a:ext cx="1295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১২</a:t>
            </a:r>
            <a:r>
              <a:rPr lang="bn-BD" sz="6600" dirty="0">
                <a:latin typeface="NikoshBAN" pitchFamily="2" charset="0"/>
                <a:cs typeface="NikoshBAN" pitchFamily="2" charset="0"/>
              </a:rPr>
              <a:t>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762000" y="1676400"/>
            <a:ext cx="7565571" cy="1143000"/>
            <a:chOff x="533401" y="1143000"/>
            <a:chExt cx="7565571" cy="1143000"/>
          </a:xfrm>
        </p:grpSpPr>
        <p:grpSp>
          <p:nvGrpSpPr>
            <p:cNvPr id="36" name="Group 35"/>
            <p:cNvGrpSpPr/>
            <p:nvPr/>
          </p:nvGrpSpPr>
          <p:grpSpPr>
            <a:xfrm>
              <a:off x="533401" y="1143000"/>
              <a:ext cx="7565571" cy="1143000"/>
              <a:chOff x="533401" y="533400"/>
              <a:chExt cx="7565570" cy="1143000"/>
            </a:xfrm>
          </p:grpSpPr>
          <p:pic>
            <p:nvPicPr>
              <p:cNvPr id="31" name="Picture 30" descr="images (1).jpg"/>
              <p:cNvPicPr>
                <a:picLocks noChangeAspect="1"/>
              </p:cNvPicPr>
              <p:nvPr/>
            </p:nvPicPr>
            <p:blipFill>
              <a:blip r:embed="rId2" cstate="print"/>
              <a:srcRect r="15789" b="36604"/>
              <a:stretch>
                <a:fillRect/>
              </a:stretch>
            </p:blipFill>
            <p:spPr>
              <a:xfrm>
                <a:off x="533401" y="533400"/>
                <a:ext cx="1066799" cy="1120139"/>
              </a:xfrm>
              <a:prstGeom prst="rect">
                <a:avLst/>
              </a:prstGeom>
              <a:ln w="88900" cap="sq" cmpd="thickThin">
                <a:solidFill>
                  <a:srgbClr val="00B0F0"/>
                </a:solidFill>
                <a:prstDash val="solid"/>
                <a:miter lim="800000"/>
              </a:ln>
              <a:effectLst>
                <a:innerShdw blurRad="76200">
                  <a:srgbClr val="000000"/>
                </a:innerShdw>
              </a:effectLst>
            </p:spPr>
          </p:pic>
          <p:pic>
            <p:nvPicPr>
              <p:cNvPr id="32" name="Picture 31" descr="images (1).jpg"/>
              <p:cNvPicPr>
                <a:picLocks noChangeAspect="1"/>
              </p:cNvPicPr>
              <p:nvPr/>
            </p:nvPicPr>
            <p:blipFill>
              <a:blip r:embed="rId2" cstate="print"/>
              <a:srcRect r="15789" b="36604"/>
              <a:stretch>
                <a:fillRect/>
              </a:stretch>
            </p:blipFill>
            <p:spPr>
              <a:xfrm>
                <a:off x="7010400" y="533400"/>
                <a:ext cx="1088571" cy="1143000"/>
              </a:xfrm>
              <a:prstGeom prst="rect">
                <a:avLst/>
              </a:prstGeom>
              <a:ln w="88900" cap="sq" cmpd="thickThin">
                <a:solidFill>
                  <a:srgbClr val="00B0F0"/>
                </a:solidFill>
                <a:prstDash val="solid"/>
                <a:miter lim="800000"/>
              </a:ln>
              <a:effectLst>
                <a:innerShdw blurRad="76200">
                  <a:srgbClr val="000000"/>
                </a:innerShdw>
              </a:effectLst>
            </p:spPr>
          </p:pic>
          <p:pic>
            <p:nvPicPr>
              <p:cNvPr id="33" name="Picture 32" descr="images (1).jpg"/>
              <p:cNvPicPr>
                <a:picLocks noChangeAspect="1"/>
              </p:cNvPicPr>
              <p:nvPr/>
            </p:nvPicPr>
            <p:blipFill>
              <a:blip r:embed="rId2" cstate="print"/>
              <a:srcRect r="15789" b="36604"/>
              <a:stretch>
                <a:fillRect/>
              </a:stretch>
            </p:blipFill>
            <p:spPr>
              <a:xfrm>
                <a:off x="1828800" y="533400"/>
                <a:ext cx="1088571" cy="1143000"/>
              </a:xfrm>
              <a:prstGeom prst="rect">
                <a:avLst/>
              </a:prstGeom>
              <a:ln w="88900" cap="sq" cmpd="thickThin">
                <a:solidFill>
                  <a:srgbClr val="00B0F0"/>
                </a:solidFill>
                <a:prstDash val="solid"/>
                <a:miter lim="800000"/>
              </a:ln>
              <a:effectLst>
                <a:innerShdw blurRad="76200">
                  <a:srgbClr val="000000"/>
                </a:innerShdw>
              </a:effectLst>
            </p:spPr>
          </p:pic>
          <p:pic>
            <p:nvPicPr>
              <p:cNvPr id="34" name="Picture 33" descr="images (1).jpg"/>
              <p:cNvPicPr>
                <a:picLocks noChangeAspect="1"/>
              </p:cNvPicPr>
              <p:nvPr/>
            </p:nvPicPr>
            <p:blipFill>
              <a:blip r:embed="rId2" cstate="print"/>
              <a:srcRect r="15789" b="36604"/>
              <a:stretch>
                <a:fillRect/>
              </a:stretch>
            </p:blipFill>
            <p:spPr>
              <a:xfrm>
                <a:off x="4419600" y="533400"/>
                <a:ext cx="1088571" cy="1143000"/>
              </a:xfrm>
              <a:prstGeom prst="rect">
                <a:avLst/>
              </a:prstGeom>
              <a:ln w="88900" cap="sq" cmpd="thickThin">
                <a:solidFill>
                  <a:srgbClr val="00B0F0"/>
                </a:solidFill>
                <a:prstDash val="solid"/>
                <a:miter lim="800000"/>
              </a:ln>
              <a:effectLst>
                <a:innerShdw blurRad="76200">
                  <a:srgbClr val="000000"/>
                </a:innerShdw>
              </a:effectLst>
            </p:spPr>
          </p:pic>
          <p:pic>
            <p:nvPicPr>
              <p:cNvPr id="35" name="Picture 34" descr="images (1).jpg"/>
              <p:cNvPicPr>
                <a:picLocks noChangeAspect="1"/>
              </p:cNvPicPr>
              <p:nvPr/>
            </p:nvPicPr>
            <p:blipFill>
              <a:blip r:embed="rId2" cstate="print"/>
              <a:srcRect r="15789" b="36604"/>
              <a:stretch>
                <a:fillRect/>
              </a:stretch>
            </p:blipFill>
            <p:spPr>
              <a:xfrm>
                <a:off x="3124200" y="533400"/>
                <a:ext cx="1088571" cy="1143000"/>
              </a:xfrm>
              <a:prstGeom prst="rect">
                <a:avLst/>
              </a:prstGeom>
              <a:ln w="88900" cap="sq" cmpd="thickThin">
                <a:solidFill>
                  <a:srgbClr val="00B0F0"/>
                </a:solidFill>
                <a:prstDash val="solid"/>
                <a:miter lim="800000"/>
              </a:ln>
              <a:effectLst>
                <a:innerShdw blurRad="76200">
                  <a:srgbClr val="000000"/>
                </a:innerShdw>
              </a:effectLst>
            </p:spPr>
          </p:pic>
        </p:grpSp>
        <p:pic>
          <p:nvPicPr>
            <p:cNvPr id="28" name="Picture 27" descr="images (1).jpg"/>
            <p:cNvPicPr>
              <a:picLocks noChangeAspect="1"/>
            </p:cNvPicPr>
            <p:nvPr/>
          </p:nvPicPr>
          <p:blipFill>
            <a:blip r:embed="rId2" cstate="print"/>
            <a:srcRect r="15789" b="36604"/>
            <a:stretch>
              <a:fillRect/>
            </a:stretch>
          </p:blipFill>
          <p:spPr>
            <a:xfrm>
              <a:off x="5715000" y="1143000"/>
              <a:ext cx="1088571" cy="1143000"/>
            </a:xfrm>
            <a:prstGeom prst="rect">
              <a:avLst/>
            </a:prstGeom>
            <a:ln w="88900" cap="sq" cmpd="thickThin">
              <a:solidFill>
                <a:srgbClr val="00B0F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</p:spPr>
        </p:pic>
      </p:grpSp>
      <p:grpSp>
        <p:nvGrpSpPr>
          <p:cNvPr id="46" name="Group 45"/>
          <p:cNvGrpSpPr/>
          <p:nvPr/>
        </p:nvGrpSpPr>
        <p:grpSpPr>
          <a:xfrm>
            <a:off x="762000" y="3276600"/>
            <a:ext cx="7565571" cy="1143000"/>
            <a:chOff x="533401" y="1143000"/>
            <a:chExt cx="7565571" cy="1143000"/>
          </a:xfrm>
        </p:grpSpPr>
        <p:grpSp>
          <p:nvGrpSpPr>
            <p:cNvPr id="47" name="Group 35"/>
            <p:cNvGrpSpPr/>
            <p:nvPr/>
          </p:nvGrpSpPr>
          <p:grpSpPr>
            <a:xfrm>
              <a:off x="533401" y="1143000"/>
              <a:ext cx="7565571" cy="1143000"/>
              <a:chOff x="533401" y="533400"/>
              <a:chExt cx="7565570" cy="1143000"/>
            </a:xfrm>
          </p:grpSpPr>
          <p:pic>
            <p:nvPicPr>
              <p:cNvPr id="49" name="Picture 48" descr="images (1).jpg"/>
              <p:cNvPicPr>
                <a:picLocks noChangeAspect="1"/>
              </p:cNvPicPr>
              <p:nvPr/>
            </p:nvPicPr>
            <p:blipFill>
              <a:blip r:embed="rId2" cstate="print"/>
              <a:srcRect r="15789" b="36604"/>
              <a:stretch>
                <a:fillRect/>
              </a:stretch>
            </p:blipFill>
            <p:spPr>
              <a:xfrm>
                <a:off x="533401" y="533400"/>
                <a:ext cx="1066799" cy="1120139"/>
              </a:xfrm>
              <a:prstGeom prst="rect">
                <a:avLst/>
              </a:prstGeom>
              <a:ln w="88900" cap="sq" cmpd="thickThin">
                <a:solidFill>
                  <a:srgbClr val="FFC000"/>
                </a:solidFill>
                <a:prstDash val="solid"/>
                <a:miter lim="800000"/>
              </a:ln>
              <a:effectLst>
                <a:innerShdw blurRad="76200">
                  <a:srgbClr val="000000"/>
                </a:innerShdw>
              </a:effectLst>
            </p:spPr>
          </p:pic>
          <p:pic>
            <p:nvPicPr>
              <p:cNvPr id="50" name="Picture 49" descr="images (1).jpg"/>
              <p:cNvPicPr>
                <a:picLocks noChangeAspect="1"/>
              </p:cNvPicPr>
              <p:nvPr/>
            </p:nvPicPr>
            <p:blipFill>
              <a:blip r:embed="rId2" cstate="print"/>
              <a:srcRect r="15789" b="36604"/>
              <a:stretch>
                <a:fillRect/>
              </a:stretch>
            </p:blipFill>
            <p:spPr>
              <a:xfrm>
                <a:off x="7010400" y="533400"/>
                <a:ext cx="1088571" cy="1143000"/>
              </a:xfrm>
              <a:prstGeom prst="rect">
                <a:avLst/>
              </a:prstGeom>
              <a:ln w="88900" cap="sq" cmpd="thickThin">
                <a:solidFill>
                  <a:srgbClr val="FFC000"/>
                </a:solidFill>
                <a:prstDash val="solid"/>
                <a:miter lim="800000"/>
              </a:ln>
              <a:effectLst>
                <a:innerShdw blurRad="76200">
                  <a:srgbClr val="000000"/>
                </a:innerShdw>
              </a:effectLst>
            </p:spPr>
          </p:pic>
          <p:pic>
            <p:nvPicPr>
              <p:cNvPr id="51" name="Picture 50" descr="images (1).jpg"/>
              <p:cNvPicPr>
                <a:picLocks noChangeAspect="1"/>
              </p:cNvPicPr>
              <p:nvPr/>
            </p:nvPicPr>
            <p:blipFill>
              <a:blip r:embed="rId2" cstate="print"/>
              <a:srcRect r="15789" b="36604"/>
              <a:stretch>
                <a:fillRect/>
              </a:stretch>
            </p:blipFill>
            <p:spPr>
              <a:xfrm>
                <a:off x="1828800" y="533400"/>
                <a:ext cx="1088571" cy="1143000"/>
              </a:xfrm>
              <a:prstGeom prst="rect">
                <a:avLst/>
              </a:prstGeom>
              <a:ln w="88900" cap="sq" cmpd="thickThin">
                <a:solidFill>
                  <a:srgbClr val="FFC000"/>
                </a:solidFill>
                <a:prstDash val="solid"/>
                <a:miter lim="800000"/>
              </a:ln>
              <a:effectLst>
                <a:innerShdw blurRad="76200">
                  <a:srgbClr val="000000"/>
                </a:innerShdw>
              </a:effectLst>
            </p:spPr>
          </p:pic>
          <p:pic>
            <p:nvPicPr>
              <p:cNvPr id="52" name="Picture 51" descr="images (1).jpg"/>
              <p:cNvPicPr>
                <a:picLocks noChangeAspect="1"/>
              </p:cNvPicPr>
              <p:nvPr/>
            </p:nvPicPr>
            <p:blipFill>
              <a:blip r:embed="rId2" cstate="print"/>
              <a:srcRect r="15789" b="36604"/>
              <a:stretch>
                <a:fillRect/>
              </a:stretch>
            </p:blipFill>
            <p:spPr>
              <a:xfrm>
                <a:off x="4419600" y="533400"/>
                <a:ext cx="1088571" cy="1143000"/>
              </a:xfrm>
              <a:prstGeom prst="rect">
                <a:avLst/>
              </a:prstGeom>
              <a:ln w="88900" cap="sq" cmpd="thickThin">
                <a:solidFill>
                  <a:srgbClr val="FFC000"/>
                </a:solidFill>
                <a:prstDash val="solid"/>
                <a:miter lim="800000"/>
              </a:ln>
              <a:effectLst>
                <a:innerShdw blurRad="76200">
                  <a:srgbClr val="000000"/>
                </a:innerShdw>
              </a:effectLst>
            </p:spPr>
          </p:pic>
          <p:pic>
            <p:nvPicPr>
              <p:cNvPr id="53" name="Picture 52" descr="images (1).jpg"/>
              <p:cNvPicPr>
                <a:picLocks noChangeAspect="1"/>
              </p:cNvPicPr>
              <p:nvPr/>
            </p:nvPicPr>
            <p:blipFill>
              <a:blip r:embed="rId2" cstate="print"/>
              <a:srcRect r="15789" b="36604"/>
              <a:stretch>
                <a:fillRect/>
              </a:stretch>
            </p:blipFill>
            <p:spPr>
              <a:xfrm>
                <a:off x="3124200" y="533400"/>
                <a:ext cx="1088571" cy="1143000"/>
              </a:xfrm>
              <a:prstGeom prst="rect">
                <a:avLst/>
              </a:prstGeom>
              <a:ln w="88900" cap="sq" cmpd="thickThin">
                <a:solidFill>
                  <a:srgbClr val="FFC000"/>
                </a:solidFill>
                <a:prstDash val="solid"/>
                <a:miter lim="800000"/>
              </a:ln>
              <a:effectLst>
                <a:innerShdw blurRad="76200">
                  <a:srgbClr val="000000"/>
                </a:innerShdw>
              </a:effectLst>
            </p:spPr>
          </p:pic>
        </p:grpSp>
        <p:pic>
          <p:nvPicPr>
            <p:cNvPr id="48" name="Picture 47" descr="images (1).jpg"/>
            <p:cNvPicPr>
              <a:picLocks noChangeAspect="1"/>
            </p:cNvPicPr>
            <p:nvPr/>
          </p:nvPicPr>
          <p:blipFill>
            <a:blip r:embed="rId2" cstate="print"/>
            <a:srcRect r="15789" b="36604"/>
            <a:stretch>
              <a:fillRect/>
            </a:stretch>
          </p:blipFill>
          <p:spPr>
            <a:xfrm>
              <a:off x="5715000" y="1143000"/>
              <a:ext cx="1088571" cy="1143000"/>
            </a:xfrm>
            <a:prstGeom prst="rect">
              <a:avLst/>
            </a:prstGeom>
            <a:ln w="88900" cap="sq" cmpd="thickThin">
              <a:solidFill>
                <a:srgbClr val="FFC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</p:spPr>
        </p:pic>
      </p:grpSp>
      <p:sp>
        <p:nvSpPr>
          <p:cNvPr id="54" name="TextBox 53"/>
          <p:cNvSpPr txBox="1"/>
          <p:nvPr/>
        </p:nvSpPr>
        <p:spPr>
          <a:xfrm>
            <a:off x="457200" y="152400"/>
            <a:ext cx="8305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44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দু</a:t>
            </a:r>
            <a:r>
              <a:rPr lang="en-US" sz="44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44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সারিতে</a:t>
            </a:r>
            <a:r>
              <a:rPr lang="en-US" sz="44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44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4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ফুল</a:t>
            </a:r>
            <a:r>
              <a:rPr lang="en-US" sz="44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44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গুণি</a:t>
            </a:r>
            <a:r>
              <a:rPr lang="en-US" sz="44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4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একত্র</a:t>
            </a:r>
            <a:r>
              <a:rPr lang="en-US" sz="44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44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62000" y="4778514"/>
            <a:ext cx="77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দুটি সারিতে ৬ টি করে মোট ফুল আছে</a:t>
            </a:r>
            <a:r>
              <a:rPr lang="bn-IN" sz="40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4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4" grpId="0"/>
      <p:bldP spid="54" grpId="0"/>
      <p:bldP spid="5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86000" y="5410200"/>
            <a:ext cx="1143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800" dirty="0">
                <a:latin typeface="NikoshBAN" pitchFamily="2" charset="0"/>
                <a:cs typeface="NikoshBAN" pitchFamily="2" charset="0"/>
              </a:rPr>
              <a:t>৬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00400" y="5562600"/>
            <a:ext cx="914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Arial Unicode MS"/>
                <a:ea typeface="Arial Unicode MS"/>
                <a:cs typeface="Arial Unicode MS"/>
              </a:rPr>
              <a:t>x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86200" y="5410200"/>
            <a:ext cx="1143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800" dirty="0">
                <a:latin typeface="NikoshBAN" pitchFamily="2" charset="0"/>
                <a:cs typeface="NikoshBAN" pitchFamily="2" charset="0"/>
              </a:rPr>
              <a:t>৩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76800" y="5411450"/>
            <a:ext cx="990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800" dirty="0">
                <a:latin typeface="NikoshBAN" pitchFamily="2" charset="0"/>
                <a:cs typeface="NikoshBAN" pitchFamily="2" charset="0"/>
              </a:rPr>
              <a:t>= 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867400" y="5334000"/>
            <a:ext cx="1752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800" dirty="0">
                <a:latin typeface="NikoshBAN" pitchFamily="2" charset="0"/>
                <a:cs typeface="NikoshBAN" pitchFamily="2" charset="0"/>
              </a:rPr>
              <a:t>১৮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228600" y="1676400"/>
            <a:ext cx="8534400" cy="1143000"/>
            <a:chOff x="381000" y="914400"/>
            <a:chExt cx="7877776" cy="1447800"/>
          </a:xfrm>
        </p:grpSpPr>
        <p:pic>
          <p:nvPicPr>
            <p:cNvPr id="2" name="Picture 2" descr="C:\Users\CW HO\Desktop\images (2)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81000" y="914400"/>
              <a:ext cx="1324576" cy="1295400"/>
            </a:xfrm>
            <a:prstGeom prst="rect">
              <a:avLst/>
            </a:prstGeom>
            <a:noFill/>
          </p:spPr>
        </p:pic>
        <p:pic>
          <p:nvPicPr>
            <p:cNvPr id="39" name="Picture 2" descr="C:\Users\CW HO\Desktop\images (2)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676400" y="914400"/>
              <a:ext cx="1324576" cy="1295400"/>
            </a:xfrm>
            <a:prstGeom prst="rect">
              <a:avLst/>
            </a:prstGeom>
            <a:noFill/>
          </p:spPr>
        </p:pic>
        <p:pic>
          <p:nvPicPr>
            <p:cNvPr id="40" name="Picture 2" descr="C:\Users\CW HO\Desktop\images (2)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048000" y="914400"/>
              <a:ext cx="1324576" cy="1295400"/>
            </a:xfrm>
            <a:prstGeom prst="rect">
              <a:avLst/>
            </a:prstGeom>
            <a:noFill/>
          </p:spPr>
        </p:pic>
        <p:pic>
          <p:nvPicPr>
            <p:cNvPr id="44" name="Picture 2" descr="C:\Users\CW HO\Desktop\images (2)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67200" y="990600"/>
              <a:ext cx="1324576" cy="1295400"/>
            </a:xfrm>
            <a:prstGeom prst="rect">
              <a:avLst/>
            </a:prstGeom>
            <a:noFill/>
          </p:spPr>
        </p:pic>
        <p:pic>
          <p:nvPicPr>
            <p:cNvPr id="25" name="Picture 2" descr="C:\Users\CW HO\Desktop\images (2)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562600" y="990600"/>
              <a:ext cx="1324576" cy="1295400"/>
            </a:xfrm>
            <a:prstGeom prst="rect">
              <a:avLst/>
            </a:prstGeom>
            <a:noFill/>
          </p:spPr>
        </p:pic>
        <p:pic>
          <p:nvPicPr>
            <p:cNvPr id="26" name="Picture 2" descr="C:\Users\CW HO\Desktop\images (2)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934200" y="1066800"/>
              <a:ext cx="1324576" cy="1295400"/>
            </a:xfrm>
            <a:prstGeom prst="rect">
              <a:avLst/>
            </a:prstGeom>
            <a:noFill/>
          </p:spPr>
        </p:pic>
      </p:grpSp>
      <p:grpSp>
        <p:nvGrpSpPr>
          <p:cNvPr id="28" name="Group 27"/>
          <p:cNvGrpSpPr/>
          <p:nvPr/>
        </p:nvGrpSpPr>
        <p:grpSpPr>
          <a:xfrm>
            <a:off x="228600" y="2895600"/>
            <a:ext cx="8458200" cy="1219200"/>
            <a:chOff x="381000" y="914400"/>
            <a:chExt cx="7877776" cy="1447800"/>
          </a:xfrm>
        </p:grpSpPr>
        <p:pic>
          <p:nvPicPr>
            <p:cNvPr id="29" name="Picture 2" descr="C:\Users\CW HO\Desktop\images (2)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81000" y="914400"/>
              <a:ext cx="1324576" cy="1295400"/>
            </a:xfrm>
            <a:prstGeom prst="rect">
              <a:avLst/>
            </a:prstGeom>
            <a:noFill/>
          </p:spPr>
        </p:pic>
        <p:pic>
          <p:nvPicPr>
            <p:cNvPr id="30" name="Picture 2" descr="C:\Users\CW HO\Desktop\images (2)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676400" y="914400"/>
              <a:ext cx="1324576" cy="1295400"/>
            </a:xfrm>
            <a:prstGeom prst="rect">
              <a:avLst/>
            </a:prstGeom>
            <a:noFill/>
          </p:spPr>
        </p:pic>
        <p:pic>
          <p:nvPicPr>
            <p:cNvPr id="31" name="Picture 2" descr="C:\Users\CW HO\Desktop\images (2)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048000" y="914400"/>
              <a:ext cx="1324576" cy="1295400"/>
            </a:xfrm>
            <a:prstGeom prst="rect">
              <a:avLst/>
            </a:prstGeom>
            <a:noFill/>
          </p:spPr>
        </p:pic>
        <p:pic>
          <p:nvPicPr>
            <p:cNvPr id="32" name="Picture 2" descr="C:\Users\CW HO\Desktop\images (2)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67200" y="990600"/>
              <a:ext cx="1324576" cy="1295400"/>
            </a:xfrm>
            <a:prstGeom prst="rect">
              <a:avLst/>
            </a:prstGeom>
            <a:noFill/>
          </p:spPr>
        </p:pic>
        <p:pic>
          <p:nvPicPr>
            <p:cNvPr id="33" name="Picture 2" descr="C:\Users\CW HO\Desktop\images (2)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562600" y="990600"/>
              <a:ext cx="1324576" cy="1295400"/>
            </a:xfrm>
            <a:prstGeom prst="rect">
              <a:avLst/>
            </a:prstGeom>
            <a:noFill/>
          </p:spPr>
        </p:pic>
        <p:pic>
          <p:nvPicPr>
            <p:cNvPr id="34" name="Picture 2" descr="C:\Users\CW HO\Desktop\images (2)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934200" y="1066800"/>
              <a:ext cx="1324576" cy="1295400"/>
            </a:xfrm>
            <a:prstGeom prst="rect">
              <a:avLst/>
            </a:prstGeom>
            <a:noFill/>
          </p:spPr>
        </p:pic>
      </p:grpSp>
      <p:grpSp>
        <p:nvGrpSpPr>
          <p:cNvPr id="35" name="Group 34"/>
          <p:cNvGrpSpPr/>
          <p:nvPr/>
        </p:nvGrpSpPr>
        <p:grpSpPr>
          <a:xfrm>
            <a:off x="228600" y="4038600"/>
            <a:ext cx="8458200" cy="1219200"/>
            <a:chOff x="381000" y="914400"/>
            <a:chExt cx="7877776" cy="1447800"/>
          </a:xfrm>
        </p:grpSpPr>
        <p:pic>
          <p:nvPicPr>
            <p:cNvPr id="36" name="Picture 2" descr="C:\Users\CW HO\Desktop\images (2)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81000" y="914400"/>
              <a:ext cx="1324576" cy="1295400"/>
            </a:xfrm>
            <a:prstGeom prst="rect">
              <a:avLst/>
            </a:prstGeom>
            <a:noFill/>
          </p:spPr>
        </p:pic>
        <p:pic>
          <p:nvPicPr>
            <p:cNvPr id="42" name="Picture 2" descr="C:\Users\CW HO\Desktop\images (2)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676400" y="914400"/>
              <a:ext cx="1324576" cy="1295400"/>
            </a:xfrm>
            <a:prstGeom prst="rect">
              <a:avLst/>
            </a:prstGeom>
            <a:noFill/>
          </p:spPr>
        </p:pic>
        <p:pic>
          <p:nvPicPr>
            <p:cNvPr id="46" name="Picture 2" descr="C:\Users\CW HO\Desktop\images (2)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048000" y="914400"/>
              <a:ext cx="1324576" cy="1295400"/>
            </a:xfrm>
            <a:prstGeom prst="rect">
              <a:avLst/>
            </a:prstGeom>
            <a:noFill/>
          </p:spPr>
        </p:pic>
        <p:pic>
          <p:nvPicPr>
            <p:cNvPr id="52" name="Picture 2" descr="C:\Users\CW HO\Desktop\images (2)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67200" y="990600"/>
              <a:ext cx="1324576" cy="1295400"/>
            </a:xfrm>
            <a:prstGeom prst="rect">
              <a:avLst/>
            </a:prstGeom>
            <a:noFill/>
          </p:spPr>
        </p:pic>
        <p:pic>
          <p:nvPicPr>
            <p:cNvPr id="53" name="Picture 2" descr="C:\Users\CW HO\Desktop\images (2)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562600" y="990600"/>
              <a:ext cx="1324576" cy="1295400"/>
            </a:xfrm>
            <a:prstGeom prst="rect">
              <a:avLst/>
            </a:prstGeom>
            <a:noFill/>
          </p:spPr>
        </p:pic>
        <p:pic>
          <p:nvPicPr>
            <p:cNvPr id="54" name="Picture 2" descr="C:\Users\CW HO\Desktop\images (2)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934200" y="1066800"/>
              <a:ext cx="1324576" cy="1295400"/>
            </a:xfrm>
            <a:prstGeom prst="rect">
              <a:avLst/>
            </a:prstGeom>
            <a:noFill/>
          </p:spPr>
        </p:pic>
      </p:grpSp>
      <p:sp>
        <p:nvSpPr>
          <p:cNvPr id="55" name="Rectangle 54"/>
          <p:cNvSpPr/>
          <p:nvPr/>
        </p:nvSpPr>
        <p:spPr>
          <a:xfrm>
            <a:off x="228600" y="152400"/>
            <a:ext cx="84582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44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তিন</a:t>
            </a:r>
            <a:r>
              <a:rPr lang="en-US" sz="44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44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সারিতে</a:t>
            </a:r>
            <a:r>
              <a:rPr lang="en-US" sz="44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44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4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আপেল</a:t>
            </a:r>
            <a:r>
              <a:rPr lang="en-US" sz="44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44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গুণি</a:t>
            </a:r>
            <a:r>
              <a:rPr lang="en-US" sz="44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bn-BD" sz="44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সবগুলো</a:t>
            </a:r>
            <a:r>
              <a:rPr lang="en-US" sz="44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একত্র</a:t>
            </a:r>
            <a:r>
              <a:rPr lang="en-US" sz="44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44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5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82862"/>
            <a:ext cx="9144000" cy="144655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কাঠি</a:t>
            </a:r>
            <a:r>
              <a:rPr lang="en-US" sz="44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44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4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6 </a:t>
            </a:r>
            <a:r>
              <a:rPr lang="en-US" sz="44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4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নামতা</a:t>
            </a:r>
            <a:r>
              <a:rPr lang="en-US" sz="44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অনুশীলন</a:t>
            </a:r>
            <a:r>
              <a:rPr lang="en-US" sz="44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করি (বাস্তব পর্যায়)</a:t>
            </a:r>
            <a:endParaRPr lang="en-US" sz="44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609600" y="2590800"/>
            <a:ext cx="1676400" cy="1905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838200" y="1600200"/>
            <a:ext cx="533400" cy="32004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990600" y="1752600"/>
            <a:ext cx="533400" cy="32004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1143000" y="1905000"/>
            <a:ext cx="533400" cy="32004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1295400" y="2057400"/>
            <a:ext cx="533400" cy="32004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1447800" y="2209800"/>
            <a:ext cx="533400" cy="32004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1600200" y="2362200"/>
            <a:ext cx="533400" cy="32004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2667000" y="2667000"/>
            <a:ext cx="1676400" cy="1905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2" name="Straight Connector 21"/>
          <p:cNvCxnSpPr/>
          <p:nvPr/>
        </p:nvCxnSpPr>
        <p:spPr>
          <a:xfrm flipH="1">
            <a:off x="2819400" y="1981200"/>
            <a:ext cx="533400" cy="32004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2971800" y="2133600"/>
            <a:ext cx="533400" cy="32004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3124200" y="2286000"/>
            <a:ext cx="533400" cy="32004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3276600" y="2514600"/>
            <a:ext cx="533400" cy="32004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3429000" y="2667000"/>
            <a:ext cx="533400" cy="32004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3581400" y="2819400"/>
            <a:ext cx="533400" cy="32004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4648200" y="2667000"/>
            <a:ext cx="1676400" cy="1905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 flipH="1">
            <a:off x="4648200" y="1905000"/>
            <a:ext cx="533400" cy="32004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4800600" y="2057400"/>
            <a:ext cx="533400" cy="32004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4953000" y="2209800"/>
            <a:ext cx="533400" cy="32004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5105400" y="2362200"/>
            <a:ext cx="533400" cy="32004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5257800" y="2514600"/>
            <a:ext cx="533400" cy="32004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5410200" y="2667000"/>
            <a:ext cx="533400" cy="32004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1" name="Oval 40"/>
          <p:cNvSpPr/>
          <p:nvPr/>
        </p:nvSpPr>
        <p:spPr>
          <a:xfrm>
            <a:off x="6629400" y="2667000"/>
            <a:ext cx="1676400" cy="1905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2" name="Straight Connector 41"/>
          <p:cNvCxnSpPr/>
          <p:nvPr/>
        </p:nvCxnSpPr>
        <p:spPr>
          <a:xfrm flipH="1">
            <a:off x="6553200" y="1981200"/>
            <a:ext cx="533400" cy="32004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6705600" y="2133600"/>
            <a:ext cx="533400" cy="32004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6858000" y="2286000"/>
            <a:ext cx="533400" cy="32004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7010400" y="2438400"/>
            <a:ext cx="533400" cy="32004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7162800" y="2590800"/>
            <a:ext cx="533400" cy="32004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7315200" y="2743200"/>
            <a:ext cx="533400" cy="32004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1011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1473</TotalTime>
  <Words>327</Words>
  <Application>Microsoft Office PowerPoint</Application>
  <PresentationFormat>On-screen Show (4:3)</PresentationFormat>
  <Paragraphs>82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 Unicode MS</vt:lpstr>
      <vt:lpstr>Arial</vt:lpstr>
      <vt:lpstr>Calibri</vt:lpstr>
      <vt:lpstr>Calibri Light</vt:lpstr>
      <vt:lpstr>NikoshBAN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User</cp:lastModifiedBy>
  <cp:revision>218</cp:revision>
  <dcterms:created xsi:type="dcterms:W3CDTF">2006-08-16T00:00:00Z</dcterms:created>
  <dcterms:modified xsi:type="dcterms:W3CDTF">2021-05-18T10:47:59Z</dcterms:modified>
</cp:coreProperties>
</file>