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73" r:id="rId8"/>
    <p:sldId id="263" r:id="rId9"/>
    <p:sldId id="264" r:id="rId10"/>
    <p:sldId id="265" r:id="rId11"/>
    <p:sldId id="266" r:id="rId12"/>
    <p:sldId id="267" r:id="rId13"/>
    <p:sldId id="268" r:id="rId14"/>
    <p:sldId id="269"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75540C-C220-4066-8C88-FDC966CFD5C5}"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75540C-C220-4066-8C88-FDC966CFD5C5}"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75540C-C220-4066-8C88-FDC966CFD5C5}"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75540C-C220-4066-8C88-FDC966CFD5C5}"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75540C-C220-4066-8C88-FDC966CFD5C5}" type="datetimeFigureOut">
              <a:rPr lang="en-US" smtClean="0"/>
              <a:pPr/>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75540C-C220-4066-8C88-FDC966CFD5C5}"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75540C-C220-4066-8C88-FDC966CFD5C5}" type="datetimeFigureOut">
              <a:rPr lang="en-US" smtClean="0"/>
              <a:pPr/>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75540C-C220-4066-8C88-FDC966CFD5C5}" type="datetimeFigureOut">
              <a:rPr lang="en-US" smtClean="0"/>
              <a:pPr/>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75540C-C220-4066-8C88-FDC966CFD5C5}" type="datetimeFigureOut">
              <a:rPr lang="en-US" smtClean="0"/>
              <a:pPr/>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75540C-C220-4066-8C88-FDC966CFD5C5}"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75540C-C220-4066-8C88-FDC966CFD5C5}" type="datetimeFigureOut">
              <a:rPr lang="en-US" smtClean="0"/>
              <a:pPr/>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164CB-E12F-43AC-98EF-514EC13F4F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5540C-C220-4066-8C88-FDC966CFD5C5}" type="datetimeFigureOut">
              <a:rPr lang="en-US" smtClean="0"/>
              <a:pPr/>
              <a:t>5/25/2021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A164CB-E12F-43AC-98EF-514EC13F4F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2362200" y="2057400"/>
            <a:ext cx="4572000" cy="76944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bn-BD" sz="4400"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NikoshBAN" pitchFamily="2" charset="0"/>
                <a:cs typeface="NikoshBAN" pitchFamily="2" charset="0"/>
              </a:rPr>
              <a:t>সবাইকে </a:t>
            </a:r>
            <a:r>
              <a:rPr lang="bn-IN" sz="4400" dirty="0" smtClean="0">
                <a:ln w="18415" cmpd="sng">
                  <a:solidFill>
                    <a:schemeClr val="tx1"/>
                  </a:solidFill>
                  <a:prstDash val="solid"/>
                </a:ln>
                <a:solidFill>
                  <a:schemeClr val="tx1"/>
                </a:solidFill>
                <a:effectLst>
                  <a:outerShdw blurRad="63500" dir="3600000" algn="tl" rotWithShape="0">
                    <a:srgbClr val="000000">
                      <a:alpha val="70000"/>
                    </a:srgbClr>
                  </a:outerShdw>
                </a:effectLst>
                <a:latin typeface="NikoshBAN" pitchFamily="2" charset="0"/>
                <a:cs typeface="NikoshBAN" pitchFamily="2" charset="0"/>
              </a:rPr>
              <a:t>শুভেচ্ছা</a:t>
            </a:r>
            <a:endParaRPr lang="en-US" sz="4400" dirty="0">
              <a:ln w="18415" cmpd="sng">
                <a:solidFill>
                  <a:schemeClr val="tx1"/>
                </a:solidFill>
                <a:prstDash val="solid"/>
              </a:ln>
              <a:solidFill>
                <a:schemeClr val="tx1"/>
              </a:solidFill>
              <a:effectLst>
                <a:outerShdw blurRad="63500" dir="3600000" algn="tl" rotWithShape="0">
                  <a:srgbClr val="000000">
                    <a:alpha val="70000"/>
                  </a:srgbClr>
                </a:outerShdw>
              </a:effectLst>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380354" y="1447800"/>
            <a:ext cx="8458200" cy="3108543"/>
          </a:xfrm>
          <a:prstGeom prst="rect">
            <a:avLst/>
          </a:prstGeom>
          <a:solidFill>
            <a:srgbClr val="92D050"/>
          </a:solidFill>
          <a:ln w="57150">
            <a:solidFill>
              <a:schemeClr val="bg2">
                <a:lumMod val="10000"/>
              </a:schemeClr>
            </a:solidFill>
          </a:ln>
        </p:spPr>
        <p:txBody>
          <a:bodyPr wrap="square">
            <a:spAutoFit/>
          </a:bodyPr>
          <a:lstStyle/>
          <a:p>
            <a:r>
              <a:rPr lang="bn-BD" sz="2800" dirty="0" smtClean="0">
                <a:latin typeface="NikoshBAN" pitchFamily="2" charset="0"/>
                <a:cs typeface="NikoshBAN" pitchFamily="2" charset="0"/>
              </a:rPr>
              <a:t>সরকারিভাবে জরিপ করা জমিজমার বিবরণসংবলিত সরকারি দলিলই 'খতিয়ান'। এই খতিয়ানে থাকে মৌজার দাগ অনুসারে ভূমির মালিকের নাম, বাবার নাম, ঠিকানা, মালিকানার বিবরণ, জমির বিবরণ, মৌজা নম্বর, মৌজার ক্রমিক নম্বর (জেএল নম্বর), সীমানা, জমি শ্রেণি দখলকারীর নাম, অংশ প্রভৃতির হিসাব। আর এই খতিয়ানের অনুলিপিকেই বলে 'পর্চা'।</a:t>
            </a:r>
            <a:endParaRPr lang="bn-BD" sz="2800" dirty="0">
              <a:latin typeface="NikoshBAN" pitchFamily="2" charset="0"/>
              <a:cs typeface="NikoshBAN" pitchFamily="2" charset="0"/>
            </a:endParaRPr>
          </a:p>
        </p:txBody>
      </p:sp>
      <p:sp>
        <p:nvSpPr>
          <p:cNvPr id="5" name="TextBox 4"/>
          <p:cNvSpPr txBox="1"/>
          <p:nvPr/>
        </p:nvSpPr>
        <p:spPr>
          <a:xfrm>
            <a:off x="3124200" y="217115"/>
            <a:ext cx="2286000" cy="646331"/>
          </a:xfrm>
          <a:prstGeom prst="rect">
            <a:avLst/>
          </a:prstGeom>
          <a:solidFill>
            <a:schemeClr val="accent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bn-BD" sz="3600" dirty="0" smtClean="0">
                <a:latin typeface="NikoshBAN" pitchFamily="2" charset="0"/>
                <a:cs typeface="NikoshBAN" pitchFamily="2" charset="0"/>
              </a:rPr>
              <a:t>ই-পর্চা কী?</a:t>
            </a:r>
            <a:endParaRPr lang="en-US" sz="3600" dirty="0"/>
          </a:p>
        </p:txBody>
      </p:sp>
      <p:sp>
        <p:nvSpPr>
          <p:cNvPr id="6" name="TextBox 5"/>
          <p:cNvSpPr txBox="1"/>
          <p:nvPr/>
        </p:nvSpPr>
        <p:spPr>
          <a:xfrm>
            <a:off x="380354" y="4953000"/>
            <a:ext cx="8382000" cy="954107"/>
          </a:xfrm>
          <a:prstGeom prst="rect">
            <a:avLst/>
          </a:prstGeom>
          <a:solidFill>
            <a:srgbClr val="00B0F0"/>
          </a:solidFill>
          <a:ln w="57150">
            <a:solidFill>
              <a:schemeClr val="bg2">
                <a:lumMod val="25000"/>
              </a:schemeClr>
            </a:solidFill>
          </a:ln>
        </p:spPr>
        <p:txBody>
          <a:bodyPr wrap="square" rtlCol="0">
            <a:spAutoFit/>
          </a:bodyPr>
          <a:lstStyle/>
          <a:p>
            <a:r>
              <a:rPr lang="bn-BD" sz="2800" dirty="0" smtClean="0">
                <a:latin typeface="NikoshBAN" pitchFamily="2" charset="0"/>
                <a:cs typeface="NikoshBAN" pitchFamily="2" charset="0"/>
              </a:rPr>
              <a:t>২০১০ সাল থেকে এ পর্যন্ত আনুমানিক ১৮ লাখ ডিজিটাল পর্চা প্রদান করা হয়েছে।</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880882" y="150167"/>
            <a:ext cx="3443717" cy="646331"/>
          </a:xfrm>
          <a:prstGeom prst="rect">
            <a:avLst/>
          </a:prstGeom>
          <a:solidFill>
            <a:srgbClr val="002060"/>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bn-BD" sz="3600" dirty="0" smtClean="0">
                <a:latin typeface="NikoshBAN" pitchFamily="2" charset="0"/>
                <a:cs typeface="NikoshBAN" pitchFamily="2" charset="0"/>
              </a:rPr>
              <a:t>ই-স্বাস্থ্যসেবা কী?</a:t>
            </a:r>
            <a:endParaRPr lang="en-US" sz="3600" dirty="0"/>
          </a:p>
        </p:txBody>
      </p:sp>
      <p:sp>
        <p:nvSpPr>
          <p:cNvPr id="3" name="TextBox 2"/>
          <p:cNvSpPr txBox="1"/>
          <p:nvPr/>
        </p:nvSpPr>
        <p:spPr>
          <a:xfrm>
            <a:off x="-76201" y="1353714"/>
            <a:ext cx="9220201" cy="1384995"/>
          </a:xfrm>
          <a:prstGeom prst="rect">
            <a:avLst/>
          </a:prstGeom>
          <a:solidFill>
            <a:schemeClr val="accent6">
              <a:lumMod val="75000"/>
            </a:schemeClr>
          </a:solidFill>
        </p:spPr>
        <p:txBody>
          <a:bodyPr wrap="square" rtlCol="0">
            <a:spAutoFit/>
          </a:bodyPr>
          <a:lstStyle/>
          <a:p>
            <a:pPr algn="just"/>
            <a:r>
              <a:rPr lang="bn-BD" sz="2800" dirty="0" smtClean="0">
                <a:latin typeface="NikoshBAN" pitchFamily="2" charset="0"/>
                <a:cs typeface="NikoshBAN" pitchFamily="2" charset="0"/>
              </a:rPr>
              <a:t>সরাসরি ডাক্তারের কাছে না যেয়ে</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দেশের যে কোন স্থান থেকে মোবাইলের মাধ্যমে </a:t>
            </a:r>
          </a:p>
          <a:p>
            <a:pPr algn="just"/>
            <a:r>
              <a:rPr lang="bn-BD" sz="2800" dirty="0" smtClean="0">
                <a:latin typeface="NikoshBAN" pitchFamily="2" charset="0"/>
                <a:cs typeface="NikoshBAN" pitchFamily="2" charset="0"/>
              </a:rPr>
              <a:t>ডাক্তারের পরামর্শ নেওয়কে ই-স্বস্থ্যসেবা বলে। </a:t>
            </a:r>
            <a:endParaRPr lang="en-US" sz="2800" dirty="0">
              <a:latin typeface="NikoshBAN" pitchFamily="2" charset="0"/>
              <a:cs typeface="NikoshBAN" pitchFamily="2" charset="0"/>
            </a:endParaRPr>
          </a:p>
        </p:txBody>
      </p:sp>
      <p:sp>
        <p:nvSpPr>
          <p:cNvPr id="4" name="TextBox 3"/>
          <p:cNvSpPr txBox="1"/>
          <p:nvPr/>
        </p:nvSpPr>
        <p:spPr>
          <a:xfrm>
            <a:off x="2007885" y="2971800"/>
            <a:ext cx="5548314" cy="5847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bn-BD" sz="3200" dirty="0" smtClean="0">
                <a:latin typeface="NikoshBAN" pitchFamily="2" charset="0"/>
                <a:cs typeface="NikoshBAN" pitchFamily="2" charset="0"/>
              </a:rPr>
              <a:t>ই-টিকেটিং ও মোবাইল টিকেটিং</a:t>
            </a:r>
            <a:endParaRPr lang="en-US" sz="3200" dirty="0"/>
          </a:p>
        </p:txBody>
      </p:sp>
      <p:sp>
        <p:nvSpPr>
          <p:cNvPr id="5" name="TextBox 4"/>
          <p:cNvSpPr txBox="1"/>
          <p:nvPr/>
        </p:nvSpPr>
        <p:spPr>
          <a:xfrm>
            <a:off x="-1" y="3959817"/>
            <a:ext cx="9144001" cy="2246769"/>
          </a:xfrm>
          <a:prstGeom prst="rect">
            <a:avLst/>
          </a:prstGeom>
          <a:solidFill>
            <a:srgbClr val="00B0F0"/>
          </a:solidFill>
        </p:spPr>
        <p:txBody>
          <a:bodyPr wrap="square" rtlCol="0">
            <a:spAutoFit/>
          </a:bodyPr>
          <a:lstStyle/>
          <a:p>
            <a:pPr algn="just"/>
            <a:r>
              <a:rPr lang="bn-BD" sz="2800" dirty="0" smtClean="0">
                <a:latin typeface="NikoshBAN" pitchFamily="2" charset="0"/>
                <a:cs typeface="NikoshBAN" pitchFamily="2" charset="0"/>
              </a:rPr>
              <a:t>স্টেশনে না গিয়ে মোবাইল বা অনলাইনে টেনের টিকিট বা প্লেনের টিকিট ঘরে বসে</a:t>
            </a:r>
          </a:p>
          <a:p>
            <a:pPr algn="just"/>
            <a:r>
              <a:rPr lang="bn-BD" sz="2800" dirty="0" smtClean="0">
                <a:latin typeface="NikoshBAN" pitchFamily="2" charset="0"/>
                <a:cs typeface="NikoshBAN" pitchFamily="2" charset="0"/>
              </a:rPr>
              <a:t>বুকিং দেওয়াই হচ্ছে ই-টিকেটিং। এব্যবস্থায় টিকিট নিলে ভ্রমনের কিছু সময় পূর্বে </a:t>
            </a:r>
          </a:p>
          <a:p>
            <a:pPr algn="just"/>
            <a:r>
              <a:rPr lang="bn-BD" sz="2800" dirty="0" smtClean="0">
                <a:latin typeface="NikoshBAN" pitchFamily="2" charset="0"/>
                <a:cs typeface="NikoshBAN" pitchFamily="2" charset="0"/>
              </a:rPr>
              <a:t>টিকিট সংগ্রহ করতে হয়।</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429000" y="533400"/>
            <a:ext cx="2438400"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bn-BD" sz="3600" dirty="0" smtClean="0">
                <a:latin typeface="NikoshBAN" pitchFamily="2" charset="0"/>
                <a:cs typeface="NikoshBAN" pitchFamily="2" charset="0"/>
              </a:rPr>
              <a:t>একক কাজ</a:t>
            </a:r>
            <a:endParaRPr lang="en-US" sz="3600" dirty="0"/>
          </a:p>
        </p:txBody>
      </p:sp>
      <p:sp>
        <p:nvSpPr>
          <p:cNvPr id="5" name="TextBox 4"/>
          <p:cNvSpPr txBox="1"/>
          <p:nvPr/>
        </p:nvSpPr>
        <p:spPr>
          <a:xfrm>
            <a:off x="0" y="1600200"/>
            <a:ext cx="9144000" cy="2246769"/>
          </a:xfrm>
          <a:prstGeom prst="rect">
            <a:avLst/>
          </a:prstGeom>
          <a:solidFill>
            <a:schemeClr val="tx2"/>
          </a:solidFill>
        </p:spPr>
        <p:txBody>
          <a:bodyPr wrap="square" rtlCol="0">
            <a:spAutoFit/>
          </a:bodyPr>
          <a:lstStyle/>
          <a:p>
            <a:pPr algn="just"/>
            <a:r>
              <a:rPr lang="bn-BD" sz="2800" dirty="0" smtClean="0">
                <a:latin typeface="NikoshBAN" pitchFamily="2" charset="0"/>
                <a:cs typeface="NikoshBAN" pitchFamily="2" charset="0"/>
              </a:rPr>
              <a:t>* </a:t>
            </a:r>
            <a:r>
              <a:rPr lang="en-US" sz="2800" dirty="0" smtClean="0">
                <a:latin typeface="NikoshBAN" pitchFamily="2" charset="0"/>
                <a:cs typeface="NikoshBAN" pitchFamily="2" charset="0"/>
              </a:rPr>
              <a:t>MTS</a:t>
            </a:r>
            <a:r>
              <a:rPr lang="bn-BD" sz="2800" dirty="0" smtClean="0">
                <a:latin typeface="NikoshBAN" pitchFamily="2" charset="0"/>
                <a:cs typeface="NikoshBAN" pitchFamily="2" charset="0"/>
              </a:rPr>
              <a:t> এর পূর্ণরূপ কী? </a:t>
            </a:r>
          </a:p>
          <a:p>
            <a:pPr algn="just"/>
            <a:r>
              <a:rPr lang="bn-BD" sz="2800" dirty="0" smtClean="0">
                <a:latin typeface="NikoshBAN" pitchFamily="2" charset="0"/>
                <a:cs typeface="NikoshBAN" pitchFamily="2" charset="0"/>
              </a:rPr>
              <a:t>* বাংলাদেশে কতসালে ই-পুর্জি চালু হয়?</a:t>
            </a:r>
          </a:p>
          <a:p>
            <a:pPr algn="just"/>
            <a:r>
              <a:rPr lang="bn-BD" sz="2800" dirty="0" smtClean="0">
                <a:latin typeface="NikoshBAN" pitchFamily="2" charset="0"/>
                <a:cs typeface="NikoshBAN" pitchFamily="2" charset="0"/>
              </a:rPr>
              <a:t>* কত সালে দেশের সকল চিনিকলে একসাথে ই-পুর্জি চালুহয়?</a:t>
            </a:r>
          </a:p>
          <a:p>
            <a:pPr algn="just"/>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429000" y="533400"/>
            <a:ext cx="2590800"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bn-BD" sz="3600" dirty="0" smtClean="0">
                <a:latin typeface="NikoshBAN" pitchFamily="2" charset="0"/>
                <a:cs typeface="NikoshBAN" pitchFamily="2" charset="0"/>
              </a:rPr>
              <a:t>দলগত কাজ</a:t>
            </a:r>
            <a:endParaRPr lang="en-US" sz="3600" dirty="0"/>
          </a:p>
        </p:txBody>
      </p:sp>
      <p:sp>
        <p:nvSpPr>
          <p:cNvPr id="5" name="TextBox 4"/>
          <p:cNvSpPr txBox="1"/>
          <p:nvPr/>
        </p:nvSpPr>
        <p:spPr>
          <a:xfrm>
            <a:off x="0" y="1752600"/>
            <a:ext cx="9144000" cy="1323439"/>
          </a:xfrm>
          <a:prstGeom prst="rect">
            <a:avLst/>
          </a:prstGeom>
          <a:noFill/>
        </p:spPr>
        <p:txBody>
          <a:bodyPr wrap="square" rtlCol="0">
            <a:spAutoFit/>
          </a:bodyPr>
          <a:lstStyle/>
          <a:p>
            <a:pPr algn="just"/>
            <a:r>
              <a:rPr lang="bn-BD" sz="4000" dirty="0" smtClean="0">
                <a:latin typeface="NikoshBAN" pitchFamily="2" charset="0"/>
                <a:cs typeface="NikoshBAN" pitchFamily="2" charset="0"/>
              </a:rPr>
              <a:t>ই-সার্ভিসের ৫টি সুবিধা ও ৫টি অসুবিধা লেখ।</a:t>
            </a:r>
            <a:endParaRPr lang="en-US" sz="4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0" y="274638"/>
            <a:ext cx="3200400" cy="71596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bn-BD" dirty="0" smtClean="0">
                <a:latin typeface="NikoshBAN" pitchFamily="2" charset="0"/>
                <a:cs typeface="NikoshBAN" pitchFamily="2" charset="0"/>
              </a:rPr>
              <a:t>বাড়ির কাজ</a:t>
            </a:r>
            <a:endParaRPr lang="en-US" dirty="0">
              <a:latin typeface="NikoshBAN" pitchFamily="2" charset="0"/>
              <a:cs typeface="NikoshBAN" pitchFamily="2" charset="0"/>
            </a:endParaRPr>
          </a:p>
        </p:txBody>
      </p:sp>
      <p:sp>
        <p:nvSpPr>
          <p:cNvPr id="4" name="TextBox 3"/>
          <p:cNvSpPr txBox="1"/>
          <p:nvPr/>
        </p:nvSpPr>
        <p:spPr>
          <a:xfrm>
            <a:off x="0" y="1828800"/>
            <a:ext cx="9144000" cy="1077218"/>
          </a:xfrm>
          <a:prstGeom prst="rect">
            <a:avLst/>
          </a:prstGeom>
          <a:solidFill>
            <a:srgbClr val="00B050"/>
          </a:solidFill>
        </p:spPr>
        <p:txBody>
          <a:bodyPr wrap="square" rtlCol="0">
            <a:spAutoFit/>
          </a:bodyPr>
          <a:lstStyle/>
          <a:p>
            <a:pPr algn="just"/>
            <a:r>
              <a:rPr lang="bn-BD" sz="3200" dirty="0" smtClean="0">
                <a:latin typeface="NikoshBAN" pitchFamily="2" charset="0"/>
                <a:cs typeface="NikoshBAN" pitchFamily="2" charset="0"/>
              </a:rPr>
              <a:t>“ই-সার্ভিস হয়রানিমুক্ত সেবা নিশ্চিত করে” তাৎপর্য বিশ্লেষণ কর</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9" name="TextBox 8"/>
          <p:cNvSpPr txBox="1"/>
          <p:nvPr/>
        </p:nvSpPr>
        <p:spPr>
          <a:xfrm>
            <a:off x="457200" y="2057400"/>
            <a:ext cx="8229600" cy="3046988"/>
          </a:xfrm>
          <a:prstGeom prst="rect">
            <a:avLst/>
          </a:prstGeom>
          <a:solidFill>
            <a:schemeClr val="tx2">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algn="ctr">
              <a:defRPr/>
            </a:pPr>
            <a:r>
              <a:rPr lang="bn-BD" sz="9600" dirty="0">
                <a:latin typeface="NikoshBAN" pitchFamily="2" charset="0"/>
                <a:cs typeface="NikoshBAN" pitchFamily="2" charset="0"/>
              </a:rPr>
              <a:t>সবাইকে ধন্যবাদ </a:t>
            </a:r>
            <a:endParaRPr lang="en-US" sz="9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048000" y="685800"/>
            <a:ext cx="3251211" cy="707886"/>
          </a:xfrm>
          <a:prstGeom prst="rect">
            <a:avLst/>
          </a:prstGeom>
          <a:solidFill>
            <a:srgbClr val="00B050"/>
          </a:solidFill>
        </p:spPr>
        <p:style>
          <a:lnRef idx="1">
            <a:schemeClr val="accent3"/>
          </a:lnRef>
          <a:fillRef idx="3">
            <a:schemeClr val="accent3"/>
          </a:fillRef>
          <a:effectRef idx="2">
            <a:schemeClr val="accent3"/>
          </a:effectRef>
          <a:fontRef idx="minor">
            <a:schemeClr val="lt1"/>
          </a:fontRef>
        </p:style>
        <p:txBody>
          <a:bodyPr wrap="none" rtlCol="0">
            <a:spAutoFit/>
          </a:bodyPr>
          <a:lstStyle/>
          <a:p>
            <a:r>
              <a:rPr lang="bn-BD" sz="4000" b="1" spc="300" dirty="0" smtClean="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latin typeface="NikoshBAN" pitchFamily="2" charset="0"/>
                <a:cs typeface="NikoshBAN" pitchFamily="2" charset="0"/>
              </a:rPr>
              <a:t>উপস্থাপনায়</a:t>
            </a:r>
            <a:endParaRPr lang="en-US" sz="4000" b="1"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latin typeface="NikoshBAN" pitchFamily="2" charset="0"/>
              <a:cs typeface="NikoshBAN" pitchFamily="2" charset="0"/>
            </a:endParaRPr>
          </a:p>
        </p:txBody>
      </p:sp>
      <p:sp>
        <p:nvSpPr>
          <p:cNvPr id="3" name="TextBox 2"/>
          <p:cNvSpPr txBox="1"/>
          <p:nvPr/>
        </p:nvSpPr>
        <p:spPr>
          <a:xfrm>
            <a:off x="4953000" y="2590800"/>
            <a:ext cx="3962400" cy="2677656"/>
          </a:xfrm>
          <a:prstGeom prst="rect">
            <a:avLst/>
          </a:prstGeom>
          <a:solidFill>
            <a:schemeClr val="accent2">
              <a:lumMod val="60000"/>
              <a:lumOff val="40000"/>
            </a:schemeClr>
          </a:solidFill>
        </p:spPr>
        <p:txBody>
          <a:bodyPr wrap="square" rtlCol="0">
            <a:spAutoFit/>
          </a:bodyPr>
          <a:lstStyle/>
          <a:p>
            <a:r>
              <a:rPr lang="en-US" sz="2800" dirty="0" err="1" smtClean="0">
                <a:latin typeface="NikoshBAN" panose="02000000000000000000" pitchFamily="2" charset="0"/>
                <a:cs typeface="NikoshBAN" panose="02000000000000000000" pitchFamily="2" charset="0"/>
              </a:rPr>
              <a:t>শ্রেণীঃ</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নবম</a:t>
            </a:r>
            <a:endParaRPr lang="en-US" sz="2800" dirty="0" smtClean="0">
              <a:latin typeface="NikoshBAN" panose="02000000000000000000" pitchFamily="2" charset="0"/>
              <a:cs typeface="NikoshBAN" panose="02000000000000000000" pitchFamily="2" charset="0"/>
            </a:endParaRPr>
          </a:p>
          <a:p>
            <a:r>
              <a:rPr lang="en-US" sz="2800" dirty="0" err="1" smtClean="0">
                <a:latin typeface="NikoshBAN" panose="02000000000000000000" pitchFamily="2" charset="0"/>
                <a:cs typeface="NikoshBAN" panose="02000000000000000000" pitchFamily="2" charset="0"/>
              </a:rPr>
              <a:t>বিষয়ঃ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তথ্য</a:t>
            </a:r>
            <a:r>
              <a:rPr lang="en-US" sz="2800" dirty="0" smtClean="0">
                <a:latin typeface="NikoshBAN" panose="02000000000000000000" pitchFamily="2" charset="0"/>
                <a:cs typeface="NikoshBAN" panose="02000000000000000000" pitchFamily="2" charset="0"/>
              </a:rPr>
              <a:t> ও </a:t>
            </a:r>
            <a:r>
              <a:rPr lang="en-US" sz="2800" dirty="0" err="1" smtClean="0">
                <a:latin typeface="NikoshBAN" panose="02000000000000000000" pitchFamily="2" charset="0"/>
                <a:cs typeface="NikoshBAN" panose="02000000000000000000" pitchFamily="2" charset="0"/>
              </a:rPr>
              <a:t>যোগাযোগ</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প্রযুক্তি</a:t>
            </a:r>
            <a:endParaRPr lang="en-US" sz="2800" dirty="0" smtClean="0">
              <a:latin typeface="NikoshBAN" panose="02000000000000000000" pitchFamily="2" charset="0"/>
              <a:cs typeface="NikoshBAN" panose="02000000000000000000" pitchFamily="2" charset="0"/>
            </a:endParaRPr>
          </a:p>
          <a:p>
            <a:r>
              <a:rPr lang="en-US" sz="2800" dirty="0" err="1" smtClean="0">
                <a:latin typeface="NikoshBAN" panose="02000000000000000000" pitchFamily="2" charset="0"/>
                <a:cs typeface="NikoshBAN" panose="02000000000000000000" pitchFamily="2" charset="0"/>
              </a:rPr>
              <a:t>অধ্যায়ঃ</a:t>
            </a:r>
            <a:r>
              <a:rPr lang="en-US" sz="2800" dirty="0" smtClean="0">
                <a:latin typeface="NikoshBAN" panose="02000000000000000000" pitchFamily="2" charset="0"/>
                <a:cs typeface="NikoshBAN" panose="02000000000000000000" pitchFamily="2" charset="0"/>
              </a:rPr>
              <a:t> ১ম</a:t>
            </a:r>
            <a:endParaRPr lang="bn-IN" sz="2800" dirty="0" smtClean="0">
              <a:latin typeface="NikoshBAN" panose="02000000000000000000" pitchFamily="2" charset="0"/>
              <a:cs typeface="NikoshBAN" panose="02000000000000000000" pitchFamily="2" charset="0"/>
            </a:endParaRPr>
          </a:p>
          <a:p>
            <a:endParaRPr lang="bn-IN" sz="2800" dirty="0">
              <a:latin typeface="NikoshBAN" panose="02000000000000000000" pitchFamily="2" charset="0"/>
              <a:cs typeface="NikoshBAN" panose="02000000000000000000" pitchFamily="2" charset="0"/>
            </a:endParaRPr>
          </a:p>
          <a:p>
            <a:endParaRPr lang="en-US" sz="2800" dirty="0" smtClean="0">
              <a:latin typeface="NikoshBAN" panose="02000000000000000000" pitchFamily="2" charset="0"/>
              <a:cs typeface="NikoshBAN" panose="02000000000000000000" pitchFamily="2" charset="0"/>
            </a:endParaRPr>
          </a:p>
        </p:txBody>
      </p:sp>
      <p:sp>
        <p:nvSpPr>
          <p:cNvPr id="5" name="TextBox 4"/>
          <p:cNvSpPr txBox="1"/>
          <p:nvPr/>
        </p:nvSpPr>
        <p:spPr>
          <a:xfrm>
            <a:off x="304800" y="2456795"/>
            <a:ext cx="3962400" cy="1631216"/>
          </a:xfrm>
          <a:prstGeom prst="rect">
            <a:avLst/>
          </a:prstGeom>
          <a:solidFill>
            <a:schemeClr val="accent2">
              <a:lumMod val="60000"/>
              <a:lumOff val="40000"/>
            </a:schemeClr>
          </a:solidFill>
        </p:spPr>
        <p:txBody>
          <a:bodyPr wrap="square" rtlCol="0">
            <a:spAutoFit/>
          </a:bodyPr>
          <a:lstStyle/>
          <a:p>
            <a:endParaRPr lang="en-US" sz="2000" dirty="0" smtClean="0">
              <a:latin typeface="NikoshBAN" panose="02000000000000000000" pitchFamily="2" charset="0"/>
              <a:cs typeface="NikoshBAN" panose="02000000000000000000" pitchFamily="2" charset="0"/>
            </a:endParaRPr>
          </a:p>
          <a:p>
            <a:r>
              <a:rPr lang="en-US" sz="2000" dirty="0" err="1" smtClean="0">
                <a:latin typeface="NikoshBAN" panose="02000000000000000000" pitchFamily="2" charset="0"/>
                <a:cs typeface="NikoshBAN" panose="02000000000000000000" pitchFamily="2" charset="0"/>
              </a:rPr>
              <a:t>মোঃ</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তৈয়ব</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আলী</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মজুমদার</a:t>
            </a:r>
            <a:r>
              <a:rPr lang="en-US" sz="2000" dirty="0" smtClean="0">
                <a:latin typeface="NikoshBAN" panose="02000000000000000000" pitchFamily="2" charset="0"/>
                <a:cs typeface="NikoshBAN" panose="02000000000000000000" pitchFamily="2" charset="0"/>
              </a:rPr>
              <a:t> </a:t>
            </a:r>
          </a:p>
          <a:p>
            <a:r>
              <a:rPr lang="en-US" sz="2000" dirty="0" err="1" smtClean="0">
                <a:latin typeface="NikoshBAN" panose="02000000000000000000" pitchFamily="2" charset="0"/>
                <a:cs typeface="NikoshBAN" panose="02000000000000000000" pitchFamily="2" charset="0"/>
              </a:rPr>
              <a:t>সহকারি</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শিক্ষক</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আইসিটি</a:t>
            </a:r>
            <a:r>
              <a:rPr lang="en-US" sz="2000" dirty="0" smtClean="0">
                <a:latin typeface="NikoshBAN" panose="02000000000000000000" pitchFamily="2" charset="0"/>
                <a:cs typeface="NikoshBAN" panose="02000000000000000000" pitchFamily="2" charset="0"/>
              </a:rPr>
              <a:t>)</a:t>
            </a:r>
          </a:p>
          <a:p>
            <a:r>
              <a:rPr lang="en-US" sz="2000" dirty="0" err="1" smtClean="0">
                <a:latin typeface="NikoshBAN" panose="02000000000000000000" pitchFamily="2" charset="0"/>
                <a:cs typeface="NikoshBAN" panose="02000000000000000000" pitchFamily="2" charset="0"/>
              </a:rPr>
              <a:t>মাটিরাঙ্গা</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বালিকা</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উচ্চ</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বিদ্যালয়</a:t>
            </a:r>
            <a:r>
              <a:rPr lang="en-US" sz="2000" dirty="0" smtClean="0">
                <a:latin typeface="NikoshBAN" panose="02000000000000000000" pitchFamily="2" charset="0"/>
                <a:cs typeface="NikoshBAN" panose="02000000000000000000" pitchFamily="2" charset="0"/>
              </a:rPr>
              <a:t> </a:t>
            </a:r>
          </a:p>
          <a:p>
            <a:r>
              <a:rPr lang="en-US" sz="2000" dirty="0" err="1" smtClean="0">
                <a:latin typeface="NikoshBAN" panose="02000000000000000000" pitchFamily="2" charset="0"/>
                <a:cs typeface="NikoshBAN" panose="02000000000000000000" pitchFamily="2" charset="0"/>
              </a:rPr>
              <a:t>মাটিরাঙ্গা,খাগড়াছড়ি</a:t>
            </a:r>
            <a:r>
              <a:rPr lang="en-US" sz="2000" dirty="0" smtClean="0">
                <a:latin typeface="NikoshBAN" panose="02000000000000000000" pitchFamily="2" charset="0"/>
                <a:cs typeface="NikoshBAN" panose="02000000000000000000" pitchFamily="2" charset="0"/>
              </a:rPr>
              <a:t> </a:t>
            </a:r>
            <a:endParaRPr lang="en-US" sz="2000" dirty="0">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5" name="Picture 4" descr="image2s.jpg"/>
          <p:cNvPicPr>
            <a:picLocks noChangeAspect="1"/>
          </p:cNvPicPr>
          <p:nvPr/>
        </p:nvPicPr>
        <p:blipFill>
          <a:blip r:embed="rId3"/>
          <a:stretch>
            <a:fillRect/>
          </a:stretch>
        </p:blipFill>
        <p:spPr>
          <a:xfrm>
            <a:off x="304800" y="1066800"/>
            <a:ext cx="3458852" cy="2590800"/>
          </a:xfrm>
          <a:prstGeom prst="rect">
            <a:avLst/>
          </a:prstGeom>
        </p:spPr>
      </p:pic>
      <p:pic>
        <p:nvPicPr>
          <p:cNvPr id="7" name="Picture 6" descr="imagest.jpg"/>
          <p:cNvPicPr>
            <a:picLocks noChangeAspect="1"/>
          </p:cNvPicPr>
          <p:nvPr/>
        </p:nvPicPr>
        <p:blipFill>
          <a:blip r:embed="rId4"/>
          <a:stretch>
            <a:fillRect/>
          </a:stretch>
        </p:blipFill>
        <p:spPr>
          <a:xfrm>
            <a:off x="4800600" y="990600"/>
            <a:ext cx="4067175" cy="2711450"/>
          </a:xfrm>
          <a:prstGeom prst="rect">
            <a:avLst/>
          </a:prstGeom>
        </p:spPr>
      </p:pic>
      <p:pic>
        <p:nvPicPr>
          <p:cNvPr id="8" name="Picture 7" descr="imagdes.jpg"/>
          <p:cNvPicPr>
            <a:picLocks noChangeAspect="1"/>
          </p:cNvPicPr>
          <p:nvPr/>
        </p:nvPicPr>
        <p:blipFill>
          <a:blip r:embed="rId5"/>
          <a:stretch>
            <a:fillRect/>
          </a:stretch>
        </p:blipFill>
        <p:spPr>
          <a:xfrm>
            <a:off x="1676400" y="3733800"/>
            <a:ext cx="4495800" cy="2517648"/>
          </a:xfrm>
          <a:prstGeom prst="rect">
            <a:avLst/>
          </a:prstGeom>
        </p:spPr>
      </p:pic>
      <p:sp>
        <p:nvSpPr>
          <p:cNvPr id="4" name="TextBox 3"/>
          <p:cNvSpPr txBox="1"/>
          <p:nvPr/>
        </p:nvSpPr>
        <p:spPr>
          <a:xfrm>
            <a:off x="457200" y="3257490"/>
            <a:ext cx="2895600" cy="400110"/>
          </a:xfrm>
          <a:prstGeom prst="rect">
            <a:avLst/>
          </a:prstGeom>
          <a:noFill/>
        </p:spPr>
        <p:txBody>
          <a:bodyPr wrap="square" rtlCol="0">
            <a:spAutoFit/>
          </a:bodyPr>
          <a:lstStyle/>
          <a:p>
            <a:r>
              <a:rPr lang="bn-BD" sz="2000" dirty="0" smtClean="0">
                <a:solidFill>
                  <a:srgbClr val="FF0000"/>
                </a:solidFill>
                <a:latin typeface="NikoshBAN" pitchFamily="2" charset="0"/>
                <a:cs typeface="NikoshBAN" pitchFamily="2" charset="0"/>
              </a:rPr>
              <a:t>বাসের টিকিটের লাইন</a:t>
            </a:r>
            <a:endParaRPr lang="en-US" sz="2000" dirty="0">
              <a:solidFill>
                <a:srgbClr val="FF0000"/>
              </a:solidFill>
              <a:latin typeface="NikoshBAN" pitchFamily="2" charset="0"/>
              <a:cs typeface="NikoshBAN" pitchFamily="2" charset="0"/>
            </a:endParaRPr>
          </a:p>
        </p:txBody>
      </p:sp>
      <p:sp>
        <p:nvSpPr>
          <p:cNvPr id="9" name="TextBox 8"/>
          <p:cNvSpPr txBox="1"/>
          <p:nvPr/>
        </p:nvSpPr>
        <p:spPr>
          <a:xfrm>
            <a:off x="5257800" y="3333690"/>
            <a:ext cx="2895600" cy="400110"/>
          </a:xfrm>
          <a:prstGeom prst="rect">
            <a:avLst/>
          </a:prstGeom>
          <a:noFill/>
        </p:spPr>
        <p:txBody>
          <a:bodyPr wrap="square" rtlCol="0">
            <a:spAutoFit/>
          </a:bodyPr>
          <a:lstStyle/>
          <a:p>
            <a:r>
              <a:rPr lang="bn-BD" sz="2000" dirty="0" smtClean="0">
                <a:solidFill>
                  <a:srgbClr val="FF0000"/>
                </a:solidFill>
                <a:latin typeface="NikoshBAN" pitchFamily="2" charset="0"/>
                <a:cs typeface="NikoshBAN" pitchFamily="2" charset="0"/>
              </a:rPr>
              <a:t>ট্রেনের টিকিটের লাইন</a:t>
            </a:r>
            <a:endParaRPr lang="en-US" sz="2000" dirty="0">
              <a:solidFill>
                <a:srgbClr val="FF0000"/>
              </a:solidFill>
              <a:latin typeface="NikoshBAN" pitchFamily="2" charset="0"/>
              <a:cs typeface="NikoshBAN" pitchFamily="2" charset="0"/>
            </a:endParaRPr>
          </a:p>
        </p:txBody>
      </p:sp>
      <p:sp>
        <p:nvSpPr>
          <p:cNvPr id="10" name="TextBox 9"/>
          <p:cNvSpPr txBox="1"/>
          <p:nvPr/>
        </p:nvSpPr>
        <p:spPr>
          <a:xfrm>
            <a:off x="2397369" y="6251448"/>
            <a:ext cx="2895600" cy="400110"/>
          </a:xfrm>
          <a:prstGeom prst="rect">
            <a:avLst/>
          </a:prstGeom>
          <a:noFill/>
        </p:spPr>
        <p:txBody>
          <a:bodyPr wrap="square" rtlCol="0">
            <a:spAutoFit/>
          </a:bodyPr>
          <a:lstStyle/>
          <a:p>
            <a:r>
              <a:rPr lang="bn-BD" sz="2000" dirty="0" smtClean="0">
                <a:solidFill>
                  <a:schemeClr val="tx1">
                    <a:lumMod val="95000"/>
                    <a:lumOff val="5000"/>
                  </a:schemeClr>
                </a:solidFill>
                <a:latin typeface="NikoshBAN" pitchFamily="2" charset="0"/>
                <a:cs typeface="NikoshBAN" pitchFamily="2" charset="0"/>
              </a:rPr>
              <a:t>খেলার টিকিটের লাইন</a:t>
            </a:r>
            <a:endParaRPr lang="en-US" sz="2000" dirty="0">
              <a:solidFill>
                <a:schemeClr val="tx1">
                  <a:lumMod val="95000"/>
                  <a:lumOff val="5000"/>
                </a:schemeClr>
              </a:solidFill>
              <a:latin typeface="NikoshBAN" pitchFamily="2" charset="0"/>
              <a:cs typeface="NikoshBAN" pitchFamily="2" charset="0"/>
            </a:endParaRPr>
          </a:p>
        </p:txBody>
      </p:sp>
      <p:sp>
        <p:nvSpPr>
          <p:cNvPr id="11" name="TextBox 10"/>
          <p:cNvSpPr txBox="1"/>
          <p:nvPr/>
        </p:nvSpPr>
        <p:spPr>
          <a:xfrm>
            <a:off x="2743200" y="304800"/>
            <a:ext cx="3124200" cy="523220"/>
          </a:xfrm>
          <a:prstGeom prst="rect">
            <a:avLst/>
          </a:prstGeom>
          <a:noFill/>
        </p:spPr>
        <p:txBody>
          <a:bodyPr wrap="square" rtlCol="0">
            <a:spAutoFit/>
          </a:bodyPr>
          <a:lstStyle/>
          <a:p>
            <a:r>
              <a:rPr lang="bn-BD" sz="2800" dirty="0" smtClean="0">
                <a:solidFill>
                  <a:srgbClr val="FF0000"/>
                </a:solidFill>
                <a:latin typeface="NikoshBAN" pitchFamily="2" charset="0"/>
                <a:cs typeface="NikoshBAN" pitchFamily="2" charset="0"/>
              </a:rPr>
              <a:t>ছবিগুলো কীসের?</a:t>
            </a:r>
            <a:endParaRPr lang="en-US" sz="2800"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strVal val="#ppt_w*0.70"/>
                                          </p:val>
                                        </p:tav>
                                        <p:tav tm="100000">
                                          <p:val>
                                            <p:strVal val="#ppt_w"/>
                                          </p:val>
                                        </p:tav>
                                      </p:tavLst>
                                    </p:anim>
                                    <p:anim calcmode="lin" valueType="num">
                                      <p:cBhvr>
                                        <p:cTn id="22" dur="1000" fill="hold"/>
                                        <p:tgtEl>
                                          <p:spTgt spid="7"/>
                                        </p:tgtEl>
                                        <p:attrNameLst>
                                          <p:attrName>ppt_h</p:attrName>
                                        </p:attrNameLst>
                                      </p:cBhvr>
                                      <p:tavLst>
                                        <p:tav tm="0">
                                          <p:val>
                                            <p:strVal val="#ppt_h"/>
                                          </p:val>
                                        </p:tav>
                                        <p:tav tm="100000">
                                          <p:val>
                                            <p:strVal val="#ppt_h"/>
                                          </p:val>
                                        </p:tav>
                                      </p:tavLst>
                                    </p:anim>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ppt_w</p:attrName>
                                        </p:attrNameLst>
                                      </p:cBhvr>
                                      <p:tavLst>
                                        <p:tav tm="0">
                                          <p:val>
                                            <p:strVal val="#ppt_w*0.70"/>
                                          </p:val>
                                        </p:tav>
                                        <p:tav tm="100000">
                                          <p:val>
                                            <p:strVal val="#ppt_w"/>
                                          </p:val>
                                        </p:tav>
                                      </p:tavLst>
                                    </p:anim>
                                    <p:anim calcmode="lin" valueType="num">
                                      <p:cBhvr>
                                        <p:cTn id="29" dur="1000" fill="hold"/>
                                        <p:tgtEl>
                                          <p:spTgt spid="8"/>
                                        </p:tgtEl>
                                        <p:attrNameLst>
                                          <p:attrName>ppt_h</p:attrName>
                                        </p:attrNameLst>
                                      </p:cBhvr>
                                      <p:tavLst>
                                        <p:tav tm="0">
                                          <p:val>
                                            <p:strVal val="#ppt_h"/>
                                          </p:val>
                                        </p:tav>
                                        <p:tav tm="100000">
                                          <p:val>
                                            <p:strVal val="#ppt_h"/>
                                          </p:val>
                                        </p:tav>
                                      </p:tavLst>
                                    </p:anim>
                                    <p:animEffect transition="in" filter="fade">
                                      <p:cBhvr>
                                        <p:cTn id="30" dur="1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4" name="Picture 3" descr="index1.jpg"/>
          <p:cNvPicPr>
            <a:picLocks noChangeAspect="1"/>
          </p:cNvPicPr>
          <p:nvPr/>
        </p:nvPicPr>
        <p:blipFill>
          <a:blip r:embed="rId3"/>
          <a:stretch>
            <a:fillRect/>
          </a:stretch>
        </p:blipFill>
        <p:spPr>
          <a:xfrm>
            <a:off x="381000" y="1524000"/>
            <a:ext cx="3336636" cy="2590800"/>
          </a:xfrm>
          <a:prstGeom prst="rect">
            <a:avLst/>
          </a:prstGeom>
        </p:spPr>
      </p:pic>
      <p:pic>
        <p:nvPicPr>
          <p:cNvPr id="7" name="Picture 6" descr="idmages.jpg"/>
          <p:cNvPicPr>
            <a:picLocks noChangeAspect="1"/>
          </p:cNvPicPr>
          <p:nvPr/>
        </p:nvPicPr>
        <p:blipFill>
          <a:blip r:embed="rId4"/>
          <a:stretch>
            <a:fillRect/>
          </a:stretch>
        </p:blipFill>
        <p:spPr>
          <a:xfrm>
            <a:off x="4191001" y="1447800"/>
            <a:ext cx="4648199" cy="2738437"/>
          </a:xfrm>
          <a:prstGeom prst="rect">
            <a:avLst/>
          </a:prstGeom>
        </p:spPr>
      </p:pic>
      <p:sp>
        <p:nvSpPr>
          <p:cNvPr id="8" name="TextBox 7"/>
          <p:cNvSpPr txBox="1"/>
          <p:nvPr/>
        </p:nvSpPr>
        <p:spPr>
          <a:xfrm>
            <a:off x="2743200" y="304800"/>
            <a:ext cx="3124200" cy="523220"/>
          </a:xfrm>
          <a:prstGeom prst="rect">
            <a:avLst/>
          </a:prstGeom>
          <a:noFill/>
        </p:spPr>
        <p:txBody>
          <a:bodyPr wrap="square" rtlCol="0">
            <a:spAutoFit/>
          </a:bodyPr>
          <a:lstStyle/>
          <a:p>
            <a:r>
              <a:rPr lang="bn-BD" sz="2800" dirty="0" smtClean="0">
                <a:solidFill>
                  <a:srgbClr val="002060"/>
                </a:solidFill>
                <a:latin typeface="NikoshBAN" pitchFamily="2" charset="0"/>
                <a:cs typeface="NikoshBAN" pitchFamily="2" charset="0"/>
              </a:rPr>
              <a:t>ছবিগুলো কীসের?</a:t>
            </a:r>
            <a:endParaRPr lang="en-US" sz="2800" dirty="0">
              <a:solidFill>
                <a:srgbClr val="002060"/>
              </a:solidFill>
              <a:latin typeface="NikoshBAN" pitchFamily="2" charset="0"/>
              <a:cs typeface="NikoshBAN" pitchFamily="2" charset="0"/>
            </a:endParaRPr>
          </a:p>
        </p:txBody>
      </p:sp>
      <p:sp>
        <p:nvSpPr>
          <p:cNvPr id="9" name="TextBox 8"/>
          <p:cNvSpPr txBox="1"/>
          <p:nvPr/>
        </p:nvSpPr>
        <p:spPr>
          <a:xfrm>
            <a:off x="609600" y="4705290"/>
            <a:ext cx="3200400" cy="461665"/>
          </a:xfrm>
          <a:prstGeom prst="rect">
            <a:avLst/>
          </a:prstGeom>
          <a:noFill/>
        </p:spPr>
        <p:txBody>
          <a:bodyPr wrap="square" rtlCol="0">
            <a:spAutoFit/>
          </a:bodyPr>
          <a:lstStyle/>
          <a:p>
            <a:r>
              <a:rPr lang="bn-BD" sz="2400" dirty="0" smtClean="0">
                <a:solidFill>
                  <a:srgbClr val="FF0000"/>
                </a:solidFill>
                <a:latin typeface="NikoshBAN" pitchFamily="2" charset="0"/>
                <a:cs typeface="NikoshBAN" pitchFamily="2" charset="0"/>
              </a:rPr>
              <a:t>মোবাইলে টিকিট বুকিং</a:t>
            </a:r>
            <a:endParaRPr lang="en-US" sz="2000" dirty="0">
              <a:solidFill>
                <a:srgbClr val="FF0000"/>
              </a:solidFill>
              <a:latin typeface="NikoshBAN" pitchFamily="2" charset="0"/>
              <a:cs typeface="NikoshBAN" pitchFamily="2" charset="0"/>
            </a:endParaRPr>
          </a:p>
        </p:txBody>
      </p:sp>
      <p:sp>
        <p:nvSpPr>
          <p:cNvPr id="10" name="TextBox 9"/>
          <p:cNvSpPr txBox="1"/>
          <p:nvPr/>
        </p:nvSpPr>
        <p:spPr>
          <a:xfrm>
            <a:off x="3810000" y="4719935"/>
            <a:ext cx="5181600" cy="461665"/>
          </a:xfrm>
          <a:prstGeom prst="rect">
            <a:avLst/>
          </a:prstGeom>
          <a:noFill/>
        </p:spPr>
        <p:txBody>
          <a:bodyPr wrap="square" rtlCol="0">
            <a:spAutoFit/>
          </a:bodyPr>
          <a:lstStyle/>
          <a:p>
            <a:r>
              <a:rPr lang="bn-BD" sz="2400" dirty="0" smtClean="0">
                <a:solidFill>
                  <a:srgbClr val="FF0000"/>
                </a:solidFill>
                <a:latin typeface="NikoshBAN" pitchFamily="2" charset="0"/>
                <a:cs typeface="NikoshBAN" pitchFamily="2" charset="0"/>
              </a:rPr>
              <a:t>ইন্টারনেট ব্যবহার করে টিকিট বুকিং</a:t>
            </a:r>
            <a:endParaRPr lang="en-US" sz="2400"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strVal val="#ppt_w*0.70"/>
                                          </p:val>
                                        </p:tav>
                                        <p:tav tm="100000">
                                          <p:val>
                                            <p:strVal val="#ppt_w"/>
                                          </p:val>
                                        </p:tav>
                                      </p:tavLst>
                                    </p:anim>
                                    <p:anim calcmode="lin" valueType="num">
                                      <p:cBhvr>
                                        <p:cTn id="22" dur="1000" fill="hold"/>
                                        <p:tgtEl>
                                          <p:spTgt spid="7"/>
                                        </p:tgtEl>
                                        <p:attrNameLst>
                                          <p:attrName>ppt_h</p:attrName>
                                        </p:attrNameLst>
                                      </p:cBhvr>
                                      <p:tavLst>
                                        <p:tav tm="0">
                                          <p:val>
                                            <p:strVal val="#ppt_h"/>
                                          </p:val>
                                        </p:tav>
                                        <p:tav tm="100000">
                                          <p:val>
                                            <p:strVal val="#ppt_h"/>
                                          </p:val>
                                        </p:tav>
                                      </p:tavLst>
                                    </p:anim>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1000" fill="hold"/>
                                        <p:tgtEl>
                                          <p:spTgt spid="9"/>
                                        </p:tgtEl>
                                        <p:attrNameLst>
                                          <p:attrName>ppt_w</p:attrName>
                                        </p:attrNameLst>
                                      </p:cBhvr>
                                      <p:tavLst>
                                        <p:tav tm="0">
                                          <p:val>
                                            <p:strVal val="#ppt_w*0.70"/>
                                          </p:val>
                                        </p:tav>
                                        <p:tav tm="100000">
                                          <p:val>
                                            <p:strVal val="#ppt_w"/>
                                          </p:val>
                                        </p:tav>
                                      </p:tavLst>
                                    </p:anim>
                                    <p:anim calcmode="lin" valueType="num">
                                      <p:cBhvr>
                                        <p:cTn id="29" dur="1000" fill="hold"/>
                                        <p:tgtEl>
                                          <p:spTgt spid="9"/>
                                        </p:tgtEl>
                                        <p:attrNameLst>
                                          <p:attrName>ppt_h</p:attrName>
                                        </p:attrNameLst>
                                      </p:cBhvr>
                                      <p:tavLst>
                                        <p:tav tm="0">
                                          <p:val>
                                            <p:strVal val="#ppt_h"/>
                                          </p:val>
                                        </p:tav>
                                        <p:tav tm="100000">
                                          <p:val>
                                            <p:strVal val="#ppt_h"/>
                                          </p:val>
                                        </p:tav>
                                      </p:tavLst>
                                    </p:anim>
                                    <p:animEffect transition="in" filter="fade">
                                      <p:cBhvr>
                                        <p:cTn id="30" dur="1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1000" fill="hold"/>
                                        <p:tgtEl>
                                          <p:spTgt spid="10"/>
                                        </p:tgtEl>
                                        <p:attrNameLst>
                                          <p:attrName>ppt_w</p:attrName>
                                        </p:attrNameLst>
                                      </p:cBhvr>
                                      <p:tavLst>
                                        <p:tav tm="0">
                                          <p:val>
                                            <p:strVal val="#ppt_w*0.70"/>
                                          </p:val>
                                        </p:tav>
                                        <p:tav tm="100000">
                                          <p:val>
                                            <p:strVal val="#ppt_w"/>
                                          </p:val>
                                        </p:tav>
                                      </p:tavLst>
                                    </p:anim>
                                    <p:anim calcmode="lin" valueType="num">
                                      <p:cBhvr>
                                        <p:cTn id="36" dur="1000" fill="hold"/>
                                        <p:tgtEl>
                                          <p:spTgt spid="10"/>
                                        </p:tgtEl>
                                        <p:attrNameLst>
                                          <p:attrName>ppt_h</p:attrName>
                                        </p:attrNameLst>
                                      </p:cBhvr>
                                      <p:tavLst>
                                        <p:tav tm="0">
                                          <p:val>
                                            <p:strVal val="#ppt_h"/>
                                          </p:val>
                                        </p:tav>
                                        <p:tav tm="100000">
                                          <p:val>
                                            <p:strVal val="#ppt_h"/>
                                          </p:val>
                                        </p:tav>
                                      </p:tavLst>
                                    </p:anim>
                                    <p:animEffect transition="in" filter="fade">
                                      <p:cBhvr>
                                        <p:cTn id="3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4" name="Picture 3" descr="mobile_train_ticket_02.gif"/>
          <p:cNvPicPr>
            <a:picLocks noChangeAspect="1"/>
          </p:cNvPicPr>
          <p:nvPr/>
        </p:nvPicPr>
        <p:blipFill>
          <a:blip r:embed="rId3"/>
          <a:stretch>
            <a:fillRect/>
          </a:stretch>
        </p:blipFill>
        <p:spPr>
          <a:xfrm>
            <a:off x="928471" y="304800"/>
            <a:ext cx="7453529" cy="5257800"/>
          </a:xfrm>
          <a:prstGeom prst="rect">
            <a:avLst/>
          </a:prstGeom>
        </p:spPr>
      </p:pic>
      <p:sp>
        <p:nvSpPr>
          <p:cNvPr id="5" name="TextBox 4"/>
          <p:cNvSpPr txBox="1"/>
          <p:nvPr/>
        </p:nvSpPr>
        <p:spPr>
          <a:xfrm>
            <a:off x="1295400" y="5638800"/>
            <a:ext cx="6934200" cy="584775"/>
          </a:xfrm>
          <a:prstGeom prst="rect">
            <a:avLst/>
          </a:prstGeom>
          <a:noFill/>
        </p:spPr>
        <p:txBody>
          <a:bodyPr wrap="square" rtlCol="0">
            <a:spAutoFit/>
          </a:bodyPr>
          <a:lstStyle/>
          <a:p>
            <a:r>
              <a:rPr lang="bn-BD" sz="3200" dirty="0" smtClean="0">
                <a:solidFill>
                  <a:srgbClr val="FF0000"/>
                </a:solidFill>
                <a:latin typeface="NikoshBAN" pitchFamily="2" charset="0"/>
                <a:cs typeface="NikoshBAN" pitchFamily="2" charset="0"/>
              </a:rPr>
              <a:t>মোবাইলে টিকিট বুকিং করার প্রক্রিয়া</a:t>
            </a:r>
            <a:endParaRPr lang="en-US" sz="2400"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pic>
        <p:nvPicPr>
          <p:cNvPr id="4" name="Picture 3" descr="mobile_train_ticket_01.jpg"/>
          <p:cNvPicPr>
            <a:picLocks noChangeAspect="1"/>
          </p:cNvPicPr>
          <p:nvPr/>
        </p:nvPicPr>
        <p:blipFill>
          <a:blip r:embed="rId3"/>
          <a:stretch>
            <a:fillRect/>
          </a:stretch>
        </p:blipFill>
        <p:spPr>
          <a:xfrm>
            <a:off x="228600" y="304800"/>
            <a:ext cx="3958150" cy="3124200"/>
          </a:xfrm>
          <a:prstGeom prst="rect">
            <a:avLst/>
          </a:prstGeom>
        </p:spPr>
      </p:pic>
      <p:sp>
        <p:nvSpPr>
          <p:cNvPr id="5" name="TextBox 4"/>
          <p:cNvSpPr txBox="1"/>
          <p:nvPr/>
        </p:nvSpPr>
        <p:spPr>
          <a:xfrm>
            <a:off x="304800" y="3810000"/>
            <a:ext cx="5181600" cy="400110"/>
          </a:xfrm>
          <a:prstGeom prst="rect">
            <a:avLst/>
          </a:prstGeom>
          <a:noFill/>
        </p:spPr>
        <p:txBody>
          <a:bodyPr wrap="square" rtlCol="0">
            <a:spAutoFit/>
          </a:bodyPr>
          <a:lstStyle/>
          <a:p>
            <a:r>
              <a:rPr lang="bn-BD" sz="2000" dirty="0" smtClean="0">
                <a:solidFill>
                  <a:srgbClr val="FF0000"/>
                </a:solidFill>
                <a:latin typeface="NikoshBAN" pitchFamily="2" charset="0"/>
                <a:cs typeface="NikoshBAN" pitchFamily="2" charset="0"/>
              </a:rPr>
              <a:t>মোবাইলে টিকিট বুকিং করার পর প্রাপ্ত টিকিট</a:t>
            </a:r>
            <a:endParaRPr lang="en-US" sz="2000" dirty="0">
              <a:solidFill>
                <a:srgbClr val="FF0000"/>
              </a:solidFill>
              <a:latin typeface="NikoshBAN" pitchFamily="2" charset="0"/>
              <a:cs typeface="NikoshBAN" pitchFamily="2" charset="0"/>
            </a:endParaRPr>
          </a:p>
        </p:txBody>
      </p:sp>
      <p:pic>
        <p:nvPicPr>
          <p:cNvPr id="6" name="Picture 5" descr="imaeges.jpg"/>
          <p:cNvPicPr>
            <a:picLocks noChangeAspect="1"/>
          </p:cNvPicPr>
          <p:nvPr/>
        </p:nvPicPr>
        <p:blipFill>
          <a:blip r:embed="rId4"/>
          <a:stretch>
            <a:fillRect/>
          </a:stretch>
        </p:blipFill>
        <p:spPr>
          <a:xfrm>
            <a:off x="4495800" y="457200"/>
            <a:ext cx="4062657" cy="1962150"/>
          </a:xfrm>
          <a:prstGeom prst="rect">
            <a:avLst/>
          </a:prstGeom>
        </p:spPr>
      </p:pic>
      <p:sp>
        <p:nvSpPr>
          <p:cNvPr id="7" name="TextBox 6"/>
          <p:cNvSpPr txBox="1"/>
          <p:nvPr/>
        </p:nvSpPr>
        <p:spPr>
          <a:xfrm>
            <a:off x="4267200" y="2438400"/>
            <a:ext cx="4876800" cy="400110"/>
          </a:xfrm>
          <a:prstGeom prst="rect">
            <a:avLst/>
          </a:prstGeom>
          <a:noFill/>
        </p:spPr>
        <p:txBody>
          <a:bodyPr wrap="square" rtlCol="0">
            <a:spAutoFit/>
          </a:bodyPr>
          <a:lstStyle/>
          <a:p>
            <a:r>
              <a:rPr lang="bn-BD" sz="2000" dirty="0" smtClean="0">
                <a:solidFill>
                  <a:srgbClr val="FF0000"/>
                </a:solidFill>
                <a:latin typeface="NikoshBAN" pitchFamily="2" charset="0"/>
                <a:cs typeface="NikoshBAN" pitchFamily="2" charset="0"/>
              </a:rPr>
              <a:t>সহজে ও অল্প সময়ে টাকা পাঠানোর মাধ্যম</a:t>
            </a:r>
            <a:endParaRPr lang="en-US" sz="2000" dirty="0">
              <a:solidFill>
                <a:srgbClr val="FF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extBox 5"/>
          <p:cNvSpPr txBox="1"/>
          <p:nvPr/>
        </p:nvSpPr>
        <p:spPr>
          <a:xfrm>
            <a:off x="304800" y="1066800"/>
            <a:ext cx="7848600" cy="5620000"/>
          </a:xfrm>
          <a:prstGeom prst="rect">
            <a:avLst/>
          </a:prstGeom>
          <a:noFill/>
        </p:spPr>
        <p:txBody>
          <a:bodyPr wrap="square" rtlCol="0">
            <a:spAutoFit/>
          </a:bodyPr>
          <a:lstStyle/>
          <a:p>
            <a:r>
              <a:rPr lang="bn-BD" sz="3200" b="1" dirty="0" smtClean="0">
                <a:solidFill>
                  <a:srgbClr val="FF0000"/>
                </a:solidFill>
                <a:latin typeface="NikoshLightBAN" pitchFamily="2" charset="0"/>
                <a:cs typeface="NikoshLightBAN" pitchFamily="2" charset="0"/>
              </a:rPr>
              <a:t>এই পাঠ শেষে শিক্ষার্থীরা-</a:t>
            </a:r>
          </a:p>
          <a:p>
            <a:pPr lvl="0"/>
            <a:endParaRPr lang="bn-IN" sz="4000" dirty="0" smtClean="0">
              <a:solidFill>
                <a:srgbClr val="FF0000"/>
              </a:solidFill>
              <a:latin typeface="NikoshBAN" pitchFamily="2" charset="0"/>
              <a:cs typeface="NikoshBAN" pitchFamily="2" charset="0"/>
            </a:endParaRPr>
          </a:p>
          <a:p>
            <a:pPr lvl="0"/>
            <a:r>
              <a:rPr lang="bn-BD" sz="3600" dirty="0" smtClean="0">
                <a:latin typeface="NikoshBAN" pitchFamily="2" charset="0"/>
                <a:cs typeface="NikoshBAN" pitchFamily="2" charset="0"/>
              </a:rPr>
              <a:t>* ই-সার্ভিস কী তা বলতে পারবে</a:t>
            </a:r>
            <a:r>
              <a:rPr lang="bn-IN" sz="3600" dirty="0" smtClean="0">
                <a:latin typeface="NikoshBAN" pitchFamily="2" charset="0"/>
                <a:cs typeface="NikoshBAN" pitchFamily="2" charset="0"/>
              </a:rPr>
              <a:t>,</a:t>
            </a:r>
            <a:endParaRPr lang="bn-BD" sz="3600" dirty="0" smtClean="0">
              <a:latin typeface="NikoshBAN" pitchFamily="2" charset="0"/>
              <a:cs typeface="NikoshBAN" pitchFamily="2" charset="0"/>
            </a:endParaRPr>
          </a:p>
          <a:p>
            <a:r>
              <a:rPr lang="bn-BD" sz="3600" dirty="0" smtClean="0">
                <a:latin typeface="NikoshBAN" pitchFamily="2" charset="0"/>
                <a:cs typeface="NikoshBAN" pitchFamily="2" charset="0"/>
              </a:rPr>
              <a:t>* ই-সার্ভিস এর সুবিধা ও অসুবিধা লিখতে পারবে</a:t>
            </a:r>
            <a:r>
              <a:rPr lang="bn-IN" sz="3600" dirty="0" smtClean="0">
                <a:latin typeface="NikoshBAN" pitchFamily="2" charset="0"/>
                <a:cs typeface="NikoshBAN" pitchFamily="2" charset="0"/>
              </a:rPr>
              <a:t>,</a:t>
            </a:r>
            <a:endParaRPr lang="bn-BD" sz="3600" dirty="0" smtClean="0">
              <a:latin typeface="NikoshBAN" pitchFamily="2" charset="0"/>
              <a:cs typeface="NikoshBAN" pitchFamily="2" charset="0"/>
            </a:endParaRPr>
          </a:p>
          <a:p>
            <a:pPr marL="342900" lvl="0" indent="-342900">
              <a:spcBef>
                <a:spcPct val="20000"/>
              </a:spcBef>
              <a:defRPr/>
            </a:pPr>
            <a:r>
              <a:rPr lang="bn-BD" sz="3600" dirty="0" smtClean="0">
                <a:latin typeface="NikoshBAN" pitchFamily="2" charset="0"/>
                <a:cs typeface="NikoshBAN" pitchFamily="2" charset="0"/>
              </a:rPr>
              <a:t>*কোন্ কোন্ ক্ষেত্রে ই-সার্ভিস সেবা দিয়ে থাকে তা বলতে পারবে।</a:t>
            </a:r>
          </a:p>
          <a:p>
            <a:endParaRPr lang="bn-BD" sz="3600" dirty="0" smtClean="0">
              <a:solidFill>
                <a:srgbClr val="FF0000"/>
              </a:solidFill>
              <a:latin typeface="NikoshBAN" pitchFamily="2" charset="0"/>
              <a:cs typeface="NikoshBAN" pitchFamily="2" charset="0"/>
            </a:endParaRPr>
          </a:p>
          <a:p>
            <a:pPr lvl="0"/>
            <a:r>
              <a:rPr lang="bn-IN" sz="3200" dirty="0" smtClean="0">
                <a:solidFill>
                  <a:srgbClr val="FF0000"/>
                </a:solidFill>
                <a:latin typeface="NikoshBAN" pitchFamily="2" charset="0"/>
                <a:cs typeface="NikoshBAN" pitchFamily="2" charset="0"/>
              </a:rPr>
              <a:t> </a:t>
            </a:r>
            <a:endParaRPr lang="en-US" sz="3200" dirty="0" smtClean="0">
              <a:solidFill>
                <a:srgbClr val="FF0000"/>
              </a:solidFill>
              <a:latin typeface="NikoshBAN" pitchFamily="2" charset="0"/>
              <a:cs typeface="NikoshBAN" pitchFamily="2" charset="0"/>
            </a:endParaRPr>
          </a:p>
          <a:p>
            <a:endParaRPr lang="en-US" sz="3200" dirty="0">
              <a:solidFill>
                <a:srgbClr val="FF0000"/>
              </a:solidFill>
              <a:latin typeface="NikoshLightBAN" pitchFamily="2" charset="0"/>
              <a:cs typeface="NikoshLight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p:cTn id="21"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 calcmode="lin" valueType="num">
                                      <p:cBhvr>
                                        <p:cTn id="28"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p:cTn id="35" dur="1000" fill="hold"/>
                                        <p:tgtEl>
                                          <p:spTgt spid="6">
                                            <p:txEl>
                                              <p:pRg st="6" end="6"/>
                                            </p:txEl>
                                          </p:spTgt>
                                        </p:tgtEl>
                                        <p:attrNameLst>
                                          <p:attrName>ppt_w</p:attrName>
                                        </p:attrNameLst>
                                      </p:cBhvr>
                                      <p:tavLst>
                                        <p:tav tm="0">
                                          <p:val>
                                            <p:strVal val="#ppt_w*0.70"/>
                                          </p:val>
                                        </p:tav>
                                        <p:tav tm="100000">
                                          <p:val>
                                            <p:strVal val="#ppt_w"/>
                                          </p:val>
                                        </p:tav>
                                      </p:tavLst>
                                    </p:anim>
                                    <p:anim calcmode="lin" valueType="num">
                                      <p:cBhvr>
                                        <p:cTn id="36" dur="1000" fill="hold"/>
                                        <p:tgtEl>
                                          <p:spTgt spid="6">
                                            <p:txEl>
                                              <p:pRg st="6" end="6"/>
                                            </p:txEl>
                                          </p:spTgt>
                                        </p:tgtEl>
                                        <p:attrNameLst>
                                          <p:attrName>ppt_h</p:attrName>
                                        </p:attrNameLst>
                                      </p:cBhvr>
                                      <p:tavLst>
                                        <p:tav tm="0">
                                          <p:val>
                                            <p:strVal val="#ppt_h"/>
                                          </p:val>
                                        </p:tav>
                                        <p:tav tm="100000">
                                          <p:val>
                                            <p:strVal val="#ppt_h"/>
                                          </p:val>
                                        </p:tav>
                                      </p:tavLst>
                                    </p:anim>
                                    <p:animEffect transition="in" filter="fade">
                                      <p:cBhvr>
                                        <p:cTn id="37"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1066800" y="914400"/>
            <a:ext cx="7391400" cy="923330"/>
          </a:xfrm>
          <a:prstGeom prst="rect">
            <a:avLst/>
          </a:prstGeom>
          <a:solidFill>
            <a:srgbClr val="0070C0"/>
          </a:solidFill>
          <a:ln w="28575">
            <a:solidFill>
              <a:srgbClr val="002060"/>
            </a:solidFill>
          </a:ln>
        </p:spPr>
        <p:txBody>
          <a:bodyPr wrap="square" rtlCol="0">
            <a:spAutoFit/>
          </a:bodyPr>
          <a:lstStyle/>
          <a:p>
            <a:pPr algn="ctr"/>
            <a:r>
              <a:rPr lang="bn-BD" sz="5400" dirty="0" smtClean="0">
                <a:latin typeface="NikoshBAN" pitchFamily="2" charset="0"/>
                <a:cs typeface="NikoshBAN" pitchFamily="2" charset="0"/>
              </a:rPr>
              <a:t>ই-সার্ভিস ও বাংলাদেশ</a:t>
            </a:r>
            <a:endParaRPr lang="en-US" sz="5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0" y="1411069"/>
            <a:ext cx="9144000" cy="1384995"/>
          </a:xfrm>
          <a:prstGeom prst="rect">
            <a:avLst/>
          </a:prstGeom>
          <a:solidFill>
            <a:srgbClr val="00B050"/>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bn-BD" sz="2800" dirty="0" smtClean="0">
                <a:latin typeface="NikoshBAN" pitchFamily="2" charset="0"/>
                <a:cs typeface="NikoshBAN" pitchFamily="2" charset="0"/>
              </a:rPr>
              <a:t>কবে, কখন এবং কী পরিমাণে আখ কারখানার ফটকে বা আখ ক্রয়কেন্দ্রে আনবেন, এই বার্তাটি চাষিরা পান তাঁদের মুঠোফোনে খুদে বার্তার মাধ্যমে। এটিই ই-পুর্জি।</a:t>
            </a:r>
            <a:endParaRPr lang="en-US" sz="2800" dirty="0">
              <a:solidFill>
                <a:srgbClr val="FF0000"/>
              </a:solidFill>
              <a:latin typeface="NikoshBAN" pitchFamily="2" charset="0"/>
              <a:cs typeface="NikoshBAN" pitchFamily="2" charset="0"/>
            </a:endParaRPr>
          </a:p>
        </p:txBody>
      </p:sp>
      <p:sp>
        <p:nvSpPr>
          <p:cNvPr id="6" name="TextBox 5"/>
          <p:cNvSpPr txBox="1"/>
          <p:nvPr/>
        </p:nvSpPr>
        <p:spPr>
          <a:xfrm>
            <a:off x="3505200" y="381000"/>
            <a:ext cx="2209800" cy="584775"/>
          </a:xfrm>
          <a:prstGeom prst="rect">
            <a:avLst/>
          </a:prstGeom>
          <a:solidFill>
            <a:srgbClr val="FFFF00"/>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3200" dirty="0" smtClean="0">
                <a:latin typeface="NikoshBAN" pitchFamily="2" charset="0"/>
                <a:cs typeface="NikoshBAN" pitchFamily="2" charset="0"/>
              </a:rPr>
              <a:t>ই-পুর্জি কী?</a:t>
            </a:r>
            <a:endParaRPr lang="en-US" sz="3200" dirty="0"/>
          </a:p>
        </p:txBody>
      </p:sp>
      <p:sp>
        <p:nvSpPr>
          <p:cNvPr id="7" name="TextBox 6"/>
          <p:cNvSpPr txBox="1"/>
          <p:nvPr/>
        </p:nvSpPr>
        <p:spPr>
          <a:xfrm>
            <a:off x="-76199" y="3581400"/>
            <a:ext cx="9220200" cy="2677656"/>
          </a:xfrm>
          <a:prstGeom prst="rect">
            <a:avLst/>
          </a:prstGeom>
          <a:solidFill>
            <a:schemeClr val="accent2"/>
          </a:solidFill>
        </p:spPr>
        <p:txBody>
          <a:bodyPr wrap="square" rtlCol="0">
            <a:spAutoFit/>
          </a:bodyPr>
          <a:lstStyle/>
          <a:p>
            <a:pPr>
              <a:buFont typeface="Arial" charset="0"/>
              <a:buChar char="•"/>
            </a:pPr>
            <a:r>
              <a:rPr lang="bn-BD" sz="2800" dirty="0" smtClean="0">
                <a:latin typeface="NikoshBAN" pitchFamily="2" charset="0"/>
                <a:cs typeface="NikoshBAN" pitchFamily="2" charset="0"/>
              </a:rPr>
              <a:t>২০০৯ সাল থেকে ই-পুর্জি চালু হয়।</a:t>
            </a:r>
          </a:p>
          <a:p>
            <a:pPr>
              <a:buFont typeface="Arial" charset="0"/>
              <a:buChar char="•"/>
            </a:pPr>
            <a:r>
              <a:rPr lang="bn-BD" sz="2800" dirty="0" smtClean="0">
                <a:latin typeface="NikoshBAN" pitchFamily="2" charset="0"/>
                <a:cs typeface="NikoshBAN" pitchFamily="2" charset="0"/>
              </a:rPr>
              <a:t>২০০৯ সালের নভেম্বর মাস থেকে মোবারকগঞ্জ ও ফরিদপুর চিনিকলে </a:t>
            </a:r>
          </a:p>
          <a:p>
            <a:r>
              <a:rPr lang="bn-BD" sz="2800" dirty="0" smtClean="0">
                <a:latin typeface="NikoshBAN" pitchFamily="2" charset="0"/>
                <a:cs typeface="NikoshBAN" pitchFamily="2" charset="0"/>
              </a:rPr>
              <a:t>প্রথম পরীক্ষামূলকভাবে ই-পুর্জি চালু হয়।</a:t>
            </a:r>
          </a:p>
          <a:p>
            <a:r>
              <a:rPr lang="bn-BD" sz="2800" dirty="0" smtClean="0">
                <a:latin typeface="NikoshBAN" pitchFamily="2" charset="0"/>
                <a:cs typeface="NikoshBAN" pitchFamily="2" charset="0"/>
              </a:rPr>
              <a:t>* ২০১০ সালের ডিসেম্বরে দেশের মোট ১৫টি সরকারি চিনিকলেই একযোগে ই-পুর্জি চালু হয়।</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7"/>
                                        </p:tgtEl>
                                        <p:attrNameLst>
                                          <p:attrName>style.visibility</p:attrName>
                                        </p:attrNameLst>
                                      </p:cBhvr>
                                      <p:to>
                                        <p:strVal val="visible"/>
                                      </p:to>
                                    </p:set>
                                    <p:anim calcmode="discrete" valueType="clr">
                                      <p:cBhvr override="childStyle">
                                        <p:cTn id="21"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7"/>
                                        </p:tgtEl>
                                        <p:attrNameLst>
                                          <p:attrName>fillcolor</p:attrName>
                                        </p:attrNameLst>
                                      </p:cBhvr>
                                      <p:tavLst>
                                        <p:tav tm="0">
                                          <p:val>
                                            <p:clrVal>
                                              <a:schemeClr val="accent2"/>
                                            </p:clrVal>
                                          </p:val>
                                        </p:tav>
                                        <p:tav tm="50000">
                                          <p:val>
                                            <p:clrVal>
                                              <a:schemeClr val="hlink"/>
                                            </p:clrVal>
                                          </p:val>
                                        </p:tav>
                                      </p:tavLst>
                                    </p:anim>
                                    <p:set>
                                      <p:cBhvr>
                                        <p:cTn id="23"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349</Words>
  <Application>Microsoft Office PowerPoint</Application>
  <PresentationFormat>On-screen Show (4:3)</PresentationFormat>
  <Paragraphs>53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বাড়ির কাজ</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Rokon</dc:creator>
  <cp:lastModifiedBy>HP</cp:lastModifiedBy>
  <cp:revision>53</cp:revision>
  <dcterms:created xsi:type="dcterms:W3CDTF">2015-01-07T14:29:52Z</dcterms:created>
  <dcterms:modified xsi:type="dcterms:W3CDTF">2021-05-25T13:21:09Z</dcterms:modified>
</cp:coreProperties>
</file>