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9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26-May-21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371600"/>
            <a:ext cx="5776479" cy="2667000"/>
          </a:xfrm>
        </p:spPr>
        <p:txBody>
          <a:bodyPr>
            <a:normAutofit/>
          </a:bodyPr>
          <a:lstStyle/>
          <a:p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7740" y="478564"/>
            <a:ext cx="5300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1" y="457200"/>
            <a:ext cx="723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ï‡f”Qv</a:t>
            </a: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6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Awfb›`b</a:t>
            </a: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/>
            </a:r>
            <a:b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</a:b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371600"/>
            <a:ext cx="5943600" cy="2769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603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895600" y="533400"/>
          <a:ext cx="2209800" cy="1600200"/>
        </p:xfrm>
        <a:graphic>
          <a:graphicData uri="http://schemas.openxmlformats.org/drawingml/2006/table">
            <a:tbl>
              <a:tblPr/>
              <a:tblGrid>
                <a:gridCol w="528005"/>
                <a:gridCol w="1681795"/>
              </a:tblGrid>
              <a:tr h="5334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eQi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cÖZ¨vwkZ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bM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` </a:t>
                      </a: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cÖevn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 dirty="0">
                          <a:latin typeface="SutonnyMJ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 dirty="0">
                          <a:latin typeface="SutonnyMJ"/>
                          <a:ea typeface="Times New Roman"/>
                          <a:cs typeface="Times New Roman"/>
                        </a:rPr>
                        <a:t>30,000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>
                          <a:latin typeface="SutonnyMJ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 dirty="0">
                          <a:latin typeface="SutonnyMJ"/>
                          <a:ea typeface="Times New Roman"/>
                          <a:cs typeface="Times New Roman"/>
                        </a:rPr>
                        <a:t>35,000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>
                          <a:latin typeface="SutonnyMJ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 dirty="0">
                          <a:latin typeface="SutonnyMJ"/>
                          <a:ea typeface="Times New Roman"/>
                          <a:cs typeface="Times New Roman"/>
                        </a:rPr>
                        <a:t>35,000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>
                          <a:latin typeface="SutonnyMJ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 dirty="0">
                          <a:latin typeface="SutonnyMJ"/>
                          <a:ea typeface="Times New Roman"/>
                          <a:cs typeface="Times New Roman"/>
                        </a:rPr>
                        <a:t>20,000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0"/>
            <a:ext cx="8534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12.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cÖK‡í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A_©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jwMœ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cieZx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 4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ermi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a‡i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eQ‡ii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)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wb¤œiƒc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cÖevn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cÖZ¨vkv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hLv‡b</a:t>
            </a:r>
            <a:r>
              <a:rPr lang="en-US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evÆvi</a:t>
            </a:r>
            <a:r>
              <a:rPr lang="en-US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nvi</a:t>
            </a:r>
            <a:r>
              <a:rPr lang="en-US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10%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124200" y="4038600"/>
          <a:ext cx="2187893" cy="1463040"/>
        </p:xfrm>
        <a:graphic>
          <a:graphicData uri="http://schemas.openxmlformats.org/drawingml/2006/table">
            <a:tbl>
              <a:tblPr/>
              <a:tblGrid>
                <a:gridCol w="522771"/>
                <a:gridCol w="1665122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eQi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cÖZ¨vwkZ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bM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` </a:t>
                      </a: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cÖevn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 dirty="0">
                          <a:latin typeface="SutonnyMJ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>
                          <a:latin typeface="SutonnyMJ"/>
                          <a:ea typeface="Times New Roman"/>
                          <a:cs typeface="Times New Roman"/>
                        </a:rPr>
                        <a:t>30,000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 dirty="0">
                          <a:latin typeface="SutonnyMJ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>
                          <a:latin typeface="SutonnyMJ"/>
                          <a:ea typeface="Times New Roman"/>
                          <a:cs typeface="Times New Roman"/>
                        </a:rPr>
                        <a:t>35,000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 dirty="0">
                          <a:latin typeface="SutonnyMJ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>
                          <a:latin typeface="SutonnyMJ"/>
                          <a:ea typeface="Times New Roman"/>
                          <a:cs typeface="Times New Roman"/>
                        </a:rPr>
                        <a:t>35,000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 dirty="0">
                          <a:latin typeface="SutonnyMJ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l"/>
                        </a:tabLst>
                      </a:pPr>
                      <a:r>
                        <a:rPr lang="en-US" sz="1600" dirty="0">
                          <a:latin typeface="SutonnyMJ"/>
                          <a:ea typeface="Times New Roman"/>
                          <a:cs typeface="Times New Roman"/>
                        </a:rPr>
                        <a:t>20,000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228600" y="3429000"/>
            <a:ext cx="8915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13.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cÖK‡í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A_©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jwMœ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cieZx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 4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ermi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eQ‡ii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ïiæ‡Z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wb¤œiƒc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cÖevn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cÖZ¨vkv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nq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hLv‡b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evÆvi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nvi</a:t>
            </a:r>
            <a:r>
              <a:rPr lang="en-US" sz="20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10%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1524000" y="2438400"/>
          <a:ext cx="33734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9" name="Equation" r:id="rId3" imgW="2501900" imgH="431800" progId="Equation.3">
                  <p:embed/>
                </p:oleObj>
              </mc:Choice>
              <mc:Fallback>
                <p:oleObj name="Equation" r:id="rId3" imgW="2501900" imgH="431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438400"/>
                        <a:ext cx="3373438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914400" y="5715000"/>
          <a:ext cx="337185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0" name="Equation" r:id="rId5" imgW="2425700" imgH="419100" progId="Equation.3">
                  <p:embed/>
                </p:oleObj>
              </mc:Choice>
              <mc:Fallback>
                <p:oleObj name="Equation" r:id="rId5" imgW="2425700" imgH="4191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715000"/>
                        <a:ext cx="3371850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5" grpId="0"/>
      <p:bldP spid="419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400"/>
            <a:ext cx="9144000" cy="609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457200" y="1676400"/>
            <a:ext cx="84582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1.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fwel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¨‡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K_v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wPšÍv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Rbve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wgRvb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eQi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10,000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Rgv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ivLvi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wm×všÍ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†bb| GB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wZwb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c~evjx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e¨vs‡K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wWwcGm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Lyj‡eb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hvi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Dci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e¨vsK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12%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evwl©K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Pµe„w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× my`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cÖ`vb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Ki‡e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wWwcGm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eQi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gqvw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wm×všÍ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†bb|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K.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evwl©K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e„wË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ej‡Z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eyS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?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L.	10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eQ‡i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Rbve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wgRvb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KZ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e¨vsK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wnmv‡e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Rgv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w`‡eb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†`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M.	‡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gqv`c~wZ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©‡Z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wZwb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KZ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cv‡eb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wbiƒcY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N.	hw`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wKw¯Íi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eQ‡ii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ïiæ‡Z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cÖ`vb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Ki‡Zb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gqv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KZ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cÖvc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n‡eb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MYbv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†`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6.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Rbve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Avgvb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mvbvjx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e¨vsK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†_‡K 5,00,000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Mvox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Kbvi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FY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MÖnY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e¨vsK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Mvoxi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F‡Yi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Dci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15%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evwl©K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my`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Av‡ivc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Rbve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Avgv‡bi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FYwU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erm‡i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cwi‡kva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n‡e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cwi‡kv‡ai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e¨vsK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`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ywU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weKí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cÖ¯Íve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†`b-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eQi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mgcwigvY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`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evwl©K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wKw¯Í‡Z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(ii)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10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ermi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GKKvjxb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my`vm‡j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K.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A¨vgiUvB‡Rkb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ej‡Z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eyS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?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L.	10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ermi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GKKvjxb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KZ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cwi‡kva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n‡e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?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M.	`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evwl©K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wKw¯Í‡Z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cwi‡kva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Ki‡j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wKw¯Íi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cwigvY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wbiƒcY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N.	`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yÕwU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weK‡í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cÖ‡`q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my‡`i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cwigvY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wbiƒcY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2600" y="838200"/>
            <a:ext cx="5029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evoxi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30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30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30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30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30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30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30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30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30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30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30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30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30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30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30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30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430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430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838200" y="1143000"/>
            <a:ext cx="7772400" cy="30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mKj‡K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8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7340" y="3639310"/>
            <a:ext cx="550926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wbg©j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| 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wnmveweÁvb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)|</a:t>
            </a:r>
          </a:p>
          <a:p>
            <a:r>
              <a:rPr lang="en-US" sz="20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Avqye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wewe</a:t>
            </a:r>
            <a:r>
              <a:rPr lang="en-US" sz="36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wmwU</a:t>
            </a:r>
            <a:r>
              <a:rPr lang="en-US" sz="36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K‡cv</a:t>
            </a:r>
            <a:r>
              <a:rPr lang="en-US" sz="36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36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ikb</a:t>
            </a:r>
            <a:r>
              <a:rPr lang="en-US" sz="36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36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8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000">
                <a:latin typeface="SutonnyMJ" pitchFamily="2" charset="0"/>
                <a:cs typeface="SutonnyMJ" pitchFamily="2" charset="0"/>
              </a:rPr>
              <a:t> </a:t>
            </a:r>
            <a:endParaRPr lang="en-US" sz="2000" dirty="0">
              <a:solidFill>
                <a:schemeClr val="bg2">
                  <a:lumMod val="1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endParaRPr lang="en-US" sz="4000" dirty="0">
              <a:solidFill>
                <a:srgbClr val="FF0000"/>
              </a:solidFill>
              <a:latin typeface="SutonnyC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295400"/>
            <a:ext cx="1698476" cy="192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35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505200"/>
            <a:ext cx="3545833" cy="2667000"/>
          </a:xfrm>
          <a:prstGeom prst="rect">
            <a:avLst/>
          </a:prstGeom>
        </p:spPr>
      </p:pic>
      <p:pic>
        <p:nvPicPr>
          <p:cNvPr id="4" name="Picture 3" descr="C:\Users\Public\Pictures\Sample Pictures\taka-copy_9657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381000"/>
            <a:ext cx="4310743" cy="27432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505200"/>
            <a:ext cx="4267200" cy="2638958"/>
          </a:xfrm>
          <a:prstGeom prst="rect">
            <a:avLst/>
          </a:prstGeom>
        </p:spPr>
      </p:pic>
      <p:pic>
        <p:nvPicPr>
          <p:cNvPr id="6" name="Picture 5" descr="1432833439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304800"/>
            <a:ext cx="3352800" cy="29190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1295400"/>
            <a:ext cx="6553200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wdb¨vÝ,e¨vswKs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wegv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1g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cÎ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Z…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Zxq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Aa¨vq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A‡_©i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mgqg~j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371600"/>
            <a:ext cx="6096000" cy="396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wkLb</a:t>
            </a:r>
            <a:r>
              <a:rPr lang="en-US" sz="3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dj</a:t>
            </a:r>
            <a:endParaRPr lang="en-US" sz="32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sz="20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G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Aa¨v‡qi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myÎvejx</a:t>
            </a:r>
            <a:endParaRPr lang="en-US" sz="28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	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myÎ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ivLvi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Dcvq</a:t>
            </a:r>
            <a:endParaRPr lang="en-US" sz="28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	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myÎ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As‡Ki</a:t>
            </a: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mgvavb</a:t>
            </a:r>
            <a:endParaRPr lang="en-US" sz="28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Font typeface="Wingdings" pitchFamily="2" charset="2"/>
              <a:buChar char="Ø"/>
            </a:pP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534400" cy="647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myÎvejx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>
              <a:buAutoNum type="arabicPeriod"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1.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eZ©gvbgyj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wbb©q </a:t>
            </a:r>
          </a:p>
          <a:p>
            <a:pPr marL="342900" indent="-342900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2.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fwel¨rg~j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wbb©q </a:t>
            </a:r>
          </a:p>
          <a:p>
            <a:pPr marL="342900" indent="-342900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3.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evwl©K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e„wËi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eZ©gvbg~j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wbb©q</a:t>
            </a:r>
          </a:p>
          <a:p>
            <a:pPr marL="342900" indent="-342900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4.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cÖ‡`q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evwl©K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e„wËi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eZ©gvbg~j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wbb©q</a:t>
            </a:r>
          </a:p>
          <a:p>
            <a:pPr marL="342900" indent="-342900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5.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evwl©K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e„wËi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fwel¨rg~j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wbb©q</a:t>
            </a:r>
          </a:p>
          <a:p>
            <a:pPr marL="342900" indent="-342900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6.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cÖ‡`q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evwl©K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e„wËi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fwel¨rg~j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wbb©q</a:t>
            </a:r>
          </a:p>
          <a:p>
            <a:pPr marL="342900" indent="-342900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4114800" y="1371600"/>
          <a:ext cx="1219200" cy="638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3" imgW="800100" imgH="419100" progId="Equation.3">
                  <p:embed/>
                </p:oleObj>
              </mc:Choice>
              <mc:Fallback>
                <p:oleObj name="Equation" r:id="rId3" imgW="800100" imgH="4191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371600"/>
                        <a:ext cx="1219200" cy="6386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4038600" y="2362200"/>
          <a:ext cx="1860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5" imgW="927100" imgH="228600" progId="Equation.3">
                  <p:embed/>
                </p:oleObj>
              </mc:Choice>
              <mc:Fallback>
                <p:oleObj name="Equation" r:id="rId5" imgW="92710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362200"/>
                        <a:ext cx="18605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5181599" y="2895600"/>
          <a:ext cx="2604015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Equation" r:id="rId7" imgW="1384300" imgH="863600" progId="Equation.3">
                  <p:embed/>
                </p:oleObj>
              </mc:Choice>
              <mc:Fallback>
                <p:oleObj name="Equation" r:id="rId7" imgW="1384300" imgH="863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599" y="2895600"/>
                        <a:ext cx="2604015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5181600" y="3962400"/>
          <a:ext cx="25146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Equation" r:id="rId9" imgW="1828800" imgH="863600" progId="Equation.3">
                  <p:embed/>
                </p:oleObj>
              </mc:Choice>
              <mc:Fallback>
                <p:oleObj name="Equation" r:id="rId9" imgW="1828800" imgH="863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962400"/>
                        <a:ext cx="2514600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5638799" y="4953000"/>
          <a:ext cx="30520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Equation" r:id="rId11" imgW="1346200" imgH="482600" progId="Equation.3">
                  <p:embed/>
                </p:oleObj>
              </mc:Choice>
              <mc:Fallback>
                <p:oleObj name="Equation" r:id="rId11" imgW="1346200" imgH="482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799" y="4953000"/>
                        <a:ext cx="3052037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5562600" y="5791200"/>
          <a:ext cx="287137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Equation" r:id="rId13" imgW="1803400" imgH="482600" progId="Equation.3">
                  <p:embed/>
                </p:oleObj>
              </mc:Choice>
              <mc:Fallback>
                <p:oleObj name="Equation" r:id="rId13" imgW="1803400" imgH="482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791200"/>
                        <a:ext cx="287137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839200" cy="647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myÎvejx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>
              <a:buAutoNum type="arabicPeriod"/>
            </a:pPr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2400" dirty="0" smtClean="0">
                <a:latin typeface="SutonnyMJ" pitchFamily="2" charset="0"/>
                <a:cs typeface="SutonnyMJ" pitchFamily="2" charset="0"/>
              </a:rPr>
              <a:t>7.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Kvh©Kix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my‡`i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wbb©q </a:t>
            </a:r>
          </a:p>
          <a:p>
            <a:pPr marL="342900" indent="-342900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2400" dirty="0" smtClean="0">
                <a:latin typeface="SutonnyMJ" pitchFamily="2" charset="0"/>
                <a:cs typeface="SutonnyMJ" pitchFamily="2" charset="0"/>
              </a:rPr>
              <a:t>8.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cÖevn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GKvwaK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ej‡j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342900" indent="-342900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2400" dirty="0" smtClean="0">
                <a:latin typeface="SutonnyMJ" pitchFamily="2" charset="0"/>
                <a:cs typeface="SutonnyMJ" pitchFamily="2" charset="0"/>
              </a:rPr>
              <a:t>9.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cÖevn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GKvwaK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ïiæ‡Z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ej‡j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2400" dirty="0" smtClean="0">
                <a:latin typeface="SutonnyMJ" pitchFamily="2" charset="0"/>
                <a:cs typeface="SutonnyMJ" pitchFamily="2" charset="0"/>
              </a:rPr>
              <a:t>10. 72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wewa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           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A_ev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2400" dirty="0" smtClean="0">
                <a:latin typeface="SutonnyMJ" pitchFamily="2" charset="0"/>
                <a:cs typeface="SutonnyMJ" pitchFamily="2" charset="0"/>
              </a:rPr>
              <a:t>11.  69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wewa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                   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A_ev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3352800" y="838200"/>
          <a:ext cx="226676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9" name="Equation" r:id="rId3" imgW="1218960" imgH="330120" progId="Equation.3">
                  <p:embed/>
                </p:oleObj>
              </mc:Choice>
              <mc:Fallback>
                <p:oleObj name="Equation" r:id="rId3" imgW="1218960" imgH="33012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838200"/>
                        <a:ext cx="226676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7" name="Object 13"/>
          <p:cNvGraphicFramePr>
            <a:graphicFrameLocks noChangeAspect="1"/>
          </p:cNvGraphicFramePr>
          <p:nvPr/>
        </p:nvGraphicFramePr>
        <p:xfrm>
          <a:off x="4800600" y="1828800"/>
          <a:ext cx="3374191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Equation" r:id="rId5" imgW="2501900" imgH="431800" progId="Equation.3">
                  <p:embed/>
                </p:oleObj>
              </mc:Choice>
              <mc:Fallback>
                <p:oleObj name="Equation" r:id="rId5" imgW="2501900" imgH="4318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828800"/>
                        <a:ext cx="3374191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4953000" y="3048000"/>
          <a:ext cx="3371273" cy="583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name="Equation" r:id="rId7" imgW="2425700" imgH="419100" progId="Equation.3">
                  <p:embed/>
                </p:oleObj>
              </mc:Choice>
              <mc:Fallback>
                <p:oleObj name="Equation" r:id="rId7" imgW="2425700" imgH="4191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048000"/>
                        <a:ext cx="3371273" cy="5832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1828800" y="3886200"/>
          <a:ext cx="72420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name="Equation" r:id="rId9" imgW="418918" imgH="393529" progId="Equation.3">
                  <p:embed/>
                </p:oleObj>
              </mc:Choice>
              <mc:Fallback>
                <p:oleObj name="Equation" r:id="rId9" imgW="418918" imgH="393529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886200"/>
                        <a:ext cx="72420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4114800" y="3886200"/>
          <a:ext cx="96560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" name="Equation" r:id="rId11" imgW="457002" imgH="393529" progId="Equation.3">
                  <p:embed/>
                </p:oleObj>
              </mc:Choice>
              <mc:Fallback>
                <p:oleObj name="Equation" r:id="rId11" imgW="457002" imgH="393529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886200"/>
                        <a:ext cx="965607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2286000" y="4953000"/>
          <a:ext cx="914400" cy="865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" name="Equation" r:id="rId13" imgW="418918" imgH="393529" progId="Equation.3">
                  <p:embed/>
                </p:oleObj>
              </mc:Choice>
              <mc:Fallback>
                <p:oleObj name="Equation" r:id="rId13" imgW="418918" imgH="393529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953000"/>
                        <a:ext cx="914400" cy="8659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4800600" y="5105400"/>
          <a:ext cx="1387475" cy="707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name="Equation" r:id="rId15" imgW="774364" imgH="393529" progId="Equation.3">
                  <p:embed/>
                </p:oleObj>
              </mc:Choice>
              <mc:Fallback>
                <p:oleObj name="Equation" r:id="rId15" imgW="774364" imgH="393529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105400"/>
                        <a:ext cx="1387475" cy="7078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8915400" cy="655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As‡Ki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my‡Îi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e¨envi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5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10000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evwl©K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8% my‡`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AvR‡K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K‡Zv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myÎwU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342900" indent="-342900">
              <a:buFont typeface="Wingdings" pitchFamily="2" charset="2"/>
              <a:buChar char="q"/>
            </a:pP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evwl©K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10%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Pµe„w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× my‡`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AvR‡K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5000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3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my`vm‡j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K‡Zv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cvIqv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myÎwU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n‡e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>
              <a:buFont typeface="Wingdings" pitchFamily="2" charset="2"/>
              <a:buChar char="q"/>
            </a:pP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eQ‡ii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1000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Rgv‡j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5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mwÂZ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eZ©gvb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wbb©q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K‡iv,‡hLv‡b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evwl©K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6%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Pµe„w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× my`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Mbbv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nh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PVA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myÎwU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n‡e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>
              <a:buFont typeface="Wingdings" pitchFamily="2" charset="2"/>
              <a:buChar char="q"/>
            </a:pP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eQ‡ii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ïiæ‡Z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1000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Rgv‡j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5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mwÂZ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eZ©gvb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 wbb©q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K‡iv,‡hLv‡b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evwl©K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6%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Pµe„w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× my`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Mbbv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nh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PVAD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myÎwU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n‡e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 algn="ctr">
              <a:buFont typeface="Wingdings" pitchFamily="2" charset="2"/>
              <a:buChar char="q"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 algn="ctr">
              <a:buFont typeface="Wingdings" pitchFamily="2" charset="2"/>
              <a:buChar char="q"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 algn="ctr">
              <a:buFont typeface="Wingdings" pitchFamily="2" charset="2"/>
              <a:buChar char="q"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657600" y="1143000"/>
          <a:ext cx="12192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Equation" r:id="rId3" imgW="800100" imgH="419100" progId="Equation.3">
                  <p:embed/>
                </p:oleObj>
              </mc:Choice>
              <mc:Fallback>
                <p:oleObj name="Equation" r:id="rId3" imgW="800100" imgH="4191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143000"/>
                        <a:ext cx="1219200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810000" y="2743200"/>
          <a:ext cx="1860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Equation" r:id="rId5" imgW="927100" imgH="228600" progId="Equation.3">
                  <p:embed/>
                </p:oleObj>
              </mc:Choice>
              <mc:Fallback>
                <p:oleObj name="Equation" r:id="rId5" imgW="9271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743200"/>
                        <a:ext cx="18605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4343400" y="3942808"/>
          <a:ext cx="2286000" cy="956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Equation" r:id="rId7" imgW="1384300" imgH="863600" progId="Equation.3">
                  <p:embed/>
                </p:oleObj>
              </mc:Choice>
              <mc:Fallback>
                <p:oleObj name="Equation" r:id="rId7" imgW="1384300" imgH="863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942808"/>
                        <a:ext cx="2286000" cy="9562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4800600" y="5486400"/>
          <a:ext cx="25146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Equation" r:id="rId9" imgW="1828800" imgH="863600" progId="Equation.3">
                  <p:embed/>
                </p:oleObj>
              </mc:Choice>
              <mc:Fallback>
                <p:oleObj name="Equation" r:id="rId9" imgW="1828800" imgH="863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486400"/>
                        <a:ext cx="2514600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8839200" cy="670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5000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cieZ©x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10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e¨vsK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Rgv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10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my`vm‡j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K‡Zv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hw` D³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e¨vsK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12%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nv‡i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my`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FVA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myÎwU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n‡e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ïiæ‡Z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5000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cieZ©x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10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e¨vsK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Rgv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10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my`vm‡j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K‡Zv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hw` D³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e¨vsK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12%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nv‡I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my`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FVAD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myÎwU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n‡e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marL="342900" indent="-342900"/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4724400" y="2438400"/>
          <a:ext cx="30527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5" name="Equation" r:id="rId3" imgW="1346040" imgH="482400" progId="Equation.3">
                  <p:embed/>
                </p:oleObj>
              </mc:Choice>
              <mc:Fallback>
                <p:oleObj name="Equation" r:id="rId3" imgW="134604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438400"/>
                        <a:ext cx="305276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4800600" y="4953000"/>
          <a:ext cx="28717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6" name="Equation" r:id="rId5" imgW="1803400" imgH="482600" progId="Equation.3">
                  <p:embed/>
                </p:oleObj>
              </mc:Choice>
              <mc:Fallback>
                <p:oleObj name="Equation" r:id="rId5" imgW="1803400" imgH="482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953000"/>
                        <a:ext cx="287178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235</TotalTime>
  <Words>498</Words>
  <Application>Microsoft Office PowerPoint</Application>
  <PresentationFormat>On-screen Show (4:3)</PresentationFormat>
  <Paragraphs>96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Concourse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37</cp:revision>
  <dcterms:created xsi:type="dcterms:W3CDTF">2006-08-16T00:00:00Z</dcterms:created>
  <dcterms:modified xsi:type="dcterms:W3CDTF">2021-05-26T12:27:36Z</dcterms:modified>
</cp:coreProperties>
</file>