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305" r:id="rId4"/>
    <p:sldId id="307" r:id="rId5"/>
    <p:sldId id="306" r:id="rId6"/>
    <p:sldId id="309" r:id="rId7"/>
    <p:sldId id="311" r:id="rId8"/>
    <p:sldId id="308" r:id="rId9"/>
    <p:sldId id="310" r:id="rId10"/>
    <p:sldId id="313" r:id="rId11"/>
    <p:sldId id="312" r:id="rId12"/>
    <p:sldId id="314" r:id="rId13"/>
    <p:sldId id="317" r:id="rId14"/>
    <p:sldId id="315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0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5" y="5743977"/>
            <a:ext cx="11766998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B827-77CB-4D41-B15F-E5B5EA3433E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4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00701" y="272956"/>
            <a:ext cx="7772400" cy="15763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numCol="1">
            <a:prstTxWarp prst="textChevron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 smtClean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sz="8800" dirty="0">
              <a:solidFill>
                <a:srgbClr val="00B05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47" y="2328648"/>
            <a:ext cx="5745708" cy="3458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274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395785"/>
            <a:ext cx="1079537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 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a-b=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3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ab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2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হলে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             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                        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37558"/>
              </p:ext>
            </p:extLst>
          </p:nvPr>
        </p:nvGraphicFramePr>
        <p:xfrm>
          <a:off x="6706262" y="395785"/>
          <a:ext cx="1400508" cy="649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Equation" r:id="rId3" imgW="444240" imgH="203040" progId="Equation.3">
                  <p:embed/>
                </p:oleObj>
              </mc:Choice>
              <mc:Fallback>
                <p:oleObj name="Equation" r:id="rId3" imgW="444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6262" y="395785"/>
                        <a:ext cx="1400508" cy="649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6728" y="1624082"/>
            <a:ext cx="11368584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সমাধানঃ </a:t>
            </a:r>
          </a:p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দেওয়া আছে,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a-b=3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এবং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ab=2</a:t>
            </a:r>
          </a:p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প্রদত্ত রাশি 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 </a:t>
            </a:r>
          </a:p>
          <a:p>
            <a:r>
              <a:rPr lang="bn-BD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=</a:t>
            </a:r>
          </a:p>
          <a:p>
            <a:r>
              <a:rPr lang="bn-BD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= </a:t>
            </a:r>
          </a:p>
          <a:p>
            <a:r>
              <a:rPr lang="bn-BD" sz="3600" dirty="0"/>
              <a:t> </a:t>
            </a:r>
            <a:r>
              <a:rPr lang="bn-BD" sz="3600" dirty="0" smtClean="0"/>
              <a:t>                </a:t>
            </a:r>
            <a:r>
              <a:rPr lang="en-US" sz="3600" dirty="0" smtClean="0"/>
              <a:t>=</a:t>
            </a:r>
            <a:r>
              <a:rPr lang="bn-BD" sz="3600" dirty="0" smtClean="0"/>
              <a:t> </a:t>
            </a:r>
            <a:r>
              <a:rPr lang="en-US" sz="3200" dirty="0" smtClean="0"/>
              <a:t>27</a:t>
            </a:r>
            <a:r>
              <a:rPr lang="bn-BD" sz="3200" dirty="0" smtClean="0"/>
              <a:t> + 1</a:t>
            </a:r>
            <a:r>
              <a:rPr lang="en-US" sz="3200" dirty="0" smtClean="0"/>
              <a:t>8</a:t>
            </a:r>
            <a:endParaRPr lang="bn-BD" sz="3200" dirty="0" smtClean="0"/>
          </a:p>
          <a:p>
            <a:r>
              <a:rPr lang="bn-BD" sz="3200" dirty="0"/>
              <a:t> </a:t>
            </a:r>
            <a:r>
              <a:rPr lang="bn-BD" sz="3200" dirty="0" smtClean="0"/>
              <a:t>                  = </a:t>
            </a:r>
            <a:r>
              <a:rPr lang="en-US" sz="3200" dirty="0" smtClean="0"/>
              <a:t>45</a:t>
            </a:r>
            <a:r>
              <a:rPr lang="bn-BD" sz="3200" dirty="0" smtClean="0"/>
              <a:t> (Ans.)                   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52546"/>
              </p:ext>
            </p:extLst>
          </p:nvPr>
        </p:nvGraphicFramePr>
        <p:xfrm>
          <a:off x="3131094" y="2968305"/>
          <a:ext cx="1646167" cy="65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Equation" r:id="rId5" imgW="444240" imgH="203040" progId="Equation.3">
                  <p:embed/>
                </p:oleObj>
              </mc:Choice>
              <mc:Fallback>
                <p:oleObj name="Equation" r:id="rId5" imgW="444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094" y="2968305"/>
                        <a:ext cx="1646167" cy="655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190347"/>
              </p:ext>
            </p:extLst>
          </p:nvPr>
        </p:nvGraphicFramePr>
        <p:xfrm>
          <a:off x="2945120" y="3574816"/>
          <a:ext cx="5066116" cy="75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Equation" r:id="rId7" imgW="1257120" imgH="228600" progId="Equation.3">
                  <p:embed/>
                </p:oleObj>
              </mc:Choice>
              <mc:Fallback>
                <p:oleObj name="Equation" r:id="rId7" imgW="1257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45120" y="3574816"/>
                        <a:ext cx="5066116" cy="75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662880"/>
              </p:ext>
            </p:extLst>
          </p:nvPr>
        </p:nvGraphicFramePr>
        <p:xfrm>
          <a:off x="3035560" y="4325442"/>
          <a:ext cx="2442618" cy="60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Equation" r:id="rId9" imgW="609480" imgH="203040" progId="Equation.3">
                  <p:embed/>
                </p:oleObj>
              </mc:Choice>
              <mc:Fallback>
                <p:oleObj name="Equation" r:id="rId9" imgW="609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35560" y="4325442"/>
                        <a:ext cx="2442618" cy="600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68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310" y="340629"/>
            <a:ext cx="1079538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হলে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প্রমাণ কর যে,              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349" y="1253230"/>
            <a:ext cx="11573302" cy="50167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সমাধানঃ</a:t>
            </a:r>
          </a:p>
          <a:p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দেওয়া আছে, </a:t>
            </a:r>
          </a:p>
          <a:p>
            <a:endParaRPr lang="bn-BD" sz="32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বামপক্ষ =</a:t>
            </a:r>
          </a:p>
          <a:p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</a:t>
            </a:r>
          </a:p>
          <a:p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= </a:t>
            </a:r>
          </a:p>
          <a:p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</a:p>
          <a:p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  </a:t>
            </a:r>
          </a:p>
          <a:p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=  64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12</a:t>
            </a:r>
          </a:p>
          <a:p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= 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52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= ডানপক্ষ (প্রমাণিত)      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36393"/>
              </p:ext>
            </p:extLst>
          </p:nvPr>
        </p:nvGraphicFramePr>
        <p:xfrm>
          <a:off x="2224586" y="340629"/>
          <a:ext cx="1542197" cy="70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" name="Equation" r:id="rId3" imgW="596880" imgH="393480" progId="Equation.3">
                  <p:embed/>
                </p:oleObj>
              </mc:Choice>
              <mc:Fallback>
                <p:oleObj name="Equation" r:id="rId3" imgW="596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4586" y="340629"/>
                        <a:ext cx="1542197" cy="70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08293"/>
              </p:ext>
            </p:extLst>
          </p:nvPr>
        </p:nvGraphicFramePr>
        <p:xfrm>
          <a:off x="7301553" y="298787"/>
          <a:ext cx="1803970" cy="79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Equation" r:id="rId5" imgW="787320" imgH="393480" progId="Equation.3">
                  <p:embed/>
                </p:oleObj>
              </mc:Choice>
              <mc:Fallback>
                <p:oleObj name="Equation" r:id="rId5" imgW="7873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1553" y="298787"/>
                        <a:ext cx="1803970" cy="791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60038"/>
              </p:ext>
            </p:extLst>
          </p:nvPr>
        </p:nvGraphicFramePr>
        <p:xfrm>
          <a:off x="2224586" y="1599666"/>
          <a:ext cx="1326582" cy="83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" name="Equation" r:id="rId7" imgW="596880" imgH="393480" progId="Equation.3">
                  <p:embed/>
                </p:oleObj>
              </mc:Choice>
              <mc:Fallback>
                <p:oleObj name="Equation" r:id="rId7" imgW="596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24586" y="1599666"/>
                        <a:ext cx="1326582" cy="837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100512"/>
              </p:ext>
            </p:extLst>
          </p:nvPr>
        </p:nvGraphicFramePr>
        <p:xfrm>
          <a:off x="2340875" y="2561849"/>
          <a:ext cx="1357668" cy="908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" name="Equation" r:id="rId9" imgW="495000" imgH="393480" progId="Equation.3">
                  <p:embed/>
                </p:oleObj>
              </mc:Choice>
              <mc:Fallback>
                <p:oleObj name="Equation" r:id="rId9" imgW="495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40875" y="2561849"/>
                        <a:ext cx="1357668" cy="908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95064"/>
              </p:ext>
            </p:extLst>
          </p:nvPr>
        </p:nvGraphicFramePr>
        <p:xfrm>
          <a:off x="2224586" y="3470207"/>
          <a:ext cx="3438005" cy="90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3" name="Equation" r:id="rId11" imgW="1434960" imgH="393480" progId="Equation.3">
                  <p:embed/>
                </p:oleObj>
              </mc:Choice>
              <mc:Fallback>
                <p:oleObj name="Equation" r:id="rId11" imgW="1434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24586" y="3470207"/>
                        <a:ext cx="3438005" cy="908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590740"/>
              </p:ext>
            </p:extLst>
          </p:nvPr>
        </p:nvGraphicFramePr>
        <p:xfrm>
          <a:off x="2281927" y="4583281"/>
          <a:ext cx="1718860" cy="59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4" name="Equation" r:id="rId13" imgW="507960" imgH="203040" progId="Equation.3">
                  <p:embed/>
                </p:oleObj>
              </mc:Choice>
              <mc:Fallback>
                <p:oleObj name="Equation" r:id="rId13" imgW="5079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1927" y="4583281"/>
                        <a:ext cx="1718860" cy="594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32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7702" y="364455"/>
            <a:ext cx="1007204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দলীয়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268" y="4234790"/>
            <a:ext cx="10890914" cy="2000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হলে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প্রমাণ কর যে,</a:t>
            </a:r>
            <a:endParaRPr lang="en-US" sz="4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/>
              <a:t>              </a:t>
            </a:r>
            <a:r>
              <a:rPr lang="en-US" sz="3600" dirty="0" smtClean="0"/>
              <a:t> </a:t>
            </a:r>
            <a:r>
              <a:rPr lang="bn-BD" sz="3600" dirty="0" smtClean="0"/>
              <a:t> </a:t>
            </a:r>
            <a:r>
              <a:rPr lang="en-US" sz="3600" dirty="0" smtClean="0"/>
              <a:t>                 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07394"/>
              </p:ext>
            </p:extLst>
          </p:nvPr>
        </p:nvGraphicFramePr>
        <p:xfrm>
          <a:off x="2149047" y="4661859"/>
          <a:ext cx="1801505" cy="114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Equation" r:id="rId3" imgW="583920" imgH="393480" progId="Equation.3">
                  <p:embed/>
                </p:oleObj>
              </mc:Choice>
              <mc:Fallback>
                <p:oleObj name="Equation" r:id="rId3" imgW="5839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9047" y="4661859"/>
                        <a:ext cx="1801505" cy="1146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469536"/>
              </p:ext>
            </p:extLst>
          </p:nvPr>
        </p:nvGraphicFramePr>
        <p:xfrm>
          <a:off x="7930677" y="4661859"/>
          <a:ext cx="2400678" cy="114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Equation" r:id="rId5" imgW="888840" imgH="393480" progId="Equation.3">
                  <p:embed/>
                </p:oleObj>
              </mc:Choice>
              <mc:Fallback>
                <p:oleObj name="Equation" r:id="rId5" imgW="888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0677" y="4661859"/>
                        <a:ext cx="2400678" cy="1146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89" y="1299812"/>
            <a:ext cx="4813345" cy="27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877" y="334031"/>
            <a:ext cx="1020852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               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94491"/>
              </p:ext>
            </p:extLst>
          </p:nvPr>
        </p:nvGraphicFramePr>
        <p:xfrm>
          <a:off x="3232908" y="1978926"/>
          <a:ext cx="4791975" cy="88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3" imgW="1358640" imgH="228600" progId="Equation.3">
                  <p:embed/>
                </p:oleObj>
              </mc:Choice>
              <mc:Fallback>
                <p:oleObj name="Equation" r:id="rId3" imgW="1358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2908" y="1978926"/>
                        <a:ext cx="4791975" cy="88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139566"/>
              </p:ext>
            </p:extLst>
          </p:nvPr>
        </p:nvGraphicFramePr>
        <p:xfrm>
          <a:off x="3232908" y="3155824"/>
          <a:ext cx="4713597" cy="80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5" imgW="1447560" imgH="228600" progId="Equation.3">
                  <p:embed/>
                </p:oleObj>
              </mc:Choice>
              <mc:Fallback>
                <p:oleObj name="Equation" r:id="rId5" imgW="1447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2908" y="3155824"/>
                        <a:ext cx="4713597" cy="808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37731" y="1744927"/>
            <a:ext cx="9034818" cy="3630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048" y="650869"/>
            <a:ext cx="1027676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          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675" y="4258886"/>
            <a:ext cx="11131455" cy="18774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হলে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প্রমাণ কর যে,</a:t>
            </a:r>
            <a:endParaRPr lang="en-US" sz="4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/>
              <a:t>           </a:t>
            </a:r>
            <a:r>
              <a:rPr lang="en-US" sz="3600" dirty="0" smtClean="0"/>
              <a:t> </a:t>
            </a:r>
            <a:r>
              <a:rPr lang="bn-BD" sz="3600" dirty="0" smtClean="0"/>
              <a:t> </a:t>
            </a:r>
            <a:r>
              <a:rPr lang="en-US" sz="3600" dirty="0" smtClean="0"/>
              <a:t>                 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765418"/>
              </p:ext>
            </p:extLst>
          </p:nvPr>
        </p:nvGraphicFramePr>
        <p:xfrm>
          <a:off x="1846617" y="4686492"/>
          <a:ext cx="1908791" cy="102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3" imgW="634680" imgH="419040" progId="Equation.3">
                  <p:embed/>
                </p:oleObj>
              </mc:Choice>
              <mc:Fallback>
                <p:oleObj name="Equation" r:id="rId3" imgW="634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6617" y="4686492"/>
                        <a:ext cx="1908791" cy="102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706717"/>
              </p:ext>
            </p:extLst>
          </p:nvPr>
        </p:nvGraphicFramePr>
        <p:xfrm>
          <a:off x="7019500" y="4739184"/>
          <a:ext cx="2533934" cy="104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5" imgW="939600" imgH="419040" progId="Equation.3">
                  <p:embed/>
                </p:oleObj>
              </mc:Choice>
              <mc:Fallback>
                <p:oleObj name="Equation" r:id="rId5" imgW="9396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9500" y="4739184"/>
                        <a:ext cx="2533934" cy="1045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2" y="1947341"/>
            <a:ext cx="4080681" cy="20713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2678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10436" y="300251"/>
            <a:ext cx="8585356" cy="15626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numCol="1">
            <a:prstTxWarp prst="textChevron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8" y="2206388"/>
            <a:ext cx="5500049" cy="381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2206388"/>
            <a:ext cx="5882185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378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832513" y="234614"/>
            <a:ext cx="1104033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7948" y="1434943"/>
            <a:ext cx="9134903" cy="21993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অনিরুদ্ধ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বৈরাগী</a:t>
            </a:r>
            <a:endParaRPr lang="en-US" sz="28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সহকারী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মহেশ্বর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পাশা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মাধ্যমিক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endParaRPr lang="en-US" sz="28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কুয়েট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দৌলতপুর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খুলনা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7949" y="3790876"/>
            <a:ext cx="9134902" cy="24597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----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শ্রেণিঃ 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---- 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৮ম</a:t>
            </a:r>
          </a:p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 . . .    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৪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অনুশীলনীঃ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.. .   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৪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.২</a:t>
            </a:r>
          </a:p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. . . .      ৫০       </a:t>
            </a:r>
            <a:endParaRPr lang="bn-IN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1" name="Picture 10" descr="Baira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24" y="1568472"/>
            <a:ext cx="1981200" cy="2065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7" y="3767823"/>
            <a:ext cx="2280314" cy="24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2" y="341194"/>
            <a:ext cx="1049512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র্থী বন্ধুরা তোমরা নিচের সূত্রগুলো লক্ষ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্য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কর-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91" y="1187354"/>
            <a:ext cx="7867650" cy="48428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516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9" y="341194"/>
            <a:ext cx="1049512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শিক্ষা</a:t>
            </a:r>
            <a:r>
              <a:rPr lang="bn-BD" sz="4000" dirty="0" smtClean="0"/>
              <a:t>র্থী বন্ধুরা তোমরা লক্ষ</a:t>
            </a:r>
            <a:r>
              <a:rPr lang="en-US" sz="4000" dirty="0" err="1" smtClean="0"/>
              <a:t>্য</a:t>
            </a:r>
            <a:r>
              <a:rPr lang="bn-BD" sz="4000" dirty="0" smtClean="0"/>
              <a:t> কর-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37831"/>
              </p:ext>
            </p:extLst>
          </p:nvPr>
        </p:nvGraphicFramePr>
        <p:xfrm>
          <a:off x="3180876" y="1311043"/>
          <a:ext cx="4489166" cy="91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1" name="Equation" r:id="rId3" imgW="1244520" imgH="228600" progId="Equation.3">
                  <p:embed/>
                </p:oleObj>
              </mc:Choice>
              <mc:Fallback>
                <p:oleObj name="Equation" r:id="rId3" imgW="12445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0876" y="1311043"/>
                        <a:ext cx="4489166" cy="918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201999"/>
              </p:ext>
            </p:extLst>
          </p:nvPr>
        </p:nvGraphicFramePr>
        <p:xfrm>
          <a:off x="3059372" y="2229590"/>
          <a:ext cx="6073255" cy="88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" name="Equation" r:id="rId5" imgW="1828800" imgH="228600" progId="Equation.3">
                  <p:embed/>
                </p:oleObj>
              </mc:Choice>
              <mc:Fallback>
                <p:oleObj name="Equation" r:id="rId5" imgW="182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372" y="2229590"/>
                        <a:ext cx="6073255" cy="880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5094"/>
              </p:ext>
            </p:extLst>
          </p:nvPr>
        </p:nvGraphicFramePr>
        <p:xfrm>
          <a:off x="3720634" y="3159112"/>
          <a:ext cx="2033516" cy="99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3" name="Equation" r:id="rId7" imgW="419040" imgH="203040" progId="Equation.3">
                  <p:embed/>
                </p:oleObj>
              </mc:Choice>
              <mc:Fallback>
                <p:oleObj name="Equation" r:id="rId7" imgW="4190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0634" y="3159112"/>
                        <a:ext cx="2033516" cy="99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49857" y="3452121"/>
            <a:ext cx="2794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/>
              <a:t>এর ঘন বুঝায়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164" y="3508475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/>
              <a:t>এখানে,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27109"/>
              </p:ext>
            </p:extLst>
          </p:nvPr>
        </p:nvGraphicFramePr>
        <p:xfrm>
          <a:off x="3209979" y="4198343"/>
          <a:ext cx="3054825" cy="908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" name="Equation" r:id="rId9" imgW="952200" imgH="228600" progId="Equation.3">
                  <p:embed/>
                </p:oleObj>
              </mc:Choice>
              <mc:Fallback>
                <p:oleObj name="Equation" r:id="rId9" imgW="95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9979" y="4198343"/>
                        <a:ext cx="3054825" cy="908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370798" y="4467772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/>
              <a:t>এর ঘন বুঝায়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9809" y="1398133"/>
            <a:ext cx="10495129" cy="41079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9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6" y="677218"/>
            <a:ext cx="1050877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51379" y="2456596"/>
            <a:ext cx="8652681" cy="21290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ঘনের</a:t>
            </a:r>
            <a:r>
              <a:rPr lang="en-US" sz="4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সূত্র</a:t>
            </a:r>
            <a:r>
              <a:rPr lang="en-US" sz="4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প্রয়োগ</a:t>
            </a:r>
            <a:endParaRPr lang="en-US" sz="44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3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457" y="341194"/>
            <a:ext cx="1035865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এই পাঠ শেষে শিক্ষার্থীরা-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19" y="1992490"/>
            <a:ext cx="1121846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ঘনের সূত্র প্রয়োগ করে দ্বিপদী ও ত্রিপদী রাশির ঘন নিরূপন কর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তে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ঘনের 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সূত্র প্রয়োগ করে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দ্বিপদী রাশির মান নির্ণয় করতে পারবে।</a:t>
            </a:r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866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3" y="453966"/>
            <a:ext cx="10454187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3m – 2n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এর ঘন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41" y="1647430"/>
            <a:ext cx="11518710" cy="41549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সমাধানঃ</a:t>
            </a:r>
            <a:endParaRPr lang="bn-BD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3m </a:t>
            </a:r>
            <a:r>
              <a:rPr lang="bn-BD" sz="4000" dirty="0">
                <a:latin typeface="SutonnyOMJ" panose="01010600010101010101" pitchFamily="2" charset="0"/>
                <a:cs typeface="SutonnyOMJ" panose="01010600010101010101" pitchFamily="2" charset="0"/>
              </a:rPr>
              <a:t>–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2n </a:t>
            </a:r>
            <a:r>
              <a:rPr lang="bn-BD" sz="4400" dirty="0">
                <a:latin typeface="SutonnyOMJ" panose="01010600010101010101" pitchFamily="2" charset="0"/>
                <a:cs typeface="SutonnyOMJ" panose="01010600010101010101" pitchFamily="2" charset="0"/>
              </a:rPr>
              <a:t>এর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ঘন</a:t>
            </a:r>
            <a:r>
              <a:rPr lang="bn-BD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   </a:t>
            </a:r>
            <a:r>
              <a:rPr lang="bn-BD" sz="4400" dirty="0" smtClean="0"/>
              <a:t>=</a:t>
            </a:r>
          </a:p>
          <a:p>
            <a:endParaRPr lang="bn-BD" sz="4400" dirty="0"/>
          </a:p>
          <a:p>
            <a:r>
              <a:rPr lang="bn-BD" sz="4400" dirty="0" smtClean="0"/>
              <a:t>                      =</a:t>
            </a:r>
          </a:p>
          <a:p>
            <a:endParaRPr lang="bn-BD" sz="4400" dirty="0"/>
          </a:p>
          <a:p>
            <a:r>
              <a:rPr lang="bn-BD" sz="4400" dirty="0" smtClean="0"/>
              <a:t>                      = </a:t>
            </a:r>
            <a:r>
              <a:rPr lang="en-US" sz="4400" dirty="0" smtClean="0"/>
              <a:t>                                                 (</a:t>
            </a:r>
            <a:r>
              <a:rPr lang="en-US" sz="4400" dirty="0" err="1" smtClean="0"/>
              <a:t>Ans</a:t>
            </a:r>
            <a:r>
              <a:rPr lang="en-US" sz="4400" dirty="0" smtClean="0"/>
              <a:t>)</a:t>
            </a:r>
            <a:r>
              <a:rPr lang="bn-BD" sz="4400" dirty="0" smtClean="0"/>
              <a:t>                                        </a:t>
            </a:r>
            <a:r>
              <a:rPr lang="en-US" sz="4400" dirty="0" smtClean="0"/>
              <a:t>                                      </a:t>
            </a:r>
            <a:r>
              <a:rPr lang="bn-BD" sz="4400" dirty="0" smtClean="0"/>
              <a:t>   </a:t>
            </a:r>
            <a:endParaRPr lang="en-US" sz="4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7689"/>
              </p:ext>
            </p:extLst>
          </p:nvPr>
        </p:nvGraphicFramePr>
        <p:xfrm>
          <a:off x="4522283" y="2307760"/>
          <a:ext cx="2592981" cy="687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Equation" r:id="rId3" imgW="672840" imgH="228600" progId="Equation.3">
                  <p:embed/>
                </p:oleObj>
              </mc:Choice>
              <mc:Fallback>
                <p:oleObj name="Equation" r:id="rId3" imgW="672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2283" y="2307760"/>
                        <a:ext cx="2592981" cy="687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71964"/>
              </p:ext>
            </p:extLst>
          </p:nvPr>
        </p:nvGraphicFramePr>
        <p:xfrm>
          <a:off x="4418546" y="3720200"/>
          <a:ext cx="6233426" cy="669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Equation" r:id="rId5" imgW="2412720" imgH="228600" progId="Equation.3">
                  <p:embed/>
                </p:oleObj>
              </mc:Choice>
              <mc:Fallback>
                <p:oleObj name="Equation" r:id="rId5" imgW="2412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8546" y="3720200"/>
                        <a:ext cx="6233426" cy="669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370871"/>
              </p:ext>
            </p:extLst>
          </p:nvPr>
        </p:nvGraphicFramePr>
        <p:xfrm>
          <a:off x="4380930" y="5050305"/>
          <a:ext cx="6059512" cy="55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" name="Equation" r:id="rId7" imgW="1777680" imgH="203040" progId="Equation.3">
                  <p:embed/>
                </p:oleObj>
              </mc:Choice>
              <mc:Fallback>
                <p:oleObj name="Equation" r:id="rId7" imgW="1777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0930" y="5050305"/>
                        <a:ext cx="6059512" cy="55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68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6" y="413023"/>
            <a:ext cx="1056336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 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2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x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+ y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BD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এর ঘন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" y="1885111"/>
            <a:ext cx="11518710" cy="41549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সমাধানঃ</a:t>
            </a:r>
            <a:endParaRPr lang="bn-BD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2x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+ y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400" dirty="0">
                <a:latin typeface="SutonnyOMJ" panose="01010600010101010101" pitchFamily="2" charset="0"/>
                <a:cs typeface="SutonnyOMJ" panose="01010600010101010101" pitchFamily="2" charset="0"/>
              </a:rPr>
              <a:t>এর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ঘন</a:t>
            </a:r>
            <a:r>
              <a:rPr lang="bn-BD" sz="44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BD" sz="4400" dirty="0" smtClean="0"/>
              <a:t>=</a:t>
            </a:r>
            <a:r>
              <a:rPr lang="en-US" sz="4400" dirty="0" smtClean="0"/>
              <a:t> </a:t>
            </a:r>
            <a:endParaRPr lang="bn-BD" sz="4400" dirty="0" smtClean="0"/>
          </a:p>
          <a:p>
            <a:endParaRPr lang="bn-BD" sz="4400" dirty="0"/>
          </a:p>
          <a:p>
            <a:r>
              <a:rPr lang="bn-BD" sz="4400" dirty="0" smtClean="0"/>
              <a:t>                     =</a:t>
            </a:r>
            <a:r>
              <a:rPr lang="en-US" sz="4400" dirty="0" smtClean="0"/>
              <a:t> </a:t>
            </a:r>
            <a:endParaRPr lang="bn-BD" sz="4400" dirty="0" smtClean="0"/>
          </a:p>
          <a:p>
            <a:endParaRPr lang="bn-BD" sz="4400" dirty="0"/>
          </a:p>
          <a:p>
            <a:r>
              <a:rPr lang="bn-BD" sz="4400" dirty="0" smtClean="0"/>
              <a:t>                    </a:t>
            </a:r>
            <a:r>
              <a:rPr lang="en-US" sz="4400" dirty="0" smtClean="0"/>
              <a:t> </a:t>
            </a:r>
            <a:r>
              <a:rPr lang="bn-BD" sz="4400" dirty="0" smtClean="0"/>
              <a:t>=                               </a:t>
            </a:r>
            <a:r>
              <a:rPr lang="en-US" sz="4400" dirty="0" smtClean="0"/>
              <a:t>  </a:t>
            </a:r>
            <a:r>
              <a:rPr lang="bn-BD" sz="4400" dirty="0" smtClean="0"/>
              <a:t> </a:t>
            </a:r>
            <a:r>
              <a:rPr lang="en-US" sz="4400" dirty="0" smtClean="0"/>
              <a:t> </a:t>
            </a:r>
            <a:r>
              <a:rPr lang="bn-BD" sz="4400" dirty="0" smtClean="0"/>
              <a:t>(Ans.)   </a:t>
            </a:r>
            <a:endParaRPr lang="en-US" sz="4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99739"/>
              </p:ext>
            </p:extLst>
          </p:nvPr>
        </p:nvGraphicFramePr>
        <p:xfrm>
          <a:off x="4138873" y="2558720"/>
          <a:ext cx="1961676" cy="73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Equation" r:id="rId3" imgW="583920" imgH="228600" progId="Equation.3">
                  <p:embed/>
                </p:oleObj>
              </mc:Choice>
              <mc:Fallback>
                <p:oleObj name="Equation" r:id="rId3" imgW="5839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8873" y="2558720"/>
                        <a:ext cx="1961676" cy="73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483"/>
              </p:ext>
            </p:extLst>
          </p:nvPr>
        </p:nvGraphicFramePr>
        <p:xfrm>
          <a:off x="4138873" y="3930085"/>
          <a:ext cx="5497017" cy="68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Equation" r:id="rId5" imgW="2031840" imgH="228600" progId="Equation.3">
                  <p:embed/>
                </p:oleObj>
              </mc:Choice>
              <mc:Fallback>
                <p:oleObj name="Equation" r:id="rId5" imgW="2031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8873" y="3930085"/>
                        <a:ext cx="5497017" cy="688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20602"/>
              </p:ext>
            </p:extLst>
          </p:nvPr>
        </p:nvGraphicFramePr>
        <p:xfrm>
          <a:off x="4138873" y="5292202"/>
          <a:ext cx="4659005" cy="63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" name="Equation" r:id="rId7" imgW="1447560" imgH="228600" progId="Equation.3">
                  <p:embed/>
                </p:oleObj>
              </mc:Choice>
              <mc:Fallback>
                <p:oleObj name="Equation" r:id="rId7" imgW="1447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38873" y="5292202"/>
                        <a:ext cx="4659005" cy="633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764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7" y="832513"/>
            <a:ext cx="1008569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              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একক কাজ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829" y="5328665"/>
            <a:ext cx="899387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 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6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 – 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4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b 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এর ঘন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00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/>
          <a:stretch/>
        </p:blipFill>
        <p:spPr>
          <a:xfrm>
            <a:off x="3295752" y="2002282"/>
            <a:ext cx="5050027" cy="2926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100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260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SutonnyOMJ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384</cp:revision>
  <dcterms:created xsi:type="dcterms:W3CDTF">2020-09-18T18:07:34Z</dcterms:created>
  <dcterms:modified xsi:type="dcterms:W3CDTF">2021-05-26T01:49:25Z</dcterms:modified>
</cp:coreProperties>
</file>