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8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0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591F8-B606-4FF3-833F-B3644168855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E781-C499-4F4A-9997-2F8156841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4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05526" y="400046"/>
            <a:ext cx="721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+mj-lt"/>
              </a:rPr>
              <a:t>মাল্টিমিডিয়া শ্রেণিকক্ষে সবাইকে স্বাগত</a:t>
            </a:r>
            <a:endParaRPr lang="en-US" sz="36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6" y="1143000"/>
            <a:ext cx="721894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07407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1496" y="815920"/>
            <a:ext cx="322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cs typeface="Kalpurush" panose="02000600000000000000" pitchFamily="2" charset="0"/>
              </a:rPr>
              <a:t>কাজ</a:t>
            </a:r>
            <a:endParaRPr lang="en-US" sz="3600" b="1" dirty="0"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5435" y="5685891"/>
                <a:ext cx="885913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প্রতিটির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তিনটি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করে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সমতুল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ভগ্নাংশ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লেখ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35" y="5685891"/>
                <a:ext cx="8859130" cy="7918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5"/>
          <a:stretch/>
        </p:blipFill>
        <p:spPr>
          <a:xfrm>
            <a:off x="4198384" y="1600200"/>
            <a:ext cx="3033233" cy="3657600"/>
          </a:xfrm>
          <a:prstGeom prst="flowChartManualInput">
            <a:avLst/>
          </a:prstGeom>
        </p:spPr>
      </p:pic>
    </p:spTree>
    <p:extLst>
      <p:ext uri="{BB962C8B-B14F-4D97-AF65-F5344CB8AC3E}">
        <p14:creationId xmlns:p14="http://schemas.microsoft.com/office/powerpoint/2010/main" val="323549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413" y="890741"/>
                <a:ext cx="10635175" cy="507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cs typeface="Kalpurush" panose="02000600000000000000" pitchFamily="2" charset="0"/>
                  </a:rPr>
                  <a:t>ভগ্নাংশের </a:t>
                </a:r>
                <a:r>
                  <a:rPr lang="en-US" sz="3200" b="1" dirty="0" err="1" smtClean="0">
                    <a:cs typeface="Kalpurush" panose="02000600000000000000" pitchFamily="2" charset="0"/>
                  </a:rPr>
                  <a:t>লঘুকরণঃ</a:t>
                </a:r>
                <a:endParaRPr lang="en-US" sz="3200" b="1" dirty="0" smtClean="0"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কোনো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লঘুকরণের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অর্থ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হলো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ভগ্নাংশটিকে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লঘিষ্ঠ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আকারে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পরিণত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 এ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জন্য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লব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ও হরকে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এদের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সাধারণ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গুণনীয়ক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উৎপাদক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দ্বারা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ভাগ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কোনো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লব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ও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হরের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মধ্যে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কোনো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সাধারণ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গুণনীয়ক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উৎপাদক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না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থাকলে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এরূপ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ভগ্নাংশকে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লঘিষ্ঠ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আকারের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বলা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</a:t>
                </a: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যেমনঃ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b="0" dirty="0" smtClean="0"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বিকল্প</a:t>
                </a:r>
                <a:r>
                  <a:rPr lang="en-US" sz="3200" dirty="0">
                    <a:cs typeface="Kalpurush" panose="02000600000000000000" pitchFamily="2" charset="0"/>
                  </a:rPr>
                  <a:t> পদ্ধতিঃ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𝑎𝑏𝑐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[</a:t>
                </a:r>
                <a:r>
                  <a:rPr lang="en-US" sz="3200" dirty="0" err="1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লব</a:t>
                </a:r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ও </a:t>
                </a:r>
                <a:r>
                  <a:rPr lang="en-US" sz="3200" dirty="0" err="1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হরের</a:t>
                </a:r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গ.সা.গু</a:t>
                </a:r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𝑎𝑏𝑐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3200" dirty="0"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:endParaRPr lang="en-US" sz="32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13" y="890741"/>
                <a:ext cx="10635175" cy="5076518"/>
              </a:xfrm>
              <a:prstGeom prst="rect">
                <a:avLst/>
              </a:prstGeom>
              <a:blipFill rotWithShape="0">
                <a:blip r:embed="rId2"/>
                <a:stretch>
                  <a:fillRect l="-1433" t="-1561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3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684" y="173109"/>
                <a:ext cx="10522632" cy="6511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cs typeface="Kalpurush" panose="02000600000000000000" pitchFamily="2" charset="0"/>
                  </a:rPr>
                  <a:t>সাধারণ </a:t>
                </a:r>
                <a:r>
                  <a:rPr lang="en-US" sz="3200" b="1" dirty="0" err="1" smtClean="0">
                    <a:cs typeface="Kalpurush" panose="02000600000000000000" pitchFamily="2" charset="0"/>
                  </a:rPr>
                  <a:t>হরবিশিষ্ট</a:t>
                </a:r>
                <a:r>
                  <a:rPr lang="en-US" sz="3200" b="1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 smtClean="0">
                    <a:cs typeface="Kalpurush" panose="02000600000000000000" pitchFamily="2" charset="0"/>
                  </a:rPr>
                  <a:t>ভগ্নাংশঃ</a:t>
                </a:r>
                <a:endParaRPr lang="en-US" sz="3200" b="1" dirty="0" smtClean="0"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cs typeface="Kalpurush" panose="02000600000000000000" pitchFamily="2" charset="0"/>
                  </a:rPr>
                  <a:t>সাধারণ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হরবিশিষ্ট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ভগ্নাংশকে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সমহরবিশিষ্ট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ভগ্নাংশও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বলে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এক্ষেত্রে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প্রদত্ত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ভগ্নাংশগুলোর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হর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সমান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করতে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দুইটি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বিবেচনা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দুইটির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হর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ল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গু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b="0" dirty="0" smtClean="0"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অতএব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দুইটি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ভগ্নাংশেরই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হর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করতে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হবে।</m:t>
                    </m:r>
                  </m:oMath>
                </a14:m>
                <a:endParaRPr lang="en-US" sz="3200" b="0" dirty="0" smtClean="0"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cs typeface="Kalpurush" panose="020006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  <a:cs typeface="Kalpurush" panose="02000600000000000000" pitchFamily="2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3200" dirty="0"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       </m:t>
                      </m:r>
                      <m:r>
                        <a:rPr lang="bn-IN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32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an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bn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   এবং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m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>
                    <a:ea typeface="Cambria Math" panose="02040503050406030204" pitchFamily="18" charset="0"/>
                    <a:cs typeface="Kalpurush" panose="02000600000000000000" pitchFamily="2" charset="0"/>
                  </a:rPr>
                  <a:t>[ </a:t>
                </a:r>
                <a14:m>
                  <m:oMath xmlns:m="http://schemas.openxmlformats.org/officeDocument/2006/math"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bn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32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endParaRPr lang="en-US" sz="3200" dirty="0" smtClean="0"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            </m:t>
                    </m:r>
                    <m:r>
                      <a:rPr lang="bn-I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bm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bn</m:t>
                        </m:r>
                      </m:den>
                    </m:f>
                  </m:oMath>
                </a14:m>
                <a:endParaRPr lang="en-US" sz="3200" dirty="0" smtClean="0"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সাধারণ হর </a:t>
                </a:r>
                <a:r>
                  <a:rPr lang="en-US" sz="3200" dirty="0" err="1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বিশিষ্ট</a:t>
                </a:r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ভগ্নাংশ</a:t>
                </a:r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দুইটি</a:t>
                </a:r>
                <a:r>
                  <a:rPr lang="en-US" sz="3200" dirty="0" smtClean="0">
                    <a:ea typeface="Cambria Math" panose="02040503050406030204" pitchFamily="18" charset="0"/>
                    <a:cs typeface="Kalpurush" panose="020006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an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bn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bm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bn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4" y="173109"/>
                <a:ext cx="10522632" cy="6511783"/>
              </a:xfrm>
              <a:prstGeom prst="rect">
                <a:avLst/>
              </a:prstGeom>
              <a:blipFill rotWithShape="0">
                <a:blip r:embed="rId2"/>
                <a:stretch>
                  <a:fillRect l="-1448" t="-1216" r="-1448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7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853" y="2151728"/>
            <a:ext cx="10452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cs typeface="Kalpurush" panose="02000600000000000000" pitchFamily="2" charset="0"/>
              </a:rPr>
              <a:t>সাধারণ </a:t>
            </a:r>
            <a:r>
              <a:rPr lang="en-US" sz="3200" b="1" dirty="0" err="1" smtClean="0">
                <a:cs typeface="Kalpurush" panose="02000600000000000000" pitchFamily="2" charset="0"/>
              </a:rPr>
              <a:t>হরবিশিষ্ট</a:t>
            </a:r>
            <a:r>
              <a:rPr lang="en-US" sz="3200" b="1" dirty="0" smtClean="0"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cs typeface="Kalpurush" panose="02000600000000000000" pitchFamily="2" charset="0"/>
              </a:rPr>
              <a:t>ভগ্নাংশে</a:t>
            </a:r>
            <a:r>
              <a:rPr lang="en-US" sz="3200" b="1" dirty="0" smtClean="0"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cs typeface="Kalpurush" panose="02000600000000000000" pitchFamily="2" charset="0"/>
              </a:rPr>
              <a:t>প্রকাশ</a:t>
            </a:r>
            <a:r>
              <a:rPr lang="en-US" sz="3200" b="1" dirty="0" smtClean="0"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cs typeface="Kalpurush" panose="02000600000000000000" pitchFamily="2" charset="0"/>
              </a:rPr>
              <a:t>করার</a:t>
            </a:r>
            <a:r>
              <a:rPr lang="en-US" sz="3200" b="1" dirty="0" smtClean="0"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cs typeface="Kalpurush" panose="02000600000000000000" pitchFamily="2" charset="0"/>
              </a:rPr>
              <a:t>নিয়মঃ</a:t>
            </a:r>
            <a:endParaRPr lang="en-US" sz="3200" b="1" dirty="0" smtClean="0">
              <a:cs typeface="Kalpurush" panose="020006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cs typeface="Kalpurush" panose="02000600000000000000" pitchFamily="2" charset="0"/>
              </a:rPr>
              <a:t>ভগ্নাংশগুলোর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হরের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ল.সা.গু</a:t>
            </a:r>
            <a:r>
              <a:rPr lang="en-US" sz="3200" dirty="0" smtClean="0">
                <a:cs typeface="Kalpurush" panose="02000600000000000000" pitchFamily="2" charset="0"/>
              </a:rPr>
              <a:t>. </a:t>
            </a:r>
            <a:r>
              <a:rPr lang="en-US" sz="3200" dirty="0" err="1" smtClean="0">
                <a:cs typeface="Kalpurush" panose="02000600000000000000" pitchFamily="2" charset="0"/>
              </a:rPr>
              <a:t>বের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cs typeface="Kalpurush" panose="020006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cs typeface="Kalpurush" panose="02000600000000000000" pitchFamily="2" charset="0"/>
              </a:rPr>
              <a:t>ল.সা.গু</a:t>
            </a:r>
            <a:r>
              <a:rPr lang="en-US" sz="3200" dirty="0" smtClean="0">
                <a:cs typeface="Kalpurush" panose="02000600000000000000" pitchFamily="2" charset="0"/>
              </a:rPr>
              <a:t>. </a:t>
            </a:r>
            <a:r>
              <a:rPr lang="en-US" sz="3200" dirty="0" err="1" smtClean="0">
                <a:cs typeface="Kalpurush" panose="02000600000000000000" pitchFamily="2" charset="0"/>
              </a:rPr>
              <a:t>কে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প্রত্যেক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ভগ্নাংশের</a:t>
            </a:r>
            <a:r>
              <a:rPr lang="en-US" sz="3200" dirty="0" smtClean="0">
                <a:cs typeface="Kalpurush" panose="02000600000000000000" pitchFamily="2" charset="0"/>
              </a:rPr>
              <a:t> হর </a:t>
            </a:r>
            <a:r>
              <a:rPr lang="en-US" sz="3200" dirty="0" err="1" smtClean="0">
                <a:cs typeface="Kalpurush" panose="02000600000000000000" pitchFamily="2" charset="0"/>
              </a:rPr>
              <a:t>দ্বারা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ভাগ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ভাগফল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বের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cs typeface="Kalpurush" panose="020006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cs typeface="Kalpurush" panose="02000600000000000000" pitchFamily="2" charset="0"/>
              </a:rPr>
              <a:t>প্রাপ্ত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ভাগফল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দ্বারা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সংশ্লিষ্ট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ভগ্নাংশের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লব</a:t>
            </a:r>
            <a:r>
              <a:rPr lang="en-US" sz="3200" dirty="0" smtClean="0">
                <a:cs typeface="Kalpurush" panose="02000600000000000000" pitchFamily="2" charset="0"/>
              </a:rPr>
              <a:t> ও হরকে </a:t>
            </a:r>
            <a:r>
              <a:rPr lang="en-US" sz="3200" dirty="0" err="1" smtClean="0">
                <a:cs typeface="Kalpurush" panose="02000600000000000000" pitchFamily="2" charset="0"/>
              </a:rPr>
              <a:t>গুণ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হবে</a:t>
            </a:r>
            <a:r>
              <a:rPr lang="en-US" sz="3200" dirty="0" smtClean="0">
                <a:cs typeface="Kalpurush" panose="02000600000000000000" pitchFamily="2" charset="0"/>
              </a:rPr>
              <a:t>।</a:t>
            </a:r>
            <a:endParaRPr lang="en-US" sz="3200" dirty="0"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1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6771" y="470834"/>
            <a:ext cx="331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cs typeface="Kalpurush" panose="02000600000000000000" pitchFamily="2" charset="0"/>
              </a:rPr>
              <a:t>কাজ</a:t>
            </a:r>
            <a:endParaRPr lang="en-US" sz="3600" b="1" dirty="0"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7228" y="5463022"/>
                <a:ext cx="6555544" cy="79137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সাধারণ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হরবিশিষ্ট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ভগ্নাংশে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প্রকাশ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করঃ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8" y="5463022"/>
                <a:ext cx="6555544" cy="7913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1" y="1600200"/>
            <a:ext cx="43891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345" y="303563"/>
            <a:ext cx="106633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cs typeface="NikoshBAN" panose="02000000000000000000" pitchFamily="2" charset="0"/>
              </a:rPr>
              <a:t>বীজগণিতীয় </a:t>
            </a:r>
            <a:r>
              <a:rPr lang="en-US" sz="3200" b="1" dirty="0" err="1" smtClean="0">
                <a:cs typeface="NikoshBAN" panose="02000000000000000000" pitchFamily="2" charset="0"/>
              </a:rPr>
              <a:t>ভগ্নাংশের</a:t>
            </a:r>
            <a:r>
              <a:rPr lang="en-US" sz="3200" b="1" dirty="0" smtClean="0"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cs typeface="NikoshBAN" panose="02000000000000000000" pitchFamily="2" charset="0"/>
              </a:rPr>
              <a:t>যোগ</a:t>
            </a:r>
            <a:r>
              <a:rPr lang="en-US" sz="3200" b="1" dirty="0" smtClean="0"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cs typeface="NikoshBAN" panose="02000000000000000000" pitchFamily="2" charset="0"/>
              </a:rPr>
              <a:t>বিয়োগের</a:t>
            </a:r>
            <a:r>
              <a:rPr lang="en-US" sz="3200" b="1" dirty="0" smtClean="0"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cs typeface="NikoshBAN" panose="02000000000000000000" pitchFamily="2" charset="0"/>
              </a:rPr>
              <a:t>নিয়মঃ</a:t>
            </a:r>
            <a:endParaRPr lang="en-US" sz="3200" b="1" dirty="0" smtClean="0"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cs typeface="NikoshBAN" panose="02000000000000000000" pitchFamily="2" charset="0"/>
              </a:rPr>
              <a:t>ভগ্নাংশগুলোকে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লঘিষ্ঠ</a:t>
            </a:r>
            <a:r>
              <a:rPr lang="en-US" sz="3200" dirty="0" smtClean="0">
                <a:cs typeface="NikoshBAN" panose="02000000000000000000" pitchFamily="2" charset="0"/>
              </a:rPr>
              <a:t> সাধারণ </a:t>
            </a:r>
            <a:r>
              <a:rPr lang="en-US" sz="3200" dirty="0" err="1" smtClean="0">
                <a:cs typeface="NikoshBAN" panose="02000000000000000000" pitchFamily="2" charset="0"/>
              </a:rPr>
              <a:t>হরবিশিষ্ট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cs typeface="NikoshBAN" panose="02000000000000000000" pitchFamily="2" charset="0"/>
              </a:rPr>
              <a:t>যোগফলের</a:t>
            </a:r>
            <a:r>
              <a:rPr lang="en-US" sz="3200" dirty="0" smtClean="0">
                <a:cs typeface="NikoshBAN" panose="02000000000000000000" pitchFamily="2" charset="0"/>
              </a:rPr>
              <a:t> হর </a:t>
            </a:r>
            <a:r>
              <a:rPr lang="en-US" sz="3200" dirty="0" err="1" smtClean="0"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লঘিষ্ঠ</a:t>
            </a:r>
            <a:r>
              <a:rPr lang="en-US" sz="3200" dirty="0" smtClean="0">
                <a:cs typeface="NikoshBAN" panose="02000000000000000000" pitchFamily="2" charset="0"/>
              </a:rPr>
              <a:t> সাধারণ হর এবং </a:t>
            </a:r>
            <a:r>
              <a:rPr lang="en-US" sz="3200" dirty="0" err="1" smtClean="0">
                <a:cs typeface="NikoshBAN" panose="02000000000000000000" pitchFamily="2" charset="0"/>
              </a:rPr>
              <a:t>লব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রূপান্তরিত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ভগ্নাংশগুলোর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লবের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cs typeface="NikoshBAN" panose="02000000000000000000" pitchFamily="2" charset="0"/>
              </a:rPr>
              <a:t>বিয়োগফলের</a:t>
            </a:r>
            <a:r>
              <a:rPr lang="en-US" sz="3200" dirty="0" smtClean="0">
                <a:cs typeface="NikoshBAN" panose="02000000000000000000" pitchFamily="2" charset="0"/>
              </a:rPr>
              <a:t> হর </a:t>
            </a:r>
            <a:r>
              <a:rPr lang="en-US" sz="3200" dirty="0" err="1" smtClean="0"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লঘিষ্ঠ</a:t>
            </a:r>
            <a:r>
              <a:rPr lang="en-US" sz="3200" dirty="0" smtClean="0">
                <a:cs typeface="NikoshBAN" panose="02000000000000000000" pitchFamily="2" charset="0"/>
              </a:rPr>
              <a:t> সাধারণ হর এবং </a:t>
            </a:r>
            <a:r>
              <a:rPr lang="en-US" sz="3200" dirty="0" err="1" smtClean="0">
                <a:cs typeface="NikoshBAN" panose="02000000000000000000" pitchFamily="2" charset="0"/>
              </a:rPr>
              <a:t>লব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রূপান্তরিত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ভগ্নাংশগুলোর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লবের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বিয়োগফল</a:t>
            </a:r>
            <a:r>
              <a:rPr lang="en-US" sz="3200" dirty="0" smtClean="0">
                <a:cs typeface="NikoshBAN" panose="02000000000000000000" pitchFamily="2" charset="0"/>
              </a:rPr>
              <a:t>।</a:t>
            </a:r>
            <a:endParaRPr lang="en-US" sz="3200" dirty="0"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2643" y="2827419"/>
                <a:ext cx="4723228" cy="38381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contourW="44450" prstMaterial="matte"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বীজগণিতীয় </a:t>
                </a: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যোগঃ</a:t>
                </a:r>
                <a:endParaRPr lang="en-US" sz="3200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যোগ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করঃ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সমাধানঃ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.</a:t>
                </a:r>
              </a:p>
              <a:p>
                <a:pPr algn="just"/>
                <a:r>
                  <a:rPr lang="en-US" sz="32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বীজগণিতীয় </a:t>
                </a:r>
                <a:r>
                  <a:rPr lang="en-US" sz="3200" b="1" dirty="0" err="1">
                    <a:solidFill>
                      <a:schemeClr val="tx1"/>
                    </a:solidFill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বিয়োগঃ</a:t>
                </a:r>
                <a:endParaRPr lang="en-US" sz="3200" b="1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বিয়োগ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করঃ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200" b="0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সমাধানঃ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43" y="2827419"/>
                <a:ext cx="4723228" cy="38381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254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650" y="872196"/>
            <a:ext cx="10536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cs typeface="NikoshBAN" panose="02000000000000000000" pitchFamily="2" charset="0"/>
              </a:rPr>
              <a:t>বীজগণিতীয় </a:t>
            </a:r>
            <a:r>
              <a:rPr lang="en-US" sz="3200" b="1" dirty="0" err="1" smtClean="0">
                <a:cs typeface="NikoshBAN" panose="02000000000000000000" pitchFamily="2" charset="0"/>
              </a:rPr>
              <a:t>ভগ্নাংশের</a:t>
            </a:r>
            <a:r>
              <a:rPr lang="en-US" sz="3200" b="1" dirty="0" smtClean="0"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cs typeface="NikoshBAN" panose="02000000000000000000" pitchFamily="2" charset="0"/>
              </a:rPr>
              <a:t>সরলীকরণঃ</a:t>
            </a:r>
            <a:endParaRPr lang="en-US" sz="3200" b="1" dirty="0" smtClean="0"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ততোধিক</a:t>
            </a:r>
            <a:r>
              <a:rPr lang="en-US" sz="3200" dirty="0" smtClean="0">
                <a:cs typeface="NikoshBAN" panose="02000000000000000000" pitchFamily="2" charset="0"/>
              </a:rPr>
              <a:t> বীজগণিতীয় </a:t>
            </a:r>
            <a:r>
              <a:rPr lang="en-US" sz="3200" dirty="0" err="1" smtClean="0">
                <a:cs typeface="NikoshBAN" panose="02000000000000000000" pitchFamily="2" charset="0"/>
              </a:rPr>
              <a:t>ভগ্নাংশকে</a:t>
            </a:r>
            <a:r>
              <a:rPr lang="en-US" sz="3200" dirty="0" smtClean="0">
                <a:cs typeface="NikoshBAN" panose="02000000000000000000" pitchFamily="2" charset="0"/>
              </a:rPr>
              <a:t> একটি </a:t>
            </a:r>
            <a:r>
              <a:rPr lang="en-US" sz="3200" dirty="0" err="1" smtClean="0">
                <a:cs typeface="NikoshBAN" panose="02000000000000000000" pitchFamily="2" charset="0"/>
              </a:rPr>
              <a:t>ভগ্নাংশে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রাশিতে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করাই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ভগ্নাংশের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সরলীকরণ</a:t>
            </a:r>
            <a:r>
              <a:rPr lang="en-US" sz="3200" dirty="0" smtClean="0"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cs typeface="NikoshBAN" panose="02000000000000000000" pitchFamily="2" charset="0"/>
              </a:rPr>
              <a:t>এতে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ভগ্নাংশটিকে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লঘিষ্ঠ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519" y="3896748"/>
                <a:ext cx="10694962" cy="212571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q"/>
                </a:pP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সরল </a:t>
                </a:r>
                <a:r>
                  <a:rPr lang="en-US" sz="3200" b="1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করঃ</a:t>
                </a:r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b="1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সমাধানঃ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  <a:p>
                <a:pPr algn="just"/>
                <a:endParaRPr lang="en-US" sz="320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9" y="3896748"/>
                <a:ext cx="10694962" cy="2125710"/>
              </a:xfrm>
              <a:prstGeom prst="rect">
                <a:avLst/>
              </a:prstGeom>
              <a:blipFill rotWithShape="0">
                <a:blip r:embed="rId2"/>
                <a:stretch>
                  <a:fillRect l="-10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48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6763" y="407948"/>
            <a:ext cx="69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NikoshBAN" panose="02000000000000000000" pitchFamily="2" charset="0"/>
              </a:rPr>
              <a:t>দলগত</a:t>
            </a:r>
            <a:r>
              <a:rPr lang="en-US" sz="3600" b="1" dirty="0" smtClean="0"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cs typeface="NikoshBAN" panose="02000000000000000000" pitchFamily="2" charset="0"/>
              </a:rPr>
              <a:t>কাজ</a:t>
            </a:r>
            <a:endParaRPr lang="en-US" sz="3600" b="1" dirty="0"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89252" y="5478015"/>
                <a:ext cx="4051496" cy="79034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wrap="square" rtlCol="0">
                <a:spAutoFit/>
              </a:bodyPr>
              <a:lstStyle/>
              <a:p>
                <a:pPr marL="457200" indent="-457200" algn="ctr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সরল </a:t>
                </a:r>
                <a:r>
                  <a:rPr lang="en-US" sz="3200" dirty="0" err="1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করঃ</a:t>
                </a:r>
                <a:r>
                  <a:rPr lang="en-US" sz="3200" dirty="0" smtClean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52" y="5478015"/>
                <a:ext cx="4051496" cy="790345"/>
              </a:xfrm>
              <a:prstGeom prst="rect">
                <a:avLst/>
              </a:prstGeom>
              <a:blipFill rotWithShape="0">
                <a:blip r:embed="rId2"/>
                <a:stretch>
                  <a:fillRect l="-164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85344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536" y="188096"/>
            <a:ext cx="302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80" y="918892"/>
            <a:ext cx="6592440" cy="3657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3828" y="4892567"/>
                <a:ext cx="9762344" cy="179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Kalpurush" panose="02000600000000000000" pitchFamily="2" charset="0"/>
                  </a:rPr>
                  <a:t>১। বীজগণিতীয়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bn-IN" sz="3200" dirty="0" smtClean="0">
                    <a:cs typeface="Kalpurush" panose="02000600000000000000" pitchFamily="2" charset="0"/>
                  </a:rPr>
                  <a:t>বলতে কী বোঝ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?</a:t>
                </a:r>
              </a:p>
              <a:p>
                <a:pPr algn="just"/>
                <a:r>
                  <a:rPr lang="en-US" sz="3200" dirty="0" smtClean="0">
                    <a:cs typeface="Kalpurush" panose="02000600000000000000" pitchFamily="2" charset="0"/>
                  </a:rPr>
                  <a:t>২। বীজগণিতীয়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লঘুকরণ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কিভাবে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করতে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বল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?</a:t>
                </a:r>
              </a:p>
              <a:p>
                <a:pPr algn="just"/>
                <a:r>
                  <a:rPr lang="en-US" sz="3200" dirty="0" smtClean="0">
                    <a:cs typeface="Kalpurush" panose="02000600000000000000" pitchFamily="2" charset="0"/>
                  </a:rPr>
                  <a:t>৩। </a:t>
                </a:r>
                <a:r>
                  <a:rPr lang="bn-IN" sz="3200" dirty="0" smtClean="0">
                    <a:cs typeface="Kalpurush" panose="02000600000000000000" pitchFamily="2" charset="0"/>
                  </a:rPr>
                  <a:t>সরল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𝑦𝑧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𝑧𝑥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𝑥𝑦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.</m:t>
                    </m:r>
                  </m:oMath>
                </a14:m>
                <a:endParaRPr lang="en-US" sz="32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8" y="4892567"/>
                <a:ext cx="9762344" cy="1791196"/>
              </a:xfrm>
              <a:prstGeom prst="rect">
                <a:avLst/>
              </a:prstGeom>
              <a:blipFill rotWithShape="0">
                <a:blip r:embed="rId3"/>
                <a:stretch>
                  <a:fillRect l="-1624" t="-4437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2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52149"/>
            <a:ext cx="4572000" cy="3657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6437" y="4419487"/>
                <a:ext cx="10508566" cy="228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bn-IN" sz="3200" dirty="0" smtClean="0"/>
                  <a:t>তিনটি বীজগণিতীয় ভগ্নাংশঃ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IN" sz="3200" dirty="0" smtClean="0"/>
              </a:p>
              <a:p>
                <a:r>
                  <a:rPr lang="bn-IN" sz="3200" dirty="0" smtClean="0"/>
                  <a:t>(ক) ৩য় ভগ্নাংশের হরকে উৎপাদকে বিশ্লেষণ কর।</a:t>
                </a:r>
              </a:p>
              <a:p>
                <a:r>
                  <a:rPr lang="bn-IN" sz="3200" dirty="0" smtClean="0"/>
                  <a:t>(খ) ১ম ও ২য় ভগ্নাংশকে সমহরবিশিষ্ট ভগ্নাংশে প্রকাশ কর।</a:t>
                </a:r>
              </a:p>
              <a:p>
                <a:r>
                  <a:rPr lang="bn-IN" sz="3200" dirty="0" smtClean="0"/>
                  <a:t>(গ) ভগ্নাংশ তিনটির যোগফল নির্ণয় কর।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37" y="4419487"/>
                <a:ext cx="10508566" cy="2283638"/>
              </a:xfrm>
              <a:prstGeom prst="rect">
                <a:avLst/>
              </a:prstGeom>
              <a:blipFill rotWithShape="0">
                <a:blip r:embed="rId3"/>
                <a:stretch>
                  <a:fillRect l="-1450" b="-7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53289" y="45809"/>
            <a:ext cx="332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cs typeface="Kalpurush" panose="02000600000000000000" pitchFamily="2" charset="0"/>
              </a:rPr>
              <a:t>কাজ</a:t>
            </a:r>
            <a:endParaRPr lang="en-US" sz="4000" b="1" dirty="0"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7703" y="3340014"/>
            <a:ext cx="352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+mj-lt"/>
              </a:rPr>
              <a:t>মোঃ মিজানুর রহমান</a:t>
            </a:r>
          </a:p>
          <a:p>
            <a:pPr algn="just"/>
            <a:r>
              <a:rPr lang="bn-IN" sz="3200" dirty="0" smtClean="0">
                <a:latin typeface="+mj-lt"/>
              </a:rPr>
              <a:t>সিনিয়র শিক্ষক(গণিত)</a:t>
            </a:r>
          </a:p>
          <a:p>
            <a:pPr algn="just"/>
            <a:r>
              <a:rPr lang="bn-IN" sz="3200" dirty="0" smtClean="0">
                <a:latin typeface="+mj-lt"/>
              </a:rPr>
              <a:t>বেতদিঘী উচ্চ বিদ্যালয়</a:t>
            </a:r>
          </a:p>
          <a:p>
            <a:pPr algn="just"/>
            <a:r>
              <a:rPr lang="bn-IN" sz="3200" dirty="0" smtClean="0">
                <a:latin typeface="+mj-lt"/>
              </a:rPr>
              <a:t>ফুলবাড়ী,দিনাজপুর।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9040" y="3382218"/>
            <a:ext cx="3820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atin typeface="+mj-lt"/>
              </a:rPr>
              <a:t>শ্রেণিঃ ৭ম</a:t>
            </a:r>
          </a:p>
          <a:p>
            <a:pPr algn="just"/>
            <a:r>
              <a:rPr lang="bn-IN" sz="3200" dirty="0" smtClean="0">
                <a:latin typeface="+mj-lt"/>
              </a:rPr>
              <a:t>বিষয়ঃ গণিত</a:t>
            </a:r>
          </a:p>
          <a:p>
            <a:pPr algn="just"/>
            <a:r>
              <a:rPr lang="bn-IN" sz="3200" dirty="0" smtClean="0">
                <a:latin typeface="+mj-lt"/>
              </a:rPr>
              <a:t>অধ্যায়ঃ ৬</a:t>
            </a:r>
          </a:p>
          <a:p>
            <a:pPr algn="just"/>
            <a:r>
              <a:rPr lang="bn-IN" sz="3200" dirty="0" smtClean="0">
                <a:latin typeface="+mj-lt"/>
              </a:rPr>
              <a:t>সময়ঃ ৫০মিনিট</a:t>
            </a:r>
          </a:p>
          <a:p>
            <a:pPr algn="just"/>
            <a:r>
              <a:rPr lang="bn-IN" sz="3200" dirty="0" smtClean="0">
                <a:latin typeface="+mj-lt"/>
              </a:rPr>
              <a:t>তারিখঃ২৭/০৫/২০২১খ্রিঃ</a:t>
            </a:r>
            <a:endParaRPr lang="en-US" sz="3200" dirty="0"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86081" y="3094720"/>
            <a:ext cx="257838" cy="2820040"/>
            <a:chOff x="5566189" y="3066759"/>
            <a:chExt cx="257838" cy="2820040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5678733" y="3066759"/>
              <a:ext cx="21044" cy="282004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795891" y="3291838"/>
              <a:ext cx="28136" cy="24542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66189" y="3277772"/>
              <a:ext cx="28136" cy="24542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-144194" y="6348397"/>
            <a:ext cx="1171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মোবাইল নং ০১৭১৮৮৯৯৪৭৮, ইমেইলঃ </a:t>
            </a:r>
            <a:r>
              <a:rPr lang="en-US" sz="2800" dirty="0" smtClean="0"/>
              <a:t>mizanurrahmanbd88@gmail.com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917815" y="275105"/>
            <a:ext cx="159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পরিচিতি</a:t>
            </a:r>
            <a:endParaRPr lang="en-US" sz="3600" b="1" dirty="0"/>
          </a:p>
        </p:txBody>
      </p:sp>
      <p:sp>
        <p:nvSpPr>
          <p:cNvPr id="23" name="Rectangle 22"/>
          <p:cNvSpPr/>
          <p:nvPr/>
        </p:nvSpPr>
        <p:spPr>
          <a:xfrm>
            <a:off x="-63304" y="633046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76" y="1029010"/>
            <a:ext cx="1846584" cy="2109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9" y="1029010"/>
            <a:ext cx="1846584" cy="20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4" y="1600200"/>
            <a:ext cx="5998472" cy="3657600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9377082" y="5867400"/>
            <a:ext cx="159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ধন্যবাদ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663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279" y="478299"/>
            <a:ext cx="611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Kalpurush" panose="02000600000000000000" pitchFamily="2" charset="0"/>
              </a:rPr>
              <a:t>এসো</a:t>
            </a:r>
            <a:r>
              <a:rPr lang="en-US" sz="3600" b="1" dirty="0" smtClean="0"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cs typeface="Kalpurush" panose="02000600000000000000" pitchFamily="2" charset="0"/>
              </a:rPr>
              <a:t>আমরা</a:t>
            </a:r>
            <a:r>
              <a:rPr lang="en-US" sz="3600" b="1" dirty="0" smtClean="0">
                <a:cs typeface="Kalpurush" panose="02000600000000000000" pitchFamily="2" charset="0"/>
              </a:rPr>
              <a:t> একটি </a:t>
            </a:r>
            <a:r>
              <a:rPr lang="en-US" sz="3600" b="1" dirty="0" err="1" smtClean="0">
                <a:cs typeface="Kalpurush" panose="02000600000000000000" pitchFamily="2" charset="0"/>
              </a:rPr>
              <a:t>ভিডিও</a:t>
            </a:r>
            <a:r>
              <a:rPr lang="en-US" sz="3600" b="1" dirty="0" smtClean="0"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cs typeface="Kalpurush" panose="02000600000000000000" pitchFamily="2" charset="0"/>
              </a:rPr>
              <a:t>দেখি</a:t>
            </a:r>
            <a:endParaRPr lang="en-US" sz="3600" b="1" dirty="0">
              <a:cs typeface="Kalpurush" panose="020006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398230"/>
              </p:ext>
            </p:extLst>
          </p:nvPr>
        </p:nvGraphicFramePr>
        <p:xfrm>
          <a:off x="4929945" y="2766610"/>
          <a:ext cx="1570111" cy="132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9945" y="2766610"/>
                        <a:ext cx="1570111" cy="1324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7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8919" y="379812"/>
            <a:ext cx="585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cs typeface="Kalpurush" panose="02000600000000000000" pitchFamily="2" charset="0"/>
              </a:rPr>
              <a:t>নিচের</a:t>
            </a:r>
            <a:r>
              <a:rPr lang="en-US" sz="3600" b="1" dirty="0" smtClean="0"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cs typeface="Kalpurush" panose="02000600000000000000" pitchFamily="2" charset="0"/>
              </a:rPr>
              <a:t>ছবি</a:t>
            </a:r>
            <a:r>
              <a:rPr lang="en-US" sz="3600" b="1" dirty="0" smtClean="0"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cs typeface="Kalpurush" panose="02000600000000000000" pitchFamily="2" charset="0"/>
              </a:rPr>
              <a:t>লক্ষকরি</a:t>
            </a:r>
            <a:endParaRPr lang="en-US" sz="3600" b="1" dirty="0"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16" y="1071817"/>
            <a:ext cx="4752934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05906" y="4296024"/>
                <a:ext cx="26810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(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সম্পূর্ণ</a:t>
                </a:r>
                <a:r>
                  <a:rPr lang="en-US" sz="3200" dirty="0">
                    <a:cs typeface="Kalpurush" panose="02000600000000000000" pitchFamily="2" charset="0"/>
                  </a:rPr>
                  <a:t>) </a:t>
                </a:r>
                <a:r>
                  <a:rPr lang="en-US" sz="3200" dirty="0" err="1">
                    <a:cs typeface="Kalpurush" panose="02000600000000000000" pitchFamily="2" charset="0"/>
                  </a:rPr>
                  <a:t>অংশ</a:t>
                </a:r>
                <a:endParaRPr lang="en-US" sz="32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06" y="4296024"/>
                <a:ext cx="2681097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145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15196" y="4225676"/>
                <a:ext cx="2307103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(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অর্ধেক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)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অংশ</a:t>
                </a:r>
                <a:endParaRPr lang="en-US" sz="32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196" y="4225676"/>
                <a:ext cx="2307103" cy="787716"/>
              </a:xfrm>
              <a:prstGeom prst="rect">
                <a:avLst/>
              </a:prstGeom>
              <a:blipFill rotWithShape="0">
                <a:blip r:embed="rId4"/>
                <a:stretch>
                  <a:fillRect r="-132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6968" y="5683911"/>
                <a:ext cx="10716065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/>
                  <a:t>এখানে,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ইত্যাদি</a:t>
                </a:r>
                <a:r>
                  <a:rPr lang="bn-IN" sz="3200" dirty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?</a:t>
                </a:r>
                <a:endParaRPr lang="en-US" sz="32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68" y="5683911"/>
                <a:ext cx="10716065" cy="798873"/>
              </a:xfrm>
              <a:prstGeom prst="rect">
                <a:avLst/>
              </a:prstGeom>
              <a:blipFill rotWithShape="0">
                <a:blip r:embed="rId5"/>
                <a:stretch>
                  <a:fillRect b="-1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600" y="1065059"/>
            <a:ext cx="1560950" cy="32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2 -0.01158 L 0.24625 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9254" y="3105835"/>
            <a:ext cx="405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cs typeface="Kalpurush" panose="02000600000000000000" pitchFamily="2" charset="0"/>
              </a:rPr>
              <a:t>বীজগণিতীয় </a:t>
            </a:r>
            <a:r>
              <a:rPr lang="en-US" sz="3600" b="1" u="sng" dirty="0" err="1" smtClean="0">
                <a:cs typeface="Kalpurush" panose="02000600000000000000" pitchFamily="2" charset="0"/>
              </a:rPr>
              <a:t>ভগ্নাংশ</a:t>
            </a:r>
            <a:endParaRPr lang="en-US" sz="3600" b="1" u="sng" dirty="0"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8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4076" y="432969"/>
            <a:ext cx="246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83" y="2367171"/>
            <a:ext cx="10522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cs typeface="Kalpurush" panose="02000600000000000000" pitchFamily="2" charset="0"/>
              </a:rPr>
              <a:t>এই </a:t>
            </a:r>
            <a:r>
              <a:rPr lang="en-US" sz="3200" b="1" dirty="0" err="1" smtClean="0">
                <a:cs typeface="Kalpurush" panose="02000600000000000000" pitchFamily="2" charset="0"/>
              </a:rPr>
              <a:t>পাঠ</a:t>
            </a:r>
            <a:r>
              <a:rPr lang="en-US" sz="3200" b="1" dirty="0" smtClean="0"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cs typeface="Kalpurush" panose="02000600000000000000" pitchFamily="2" charset="0"/>
              </a:rPr>
              <a:t>শেষে</a:t>
            </a:r>
            <a:r>
              <a:rPr lang="en-US" sz="3200" b="1" dirty="0" smtClean="0"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cs typeface="Kalpurush" panose="02000600000000000000" pitchFamily="2" charset="0"/>
              </a:rPr>
              <a:t>শিক্ষার্থীরা</a:t>
            </a:r>
            <a:r>
              <a:rPr lang="en-US" sz="3200" b="1" dirty="0" smtClean="0">
                <a:cs typeface="Kalpurush" panose="02000600000000000000" pitchFamily="2" charset="0"/>
              </a:rPr>
              <a:t>---</a:t>
            </a:r>
          </a:p>
          <a:p>
            <a:r>
              <a:rPr lang="en-US" sz="3200" dirty="0" smtClean="0">
                <a:cs typeface="Kalpurush" panose="02000600000000000000" pitchFamily="2" charset="0"/>
              </a:rPr>
              <a:t>১। বীজগণিতীয় </a:t>
            </a:r>
            <a:r>
              <a:rPr lang="en-US" sz="3200" dirty="0" err="1" smtClean="0">
                <a:cs typeface="Kalpurush" panose="02000600000000000000" pitchFamily="2" charset="0"/>
              </a:rPr>
              <a:t>ভগ্নাংশ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কী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তা</a:t>
            </a:r>
            <a:r>
              <a:rPr lang="en-US" sz="3200" dirty="0" smtClean="0">
                <a:cs typeface="Kalpurush" panose="02000600000000000000" pitchFamily="2" charset="0"/>
              </a:rPr>
              <a:t> ব্যাখ্যা </a:t>
            </a:r>
            <a:r>
              <a:rPr lang="en-US" sz="3200" dirty="0" err="1" smtClean="0"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smtClean="0">
                <a:cs typeface="Kalpurush" panose="02000600000000000000" pitchFamily="2" charset="0"/>
              </a:rPr>
              <a:t>২। বীজগণিতীয় </a:t>
            </a:r>
            <a:r>
              <a:rPr lang="en-US" sz="3200" dirty="0" err="1" smtClean="0">
                <a:cs typeface="Kalpurush" panose="02000600000000000000" pitchFamily="2" charset="0"/>
              </a:rPr>
              <a:t>ভগ্নাংশের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লঘুকরণ</a:t>
            </a:r>
            <a:r>
              <a:rPr lang="en-US" sz="3200" dirty="0" smtClean="0"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cs typeface="Kalpurush" panose="02000600000000000000" pitchFamily="2" charset="0"/>
              </a:rPr>
              <a:t>সাধারণবিশিষ্টকরণ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cs typeface="Kalpurush" panose="02000600000000000000" pitchFamily="2" charset="0"/>
              </a:rPr>
              <a:t>।</a:t>
            </a:r>
          </a:p>
          <a:p>
            <a:r>
              <a:rPr lang="en-US" sz="3200" dirty="0" smtClean="0">
                <a:cs typeface="Kalpurush" panose="02000600000000000000" pitchFamily="2" charset="0"/>
              </a:rPr>
              <a:t>৩। বীজগণিতীয় </a:t>
            </a:r>
            <a:r>
              <a:rPr lang="en-US" sz="3200" dirty="0" err="1" smtClean="0">
                <a:cs typeface="Kalpurush" panose="02000600000000000000" pitchFamily="2" charset="0"/>
              </a:rPr>
              <a:t>ভগ্নাংশের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যোগ</a:t>
            </a:r>
            <a:r>
              <a:rPr lang="en-US" sz="3200" dirty="0" smtClean="0"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cs typeface="Kalpurush" panose="02000600000000000000" pitchFamily="2" charset="0"/>
              </a:rPr>
              <a:t>বিয়োগ</a:t>
            </a:r>
            <a:r>
              <a:rPr lang="en-US" sz="3200" dirty="0" smtClean="0"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cs typeface="Kalpurush" panose="02000600000000000000" pitchFamily="2" charset="0"/>
              </a:rPr>
              <a:t>সরলীকরণ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cs typeface="Kalpurush" panose="02000600000000000000" pitchFamily="2" charset="0"/>
              </a:rPr>
              <a:t>পারবে</a:t>
            </a:r>
            <a:r>
              <a:rPr lang="en-US" sz="3200" dirty="0" smtClean="0">
                <a:cs typeface="Kalpurush" panose="02000600000000000000" pitchFamily="2" charset="0"/>
              </a:rPr>
              <a:t>।</a:t>
            </a:r>
            <a:endParaRPr lang="en-US" sz="3200" dirty="0"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735" y="272411"/>
                <a:ext cx="10916530" cy="1562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 smtClean="0">
                    <a:cs typeface="Kalpurush" panose="02000600000000000000" pitchFamily="2" charset="0"/>
                  </a:rPr>
                  <a:t>ভগ্নাংশঃ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আবির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একটি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আপেল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সমান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দুইভাগে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ভাগ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করে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এক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ভাগ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তার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ভাই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কবিরকে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দিল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তাহলে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দুই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ভাইয়ের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প্রত্যেকে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পেল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আপেলটির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অর্ধেক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অর্থা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অংশ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 এই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একটি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</a:t>
                </a:r>
                <a:endParaRPr lang="en-US" sz="28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" y="272411"/>
                <a:ext cx="10916530" cy="1562479"/>
              </a:xfrm>
              <a:prstGeom prst="rect">
                <a:avLst/>
              </a:prstGeom>
              <a:blipFill rotWithShape="0">
                <a:blip r:embed="rId2"/>
                <a:stretch>
                  <a:fillRect l="-1117" t="-4297" r="-1173"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735" y="3516935"/>
                <a:ext cx="10916530" cy="3043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>
                    <a:cs typeface="Kalpurush" panose="02000600000000000000" pitchFamily="2" charset="0"/>
                  </a:rPr>
                  <a:t>আবার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ধরা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যাক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টিনা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একটি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বৃত্তের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ভাগের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ভাগ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কালো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রং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করলো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তাহলে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তার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রং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হলো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সম্পূর্ণ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বৃত্তটির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অংশ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 এখানে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এগুলো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পাটিগণিতীয়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যাদের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লব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 এবং হর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যদি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কোনো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ভগ্নাংশের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শুধু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লব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বা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শুধু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হর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বা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লব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ও হর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উভয়কে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বীজগণিতীয়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প্রতীক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বা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রাশি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দ্বারা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প্রকাশ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হয়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তবে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তা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হবে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 বীজগণিতীয়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যেমন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, 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cs typeface="Kalpurush" panose="02000600000000000000" pitchFamily="2" charset="0"/>
                  </a:rPr>
                  <a:t> </a:t>
                </a:r>
                <a:r>
                  <a:rPr lang="en-US" sz="2800" dirty="0" err="1">
                    <a:cs typeface="Kalpurush" panose="02000600000000000000" pitchFamily="2" charset="0"/>
                  </a:rPr>
                  <a:t>ইত্যাদি</a:t>
                </a:r>
                <a:r>
                  <a:rPr lang="en-US" sz="2800" dirty="0">
                    <a:cs typeface="Kalpurush" panose="02000600000000000000" pitchFamily="2" charset="0"/>
                  </a:rPr>
                  <a:t> 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বীজগণিতীয় </a:t>
                </a:r>
                <a:r>
                  <a:rPr lang="en-US" sz="28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2800" dirty="0" smtClean="0">
                    <a:cs typeface="Kalpurush" panose="02000600000000000000" pitchFamily="2" charset="0"/>
                  </a:rPr>
                  <a:t>।</a:t>
                </a:r>
                <a:endParaRPr lang="en-US" sz="28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" y="3516935"/>
                <a:ext cx="10916530" cy="3043269"/>
              </a:xfrm>
              <a:prstGeom prst="rect">
                <a:avLst/>
              </a:prstGeom>
              <a:blipFill rotWithShape="0">
                <a:blip r:embed="rId3"/>
                <a:stretch>
                  <a:fillRect l="-1117" t="-2004" r="-1173" b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385" y="2034491"/>
            <a:ext cx="2892822" cy="1097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13" y="5615965"/>
            <a:ext cx="769734" cy="734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06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939" y="260376"/>
                <a:ext cx="10832123" cy="633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err="1" smtClean="0">
                    <a:cs typeface="Kalpurush" panose="02000600000000000000" pitchFamily="2" charset="0"/>
                  </a:rPr>
                  <a:t>সমতুল</a:t>
                </a:r>
                <a:r>
                  <a:rPr lang="en-US" sz="3200" b="1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b="1" dirty="0" err="1" smtClean="0">
                    <a:cs typeface="Kalpurush" panose="02000600000000000000" pitchFamily="2" charset="0"/>
                  </a:rPr>
                  <a:t>ভগ্নাংশঃ</a:t>
                </a:r>
                <a:endParaRPr lang="en-US" sz="3200" b="1" dirty="0" smtClean="0">
                  <a:cs typeface="Kalpurush" panose="02000600000000000000" pitchFamily="2" charset="0"/>
                </a:endParaRPr>
              </a:p>
              <a:p>
                <a:pPr algn="just"/>
                <a:endParaRPr lang="en-US" sz="3200" b="1" dirty="0">
                  <a:cs typeface="Kalpurush" panose="02000600000000000000" pitchFamily="2" charset="0"/>
                </a:endParaRPr>
              </a:p>
              <a:p>
                <a:pPr algn="just"/>
                <a:endParaRPr lang="en-US" sz="3200" b="1" dirty="0" smtClean="0">
                  <a:cs typeface="Kalpurush" panose="02000600000000000000" pitchFamily="2" charset="0"/>
                </a:endParaRPr>
              </a:p>
              <a:p>
                <a:pPr algn="just"/>
                <a:endParaRPr lang="en-US" sz="3200" b="1" dirty="0">
                  <a:cs typeface="Kalpurush" panose="02000600000000000000" pitchFamily="2" charset="0"/>
                </a:endParaRPr>
              </a:p>
              <a:p>
                <a:pPr algn="just"/>
                <a:endParaRPr lang="en-US" sz="3200" b="1" dirty="0" smtClean="0"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লক্ষ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দুইটি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সমান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বর্গাকার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ক্ষেত্রের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১নং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চিত্রে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ভাগের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এক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ভাগ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অর্থাৎ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অংশ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কালো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রং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হয়েছে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এবং ২নং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চিত্রে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চার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ভাগের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ভাগ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অর্থাৎ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অংশ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কালো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রং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হয়েছে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কিন্তু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দেখা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যায়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দুই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চিত্রের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মোট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কালো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রং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করা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অংশ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সমান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</a:t>
                </a: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অতএব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আমরা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লিখতে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পারি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</a:t>
                </a:r>
                <a:r>
                  <a:rPr lang="en-US" sz="3200" dirty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;</a:t>
                </a:r>
                <a:r>
                  <a:rPr lang="en-US" sz="3200" dirty="0">
                    <a:cs typeface="Kalpurush" panose="02000600000000000000" pitchFamily="2" charset="0"/>
                  </a:rPr>
                  <a:t> 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আবার,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</a:p>
              <a:p>
                <a:pPr algn="just"/>
                <a:r>
                  <a:rPr lang="en-US" sz="3200" dirty="0" err="1" smtClean="0">
                    <a:cs typeface="Kalpurush" panose="02000600000000000000" pitchFamily="2" charset="0"/>
                  </a:rPr>
                  <a:t>এভাবে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………,</m:t>
                    </m:r>
                  </m:oMath>
                </a14:m>
                <a:r>
                  <a:rPr lang="en-US" sz="3200" dirty="0" err="1" smtClean="0">
                    <a:cs typeface="Kalpurush" panose="02000600000000000000" pitchFamily="2" charset="0"/>
                  </a:rPr>
                  <a:t>এগুলো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পরস্পর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সমতুল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 </a:t>
                </a:r>
                <a:r>
                  <a:rPr lang="en-US" sz="3200" dirty="0" err="1" smtClean="0">
                    <a:cs typeface="Kalpurush" panose="02000600000000000000" pitchFamily="2" charset="0"/>
                  </a:rPr>
                  <a:t>ভগ্নাংশ</a:t>
                </a:r>
                <a:r>
                  <a:rPr lang="en-US" sz="3200" dirty="0" smtClean="0">
                    <a:cs typeface="Kalpurush" panose="02000600000000000000" pitchFamily="2" charset="0"/>
                  </a:rPr>
                  <a:t>।</a:t>
                </a:r>
                <a:endParaRPr lang="en-US" sz="3200" dirty="0"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9" y="260376"/>
                <a:ext cx="10832123" cy="6337248"/>
              </a:xfrm>
              <a:prstGeom prst="rect">
                <a:avLst/>
              </a:prstGeom>
              <a:blipFill rotWithShape="0">
                <a:blip r:embed="rId2"/>
                <a:stretch>
                  <a:fillRect l="-1407" t="-1251" r="-1463" b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2404" y="748913"/>
            <a:ext cx="2865192" cy="1585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74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837" y="906290"/>
                <a:ext cx="10874326" cy="5045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cs typeface="NikoshBAN" panose="02000000000000000000" pitchFamily="2" charset="0"/>
                  </a:rPr>
                  <a:t>একইভাবে বীজগণিতীয়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ক্ষেত্রে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𝑎𝑐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</m:den>
                    </m:f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[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লব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ও হরকে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গুণ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] </a:t>
                </a:r>
                <a:endParaRPr lang="bn-IN" sz="3200" dirty="0" smtClean="0">
                  <a:cs typeface="NikoshBAN" panose="02000000000000000000" pitchFamily="2" charset="0"/>
                </a:endParaRPr>
              </a:p>
              <a:p>
                <a:pPr algn="just"/>
                <a:endParaRPr lang="en-US" sz="3200" dirty="0" smtClean="0"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cs typeface="NikoshBAN" panose="02000000000000000000" pitchFamily="2" charset="0"/>
                  </a:rPr>
                  <a:t>আবার,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𝑎𝑐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÷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[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লব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ও হরকে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ভাগ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cs typeface="NikoshBAN" panose="02000000000000000000" pitchFamily="2" charset="0"/>
                  </a:rPr>
                  <a:t> ]</a:t>
                </a:r>
              </a:p>
              <a:p>
                <a:pPr algn="just"/>
                <a:endParaRPr lang="en-US" sz="3200" dirty="0" smtClean="0"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bn-I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0" dirty="0" smtClean="0">
                        <a:latin typeface="Cambria Math" panose="02040503050406030204" pitchFamily="18" charset="0"/>
                      </a:rPr>
                      <m:t>পরস্পর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</a:rPr>
                      <m:t>সমতুল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3200" b="0" i="1" dirty="0" smtClean="0">
                        <a:latin typeface="Cambria Math" panose="02040503050406030204" pitchFamily="18" charset="0"/>
                      </a:rPr>
                      <m:t>ভগ্নাংশ।</m:t>
                    </m:r>
                  </m:oMath>
                </a14:m>
                <a:endParaRPr lang="bn-IN" sz="3200" dirty="0" smtClean="0">
                  <a:cs typeface="NikoshBAN" panose="02000000000000000000" pitchFamily="2" charset="0"/>
                </a:endParaRPr>
              </a:p>
              <a:p>
                <a:pPr algn="just"/>
                <a:endParaRPr lang="en-US" sz="3200" dirty="0" smtClean="0"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3200" dirty="0" err="1" smtClean="0">
                    <a:cs typeface="NikoshBAN" panose="02000000000000000000" pitchFamily="2" charset="0"/>
                  </a:rPr>
                  <a:t>লক্ষণীয়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লব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ও হরকে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শূন্য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ছাড়া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একই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রাশি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গুণ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বা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ভাগ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ভগ্নাংশের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মানের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কোনো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পরিবর্তন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cs typeface="NikoshBAN" panose="02000000000000000000" pitchFamily="2" charset="0"/>
                  </a:rPr>
                  <a:t>না</a:t>
                </a:r>
                <a:r>
                  <a:rPr lang="en-US" sz="3200" dirty="0" smtClean="0">
                    <a:cs typeface="NikoshBAN" panose="02000000000000000000" pitchFamily="2" charset="0"/>
                  </a:rPr>
                  <a:t>।</a:t>
                </a:r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7" y="906290"/>
                <a:ext cx="10874326" cy="5045420"/>
              </a:xfrm>
              <a:prstGeom prst="rect">
                <a:avLst/>
              </a:prstGeom>
              <a:blipFill rotWithShape="0">
                <a:blip r:embed="rId2"/>
                <a:stretch>
                  <a:fillRect l="-1458" r="-1458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3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Kalpurush"/>
        <a:ea typeface=""/>
        <a:cs typeface="Kalpurush"/>
      </a:majorFont>
      <a:minorFont>
        <a:latin typeface="Kalpurush"/>
        <a:ea typeface=""/>
        <a:cs typeface="Kalpurush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385</Words>
  <Application>Microsoft Office PowerPoint</Application>
  <PresentationFormat>Custom</PresentationFormat>
  <Paragraphs>87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Mizanur Rahman</dc:creator>
  <cp:lastModifiedBy>Md. Mizanur Rahman</cp:lastModifiedBy>
  <cp:revision>239</cp:revision>
  <dcterms:created xsi:type="dcterms:W3CDTF">2021-05-19T14:15:49Z</dcterms:created>
  <dcterms:modified xsi:type="dcterms:W3CDTF">2021-05-27T06:03:20Z</dcterms:modified>
</cp:coreProperties>
</file>