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2BF8-EE74-4F67-950F-EE9E21A03F2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35BF-EFDD-4EAF-991A-EEF04F022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8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2BF8-EE74-4F67-950F-EE9E21A03F2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35BF-EFDD-4EAF-991A-EEF04F022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1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2BF8-EE74-4F67-950F-EE9E21A03F2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35BF-EFDD-4EAF-991A-EEF04F022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5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2BF8-EE74-4F67-950F-EE9E21A03F2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35BF-EFDD-4EAF-991A-EEF04F022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477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2BF8-EE74-4F67-950F-EE9E21A03F2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35BF-EFDD-4EAF-991A-EEF04F022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94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2BF8-EE74-4F67-950F-EE9E21A03F2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35BF-EFDD-4EAF-991A-EEF04F022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7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2BF8-EE74-4F67-950F-EE9E21A03F2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35BF-EFDD-4EAF-991A-EEF04F022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155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2BF8-EE74-4F67-950F-EE9E21A03F2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35BF-EFDD-4EAF-991A-EEF04F022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006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2BF8-EE74-4F67-950F-EE9E21A03F2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35BF-EFDD-4EAF-991A-EEF04F022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00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2BF8-EE74-4F67-950F-EE9E21A03F2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35BF-EFDD-4EAF-991A-EEF04F022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617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2BF8-EE74-4F67-950F-EE9E21A03F2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35BF-EFDD-4EAF-991A-EEF04F022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5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62BF8-EE74-4F67-950F-EE9E21A03F2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035BF-EFDD-4EAF-991A-EEF04F022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836" y="-232243"/>
            <a:ext cx="12302836" cy="7090243"/>
          </a:xfrm>
          <a:prstGeom prst="rect">
            <a:avLst/>
          </a:prstGeom>
        </p:spPr>
      </p:pic>
      <p:sp>
        <p:nvSpPr>
          <p:cNvPr id="5" name="Horizontal Scroll 4"/>
          <p:cNvSpPr/>
          <p:nvPr/>
        </p:nvSpPr>
        <p:spPr>
          <a:xfrm>
            <a:off x="3345476" y="773162"/>
            <a:ext cx="5473337" cy="1515291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9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9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9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9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9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9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041" y="2399293"/>
            <a:ext cx="6080886" cy="3480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37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836" y="-232243"/>
            <a:ext cx="12302836" cy="7090243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4274128" y="983167"/>
            <a:ext cx="3532908" cy="79771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প্রত্যক্ষ  নির্বাচন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2848" y="2260693"/>
            <a:ext cx="2805022" cy="31890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9" name="Content Placeholder 5" descr="340x_4.j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0754" y="2218782"/>
            <a:ext cx="3045622" cy="325235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Notched Right Arrow 9"/>
          <p:cNvSpPr/>
          <p:nvPr/>
        </p:nvSpPr>
        <p:spPr>
          <a:xfrm>
            <a:off x="5140036" y="3560253"/>
            <a:ext cx="1773382" cy="540692"/>
          </a:xfrm>
          <a:prstGeom prst="notch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4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836" y="-232243"/>
            <a:ext cx="12302836" cy="7090243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904735" y="1087395"/>
            <a:ext cx="3853810" cy="9076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পরোক্ষ নির্বাচন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t="20317"/>
          <a:stretch>
            <a:fillRect/>
          </a:stretch>
        </p:blipFill>
        <p:spPr bwMode="auto">
          <a:xfrm>
            <a:off x="1785559" y="2341276"/>
            <a:ext cx="3825532" cy="2978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 descr="G:\31-5-2015\New picture\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923" y="2358752"/>
            <a:ext cx="3537962" cy="29612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Right Arrow 7"/>
          <p:cNvSpPr/>
          <p:nvPr/>
        </p:nvSpPr>
        <p:spPr>
          <a:xfrm>
            <a:off x="5708073" y="3558746"/>
            <a:ext cx="1267868" cy="597618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02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836" y="-232243"/>
            <a:ext cx="12302836" cy="7090243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211790" y="1027906"/>
            <a:ext cx="3629888" cy="94933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2978727" y="2658279"/>
            <a:ext cx="6364105" cy="1562302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নির্বাচন বলতে </a:t>
            </a:r>
            <a:r>
              <a:rPr lang="bn-IN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কী বুঝ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81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836" y="-232243"/>
            <a:ext cx="12302836" cy="7090243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020209" y="1027906"/>
            <a:ext cx="4151582" cy="10115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421980" y="2940485"/>
            <a:ext cx="5567280" cy="106080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 দেখা একটি নির্বাচনের বর্ণনা </a:t>
            </a:r>
            <a:r>
              <a:rPr lang="bn-IN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দাও।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09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836" y="-232243"/>
            <a:ext cx="12302836" cy="7090243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277207" y="1012485"/>
            <a:ext cx="3370502" cy="96871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IN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2826328" y="2555373"/>
            <a:ext cx="6248400" cy="1573282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bn-IN" sz="36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IN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নির্বাচন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pPr algn="just"/>
            <a:r>
              <a:rPr lang="bn-IN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IN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প্রত্যক্ষ নির্বাচন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 কী বুঝ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600" b="1" dirty="0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44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836" y="-232243"/>
            <a:ext cx="12302836" cy="7090243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911705" y="987655"/>
            <a:ext cx="4146913" cy="7326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2313709" y="4502727"/>
            <a:ext cx="7523019" cy="1066802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IN" sz="3600" b="1" dirty="0" smtClean="0">
              <a:solidFill>
                <a:srgbClr val="00206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bn-BD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গণতান্ত্রিক </a:t>
            </a:r>
            <a:r>
              <a:rPr lang="bn-BD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শাসন ব্যবস্থায়  ভোটার বা নির্বাচক মন্ডলী গুরুত্বপূর্ণ কেন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r>
              <a:rPr lang="bn-BD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 মতামত দাও। 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6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E:\MOTIAR\D,contennt Picture 2\home2.jpg">
            <a:extLst>
              <a:ext uri="{FF2B5EF4-FFF2-40B4-BE49-F238E27FC236}">
                <a16:creationId xmlns:a16="http://schemas.microsoft.com/office/drawing/2014/main" id="{A8D4C48D-A47F-4ACE-B5A6-0E0C1B3843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512" y="1877835"/>
            <a:ext cx="2365298" cy="236529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258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836" y="-232243"/>
            <a:ext cx="12302836" cy="7090243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034042" y="849654"/>
            <a:ext cx="5943806" cy="73263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E:\MOTIAR\D,contennt Picture 2\business_team_walking_sm_wm.gif">
            <a:extLst>
              <a:ext uri="{FF2B5EF4-FFF2-40B4-BE49-F238E27FC236}">
                <a16:creationId xmlns:a16="http://schemas.microsoft.com/office/drawing/2014/main" id="{26BBA316-42EC-4677-9707-76F8AB48DE3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618" y="2529832"/>
            <a:ext cx="6472888" cy="3131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337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262" y="2796381"/>
            <a:ext cx="1895475" cy="2409825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836" y="-232243"/>
            <a:ext cx="12302836" cy="7090243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H="1">
            <a:off x="6108883" y="905686"/>
            <a:ext cx="31596" cy="5029200"/>
          </a:xfrm>
          <a:prstGeom prst="line">
            <a:avLst/>
          </a:prstGeom>
          <a:ln w="76200">
            <a:solidFill>
              <a:srgbClr val="0039FF"/>
            </a:solidFill>
            <a:prstDash val="sysDash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pic.jpg">
            <a:extLst>
              <a:ext uri="{FF2B5EF4-FFF2-40B4-BE49-F238E27FC236}">
                <a16:creationId xmlns:a16="http://schemas.microsoft.com/office/drawing/2014/main" id="{5D4ACCAC-A395-4C1A-B83B-FB26A8051EF2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27527" y="1909995"/>
            <a:ext cx="1286369" cy="128636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5348906-B545-43D3-A75B-8C69EAFA1DE8}"/>
              </a:ext>
            </a:extLst>
          </p:cNvPr>
          <p:cNvSpPr txBox="1"/>
          <p:nvPr/>
        </p:nvSpPr>
        <p:spPr>
          <a:xfrm>
            <a:off x="1052153" y="837899"/>
            <a:ext cx="415398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B3283D-F27D-4228-BA51-9133AF73BD69}"/>
              </a:ext>
            </a:extLst>
          </p:cNvPr>
          <p:cNvSpPr txBox="1"/>
          <p:nvPr/>
        </p:nvSpPr>
        <p:spPr>
          <a:xfrm>
            <a:off x="1326485" y="3572691"/>
            <a:ext cx="38258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itchFamily="2" charset="0"/>
              </a:rPr>
              <a:t>বিদ্যুৎ চন্দ্র তালুকদার</a:t>
            </a:r>
          </a:p>
          <a:p>
            <a:pPr algn="ctr"/>
            <a:r>
              <a:rPr lang="bn-IN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সহকারী শিক্ষক (কম্পিউটার)</a:t>
            </a:r>
          </a:p>
          <a:p>
            <a:pPr algn="ctr"/>
            <a:r>
              <a:rPr lang="bn-IN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কলমাকান্দা উচ্চ বালিকা বিদ্যালয়</a:t>
            </a:r>
          </a:p>
          <a:p>
            <a:pPr algn="ctr"/>
            <a:r>
              <a:rPr lang="bn-IN" sz="1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ইনডেক্স নম্বর – ১১২২০৭৪</a:t>
            </a:r>
          </a:p>
          <a:p>
            <a:pPr algn="ctr"/>
            <a:r>
              <a:rPr lang="bn-IN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 -০১৭৪৫৫৪২৮১৫</a:t>
            </a:r>
          </a:p>
          <a:p>
            <a:pPr algn="ctr"/>
            <a:r>
              <a:rPr lang="bn-IN" sz="1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ই-মেইল </a:t>
            </a:r>
            <a:r>
              <a:rPr lang="bn-IN" sz="1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– </a:t>
            </a:r>
            <a:r>
              <a:rPr lang="en-US" sz="1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bidduth</a:t>
            </a:r>
            <a:r>
              <a:rPr lang="en-US" sz="1600" dirty="0">
                <a:solidFill>
                  <a:srgbClr val="002060"/>
                </a:solidFill>
                <a:latin typeface="Calibri" pitchFamily="34" charset="0"/>
                <a:cs typeface="NikoshBAN" pitchFamily="2" charset="0"/>
              </a:rPr>
              <a:t>83</a:t>
            </a:r>
            <a:r>
              <a:rPr lang="en-US" sz="1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talukder@gmail.com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12AF89-C967-4971-B8CF-626418055F70}"/>
              </a:ext>
            </a:extLst>
          </p:cNvPr>
          <p:cNvSpPr txBox="1"/>
          <p:nvPr/>
        </p:nvSpPr>
        <p:spPr>
          <a:xfrm>
            <a:off x="7997911" y="883445"/>
            <a:ext cx="231188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EA1DB6-6909-4C02-99B9-A50B7421EC48}"/>
              </a:ext>
            </a:extLst>
          </p:cNvPr>
          <p:cNvSpPr txBox="1"/>
          <p:nvPr/>
        </p:nvSpPr>
        <p:spPr>
          <a:xfrm>
            <a:off x="6527325" y="4394521"/>
            <a:ext cx="526843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bn-BD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2800" b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2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পৌরনীতি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নাগরিকতা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2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সপ্তম</a:t>
            </a:r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IN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মিনিট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8502" y="1688453"/>
            <a:ext cx="1895475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09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0" y="3201194"/>
            <a:ext cx="2857500" cy="1600200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836" y="-232243"/>
            <a:ext cx="12302836" cy="7090243"/>
          </a:xfrm>
          <a:prstGeom prst="rect">
            <a:avLst/>
          </a:prstGeom>
        </p:spPr>
      </p:pic>
      <p:sp>
        <p:nvSpPr>
          <p:cNvPr id="5" name="Flowchart: Alternate Process 4"/>
          <p:cNvSpPr/>
          <p:nvPr/>
        </p:nvSpPr>
        <p:spPr>
          <a:xfrm>
            <a:off x="2918992" y="1046165"/>
            <a:ext cx="6793044" cy="754925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বলতো</a:t>
            </a:r>
            <a:r>
              <a:rPr lang="bn-IN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মরা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পাচ্ছি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 </a:t>
            </a:r>
            <a:r>
              <a:rPr lang="bn-IN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977" y="2365654"/>
            <a:ext cx="4882023" cy="27339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447" y="2365654"/>
            <a:ext cx="4865749" cy="2733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50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450" y="3158331"/>
            <a:ext cx="2705100" cy="1685925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836" y="-232243"/>
            <a:ext cx="12302836" cy="7090243"/>
          </a:xfrm>
          <a:prstGeom prst="rect">
            <a:avLst/>
          </a:prstGeom>
        </p:spPr>
      </p:pic>
      <p:sp>
        <p:nvSpPr>
          <p:cNvPr id="6" name="Flowchart: Alternate Process 5"/>
          <p:cNvSpPr/>
          <p:nvPr/>
        </p:nvSpPr>
        <p:spPr>
          <a:xfrm>
            <a:off x="3230335" y="955125"/>
            <a:ext cx="5731330" cy="581538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মরা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আরও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399" y="2288056"/>
            <a:ext cx="4616312" cy="28770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7118" y="2288056"/>
            <a:ext cx="5137622" cy="287706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30335" y="5321403"/>
            <a:ext cx="55257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বলতো এগুলো কিসের ছবি এবং এখানে কী হচ্ছে?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2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836" y="-232243"/>
            <a:ext cx="12302836" cy="7090243"/>
          </a:xfrm>
          <a:prstGeom prst="rect">
            <a:avLst/>
          </a:prstGeom>
        </p:spPr>
      </p:pic>
      <p:sp>
        <p:nvSpPr>
          <p:cNvPr id="5" name="Flowchart: Alternate Process 4"/>
          <p:cNvSpPr/>
          <p:nvPr/>
        </p:nvSpPr>
        <p:spPr>
          <a:xfrm>
            <a:off x="3581400" y="1019408"/>
            <a:ext cx="4918364" cy="891153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u="sng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বিষয় </a:t>
            </a:r>
            <a:endParaRPr lang="en-US" sz="4000" u="sng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66635" y="2855867"/>
            <a:ext cx="4238274" cy="11758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নির্বাচন</a:t>
            </a:r>
            <a:endParaRPr lang="en-US" sz="8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689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836" y="-232243"/>
            <a:ext cx="12302836" cy="7090243"/>
          </a:xfrm>
          <a:prstGeom prst="rect">
            <a:avLst/>
          </a:prstGeom>
        </p:spPr>
      </p:pic>
      <p:sp>
        <p:nvSpPr>
          <p:cNvPr id="5" name="Flowchart: Alternate Process 4"/>
          <p:cNvSpPr/>
          <p:nvPr/>
        </p:nvSpPr>
        <p:spPr>
          <a:xfrm>
            <a:off x="4078186" y="975071"/>
            <a:ext cx="3597231" cy="833007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24529C-CC17-4948-BD88-3828C5855C1D}"/>
              </a:ext>
            </a:extLst>
          </p:cNvPr>
          <p:cNvSpPr txBox="1"/>
          <p:nvPr/>
        </p:nvSpPr>
        <p:spPr>
          <a:xfrm>
            <a:off x="2032466" y="2124220"/>
            <a:ext cx="857457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...............।</a:t>
            </a:r>
          </a:p>
          <a:p>
            <a:endParaRPr lang="en-US" dirty="0"/>
          </a:p>
        </p:txBody>
      </p:sp>
      <p:sp>
        <p:nvSpPr>
          <p:cNvPr id="7" name="Subtitle 2"/>
          <p:cNvSpPr>
            <a:spLocks/>
          </p:cNvSpPr>
          <p:nvPr/>
        </p:nvSpPr>
        <p:spPr bwMode="auto">
          <a:xfrm>
            <a:off x="1590364" y="3188206"/>
            <a:ext cx="9016676" cy="217462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নির্বাচন কী তা</a:t>
            </a:r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বলতে </a:t>
            </a:r>
            <a:r>
              <a:rPr lang="bn-BD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 ।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ভোটার বা নির্বাচক কে তা বলতে ও লিখতে পারবে</a:t>
            </a:r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bn-IN" sz="2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bn-IN" sz="28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নির্বাচনের শ্রেণিবিভাগ করতে পারবে।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bn-IN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ছবি 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দেখে বিভিন্ন</a:t>
            </a:r>
            <a:r>
              <a:rPr lang="bn-IN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প্রকার নির্বাচন সম্পর্কে ব্যাখ্যা করতে পারবে। </a:t>
            </a:r>
            <a:endParaRPr lang="en-US" sz="3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69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512" y="3077369"/>
            <a:ext cx="2466975" cy="1847850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836" y="-232243"/>
            <a:ext cx="12302836" cy="7090243"/>
          </a:xfrm>
          <a:prstGeom prst="rect">
            <a:avLst/>
          </a:prstGeom>
        </p:spPr>
      </p:pic>
      <p:sp>
        <p:nvSpPr>
          <p:cNvPr id="5" name="Flowchart: Alternate Process 4"/>
          <p:cNvSpPr/>
          <p:nvPr/>
        </p:nvSpPr>
        <p:spPr>
          <a:xfrm>
            <a:off x="4253353" y="819038"/>
            <a:ext cx="3463636" cy="834995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নির্বাচন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192" y="1909926"/>
            <a:ext cx="3746027" cy="2805904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2507668" y="4888592"/>
            <a:ext cx="7564583" cy="101344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IN" sz="24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নির্বাচন হচ্ছে প্রতিনিধি বাছাইয়ের পদ্ধতি। </a:t>
            </a:r>
            <a:r>
              <a:rPr lang="bn-BD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যারা ভোট দেয়  তাদের নির্বাচক বা ভোটার বলে । ভোটারের বা নির্বাচকের সমষ্টিকে নির্বাচকমন্ডলী বলে</a:t>
            </a:r>
            <a:r>
              <a:rPr lang="bn-BD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2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42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0" y="3201194"/>
            <a:ext cx="2857500" cy="1600200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836" y="-232243"/>
            <a:ext cx="12302836" cy="70902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486" y="1027906"/>
            <a:ext cx="2324614" cy="146816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4764108" y="1430799"/>
            <a:ext cx="5211182" cy="68894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নির্বাচনঃ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জনগন তাদের মতামত দিয়ে উপযুক্ত প্রতিনিধি বাছাই করার প্রক্রিয়াকে নির্বাচন বলে।</a:t>
            </a:r>
            <a:endParaRPr lang="en-US" sz="2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667250" y="3227446"/>
            <a:ext cx="5557591" cy="144153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24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 3"/>
              </a:rPr>
              <a:t>নাগরিকরা একাধিক প্রার্থীর মধ্য থেকে তাদের প্রতিনিধি গোপন ভোটের মাধ্যমে বেছে নেওয়াকে নির্বাচন বলে।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39936" y="2683084"/>
            <a:ext cx="2797682" cy="3051737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5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836" y="-232243"/>
            <a:ext cx="12302836" cy="7090243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044412" y="1062681"/>
            <a:ext cx="4077729" cy="76294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নির্বাচনের শ্রেণিবিভাগ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1531110" y="2215495"/>
            <a:ext cx="2325130" cy="107140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প্রত্যক্ষ নির্বাচন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531110" y="3941097"/>
            <a:ext cx="2366695" cy="101883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পরোক্ষ নির্বাচন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044413" y="2215494"/>
            <a:ext cx="5806170" cy="111613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2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ভোটাধিকারপ্রাপ্ত </a:t>
            </a:r>
            <a:r>
              <a:rPr lang="bn-BD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নাগরিকগণ সরাসরি ভোট প্রদানের মাধ্যমে যে জনপ্রতিনিধি বাছাই করে তাকে প্রত্যক্ষ নির্বাচন বলে</a:t>
            </a:r>
            <a:r>
              <a:rPr lang="bn-BD" sz="2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002847" y="3941097"/>
            <a:ext cx="7309388" cy="140675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নির্বাচিত জনপ্রতিনিধিগণ ভোটের মাধ্যমে যে প্রতিনিধি বাছাই করে তাকে পরোক্ষ নির্বাচন বলে।</a:t>
            </a:r>
            <a:endParaRPr lang="bn-IN" sz="2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BD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সংসদের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সংরক্ষিত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আসনের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সদস্য</a:t>
            </a:r>
            <a:r>
              <a:rPr lang="bn-BD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নির্বাচন।</a:t>
            </a:r>
            <a:endParaRPr lang="en-US" sz="2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02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277</Words>
  <Application>Microsoft Office PowerPoint</Application>
  <PresentationFormat>Widescreen</PresentationFormat>
  <Paragraphs>53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Kalpurush</vt:lpstr>
      <vt:lpstr>NikoshBAN</vt:lpstr>
      <vt:lpstr>Vrinda</vt:lpstr>
      <vt:lpstr>Wingdings 3</vt:lpstr>
      <vt:lpstr>Office Theme</vt:lpstr>
      <vt:lpstr>PowerPoint Presentation</vt:lpstr>
      <vt:lpstr> 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</dc:creator>
  <cp:lastModifiedBy>my</cp:lastModifiedBy>
  <cp:revision>53</cp:revision>
  <dcterms:created xsi:type="dcterms:W3CDTF">2021-03-24T15:49:47Z</dcterms:created>
  <dcterms:modified xsi:type="dcterms:W3CDTF">2021-05-27T16:05:30Z</dcterms:modified>
</cp:coreProperties>
</file>