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5" d="100"/>
          <a:sy n="95" d="100"/>
        </p:scale>
        <p:origin x="-59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5/28/2021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mozibur659@gmail.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1638301" y="1337383"/>
            <a:ext cx="8915399" cy="2262781"/>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SA" dirty="0">
                <a:latin typeface="Arial" panose="020B0604020202020204" pitchFamily="34" charset="0"/>
                <a:cs typeface="Arial" panose="020B0604020202020204" pitchFamily="34" charset="0"/>
              </a:rPr>
              <a:t>السلام عليكم ورحمة الله</a:t>
            </a:r>
            <a:br>
              <a:rPr lang="ar-SA" dirty="0">
                <a:latin typeface="Arial" panose="020B0604020202020204" pitchFamily="34" charset="0"/>
                <a:cs typeface="Arial" panose="020B0604020202020204" pitchFamily="34" charset="0"/>
              </a:rPr>
            </a:br>
            <a:r>
              <a:rPr lang="ar-SA" dirty="0">
                <a:latin typeface="Arial" panose="020B0604020202020204" pitchFamily="34" charset="0"/>
                <a:cs typeface="Arial" panose="020B0604020202020204" pitchFamily="34" charset="0"/>
              </a:rPr>
              <a:t>اهلا سهلا</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7267" y="2805992"/>
            <a:ext cx="1685925" cy="2714625"/>
          </a:xfrm>
          <a:prstGeom prst="rect">
            <a:avLst/>
          </a:prstGeom>
        </p:spPr>
      </p:pic>
    </p:spTree>
    <p:extLst>
      <p:ext uri="{BB962C8B-B14F-4D97-AF65-F5344CB8AC3E}">
        <p14:creationId xmlns:p14="http://schemas.microsoft.com/office/powerpoint/2010/main" val="64710213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5087" y="387626"/>
            <a:ext cx="6072809" cy="2862322"/>
          </a:xfrm>
          <a:prstGeom prst="rect">
            <a:avLst/>
          </a:prstGeom>
          <a:noFill/>
        </p:spPr>
        <p:txBody>
          <a:bodyPr wrap="square" rtlCol="0">
            <a:spAutoFit/>
          </a:bodyPr>
          <a:lstStyle/>
          <a:p>
            <a:r>
              <a:rPr lang="ar-SA" sz="2000" dirty="0">
                <a:latin typeface="Arial" panose="020B0604020202020204" pitchFamily="34" charset="0"/>
                <a:cs typeface="Arial" panose="020B0604020202020204" pitchFamily="34" charset="0"/>
              </a:rPr>
              <a:t>املاء الفراغات في الجملة بكلمة مناسبة من عندك :</a:t>
            </a:r>
          </a:p>
          <a:p>
            <a:endParaRPr lang="ar-SA" sz="2000" dirty="0">
              <a:latin typeface="Arial" panose="020B0604020202020204" pitchFamily="34" charset="0"/>
              <a:cs typeface="Arial" panose="020B0604020202020204" pitchFamily="34" charset="0"/>
            </a:endParaRPr>
          </a:p>
          <a:p>
            <a:endParaRPr lang="ar-SA" sz="2000" dirty="0">
              <a:latin typeface="Arial" panose="020B0604020202020204" pitchFamily="34" charset="0"/>
              <a:cs typeface="Arial" panose="020B0604020202020204" pitchFamily="34" charset="0"/>
            </a:endParaRPr>
          </a:p>
          <a:p>
            <a:r>
              <a:rPr lang="ar-SA" sz="2000" dirty="0" smtClean="0">
                <a:latin typeface="Arial" panose="020B0604020202020204" pitchFamily="34" charset="0"/>
                <a:cs typeface="Arial" panose="020B0604020202020204" pitchFamily="34" charset="0"/>
              </a:rPr>
              <a:t> والظالم لا يرجي أن يثمر له ظلمه------في القلوب –</a:t>
            </a:r>
          </a:p>
          <a:p>
            <a:r>
              <a:rPr lang="ar-SA" sz="2000" dirty="0" smtClean="0">
                <a:latin typeface="Arial" panose="020B0604020202020204" pitchFamily="34" charset="0"/>
                <a:cs typeface="Arial" panose="020B0604020202020204" pitchFamily="34" charset="0"/>
              </a:rPr>
              <a:t>ألجواب : محبة –</a:t>
            </a:r>
          </a:p>
          <a:p>
            <a:endParaRPr lang="ar-SA" sz="2000" dirty="0" smtClean="0">
              <a:latin typeface="Arial" panose="020B0604020202020204" pitchFamily="34" charset="0"/>
              <a:cs typeface="Arial" panose="020B0604020202020204" pitchFamily="34" charset="0"/>
            </a:endParaRPr>
          </a:p>
          <a:p>
            <a:r>
              <a:rPr lang="ar-SA" sz="2000" dirty="0" smtClean="0">
                <a:latin typeface="Arial" panose="020B0604020202020204" pitchFamily="34" charset="0"/>
                <a:cs typeface="Arial" panose="020B0604020202020204" pitchFamily="34" charset="0"/>
              </a:rPr>
              <a:t>وهو النهاية التي ينتهي اليها -----كل ظالم – ألجواب : ظلم – </a:t>
            </a:r>
          </a:p>
          <a:p>
            <a:endParaRPr lang="ar-SA" sz="2000" dirty="0">
              <a:latin typeface="Arial" panose="020B0604020202020204" pitchFamily="34" charset="0"/>
              <a:cs typeface="Arial" panose="020B0604020202020204" pitchFamily="34" charset="0"/>
            </a:endParaRPr>
          </a:p>
          <a:p>
            <a:r>
              <a:rPr lang="ar-SA" sz="2000" dirty="0" smtClean="0">
                <a:latin typeface="Arial" panose="020B0604020202020204" pitchFamily="34" charset="0"/>
                <a:cs typeface="Arial" panose="020B0604020202020204" pitchFamily="34" charset="0"/>
              </a:rPr>
              <a:t> وبرجو الخير مما لا----فيه -  ألجواب : خير - </a:t>
            </a:r>
            <a:endParaRPr lang="ar-SA" sz="20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8287" y="3091070"/>
            <a:ext cx="1482281" cy="1978922"/>
          </a:xfrm>
          <a:prstGeom prst="rect">
            <a:avLst/>
          </a:prstGeom>
        </p:spPr>
      </p:pic>
    </p:spTree>
    <p:extLst>
      <p:ext uri="{BB962C8B-B14F-4D97-AF65-F5344CB8AC3E}">
        <p14:creationId xmlns:p14="http://schemas.microsoft.com/office/powerpoint/2010/main" val="4042990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35570" y="1248944"/>
            <a:ext cx="5754756" cy="4924425"/>
          </a:xfrm>
          <a:prstGeom prst="rect">
            <a:avLst/>
          </a:prstGeom>
          <a:noFill/>
        </p:spPr>
        <p:txBody>
          <a:bodyPr wrap="square" rtlCol="0">
            <a:spAutoFit/>
          </a:bodyPr>
          <a:lstStyle/>
          <a:p>
            <a:r>
              <a:rPr lang="ar-SA" sz="2000" dirty="0">
                <a:solidFill>
                  <a:srgbClr val="FF0000"/>
                </a:solidFill>
                <a:latin typeface="Arial" panose="020B0604020202020204" pitchFamily="34" charset="0"/>
                <a:cs typeface="Arial" panose="020B0604020202020204" pitchFamily="34" charset="0"/>
              </a:rPr>
              <a:t>كتابة الصحيح أو الخطاء مع تصحيح الخطاء في الجمل التالية من النص</a:t>
            </a:r>
            <a:r>
              <a:rPr lang="ar-SA" sz="2000" dirty="0" smtClean="0">
                <a:latin typeface="Arial" panose="020B0604020202020204" pitchFamily="34" charset="0"/>
                <a:cs typeface="Arial" panose="020B0604020202020204" pitchFamily="34" charset="0"/>
              </a:rPr>
              <a:t>:</a:t>
            </a:r>
          </a:p>
          <a:p>
            <a:endParaRPr lang="ar-SA" sz="2000" dirty="0">
              <a:latin typeface="Arial" panose="020B0604020202020204" pitchFamily="34" charset="0"/>
              <a:cs typeface="Arial" panose="020B0604020202020204" pitchFamily="34" charset="0"/>
            </a:endParaRPr>
          </a:p>
          <a:p>
            <a:r>
              <a:rPr lang="ar-SA" sz="2000" dirty="0" smtClean="0">
                <a:solidFill>
                  <a:srgbClr val="0033CC"/>
                </a:solidFill>
                <a:latin typeface="Arial" panose="020B0604020202020204" pitchFamily="34" charset="0"/>
                <a:cs typeface="Arial" panose="020B0604020202020204" pitchFamily="34" charset="0"/>
              </a:rPr>
              <a:t>وكذاك من يحسن تربية أولاده يجد ثمرة عمله نجاحا في الحياة – </a:t>
            </a:r>
          </a:p>
          <a:p>
            <a:r>
              <a:rPr lang="ar-SA" sz="2000" dirty="0" smtClean="0">
                <a:solidFill>
                  <a:srgbClr val="0033CC"/>
                </a:solidFill>
                <a:latin typeface="Arial" panose="020B0604020202020204" pitchFamily="34" charset="0"/>
                <a:cs typeface="Arial" panose="020B0604020202020204" pitchFamily="34" charset="0"/>
              </a:rPr>
              <a:t>ألجواب : الصحيح –</a:t>
            </a:r>
          </a:p>
          <a:p>
            <a:endParaRPr lang="ar-SA" sz="2000" dirty="0">
              <a:solidFill>
                <a:srgbClr val="0033CC"/>
              </a:solidFill>
              <a:latin typeface="Arial" panose="020B0604020202020204" pitchFamily="34" charset="0"/>
              <a:cs typeface="Arial" panose="020B0604020202020204" pitchFamily="34" charset="0"/>
            </a:endParaRPr>
          </a:p>
          <a:p>
            <a:r>
              <a:rPr lang="ar-SA" sz="2000" dirty="0" smtClean="0">
                <a:solidFill>
                  <a:srgbClr val="0033CC"/>
                </a:solidFill>
                <a:latin typeface="Arial" panose="020B0604020202020204" pitchFamily="34" charset="0"/>
                <a:cs typeface="Arial" panose="020B0604020202020204" pitchFamily="34" charset="0"/>
              </a:rPr>
              <a:t>انك لا تجني من الشوك  حلوا – </a:t>
            </a:r>
          </a:p>
          <a:p>
            <a:r>
              <a:rPr lang="ar-SA" sz="2000" dirty="0" smtClean="0">
                <a:solidFill>
                  <a:srgbClr val="0033CC"/>
                </a:solidFill>
                <a:latin typeface="Arial" panose="020B0604020202020204" pitchFamily="34" charset="0"/>
                <a:cs typeface="Arial" panose="020B0604020202020204" pitchFamily="34" charset="0"/>
              </a:rPr>
              <a:t>ألجواب : خطاء – والصحيح : </a:t>
            </a:r>
          </a:p>
          <a:p>
            <a:endParaRPr lang="ar-SA" sz="2000" dirty="0">
              <a:solidFill>
                <a:srgbClr val="0033CC"/>
              </a:solidFill>
              <a:latin typeface="Arial" panose="020B0604020202020204" pitchFamily="34" charset="0"/>
              <a:cs typeface="Arial" panose="020B0604020202020204" pitchFamily="34" charset="0"/>
            </a:endParaRPr>
          </a:p>
          <a:p>
            <a:r>
              <a:rPr lang="ar-SA" sz="2000" dirty="0">
                <a:solidFill>
                  <a:srgbClr val="0033CC"/>
                </a:solidFill>
                <a:latin typeface="Arial" panose="020B0604020202020204" pitchFamily="34" charset="0"/>
                <a:cs typeface="Arial" panose="020B0604020202020204" pitchFamily="34" charset="0"/>
              </a:rPr>
              <a:t>انك لا تجني من الشوك </a:t>
            </a:r>
            <a:r>
              <a:rPr lang="ar-SA" sz="2000" dirty="0" smtClean="0">
                <a:solidFill>
                  <a:srgbClr val="0033CC"/>
                </a:solidFill>
                <a:latin typeface="Arial" panose="020B0604020202020204" pitchFamily="34" charset="0"/>
                <a:cs typeface="Arial" panose="020B0604020202020204" pitchFamily="34" charset="0"/>
              </a:rPr>
              <a:t>العنب – </a:t>
            </a:r>
          </a:p>
          <a:p>
            <a:endParaRPr lang="ar-SA" sz="2000" dirty="0">
              <a:solidFill>
                <a:srgbClr val="0033CC"/>
              </a:solidFill>
              <a:latin typeface="Arial" panose="020B0604020202020204" pitchFamily="34" charset="0"/>
              <a:cs typeface="Arial" panose="020B0604020202020204" pitchFamily="34" charset="0"/>
            </a:endParaRPr>
          </a:p>
          <a:p>
            <a:r>
              <a:rPr lang="ar-SA" sz="2000" dirty="0" smtClean="0">
                <a:solidFill>
                  <a:srgbClr val="0033CC"/>
                </a:solidFill>
                <a:latin typeface="Arial" panose="020B0604020202020204" pitchFamily="34" charset="0"/>
                <a:cs typeface="Arial" panose="020B0604020202020204" pitchFamily="34" charset="0"/>
              </a:rPr>
              <a:t>ويرجو الخير مما لاخير فيه – </a:t>
            </a:r>
          </a:p>
          <a:p>
            <a:r>
              <a:rPr lang="ar-SA" sz="2000" dirty="0" smtClean="0">
                <a:solidFill>
                  <a:srgbClr val="0033CC"/>
                </a:solidFill>
                <a:latin typeface="Arial" panose="020B0604020202020204" pitchFamily="34" charset="0"/>
                <a:cs typeface="Arial" panose="020B0604020202020204" pitchFamily="34" charset="0"/>
              </a:rPr>
              <a:t>ألجواب : ألصحيح - </a:t>
            </a:r>
            <a:endParaRPr lang="ar-SA" sz="2000" dirty="0">
              <a:solidFill>
                <a:srgbClr val="0033CC"/>
              </a:solidFill>
              <a:latin typeface="Arial" panose="020B0604020202020204" pitchFamily="34" charset="0"/>
              <a:cs typeface="Arial" panose="020B0604020202020204" pitchFamily="34" charset="0"/>
            </a:endParaRPr>
          </a:p>
          <a:p>
            <a:r>
              <a:rPr lang="ar-SA" dirty="0" smtClean="0"/>
              <a:t> </a:t>
            </a:r>
            <a:endParaRPr lang="ar-SA" dirty="0"/>
          </a:p>
          <a:p>
            <a:endParaRPr lang="ar-SA" dirty="0"/>
          </a:p>
          <a:p>
            <a:r>
              <a:rPr lang="ar-SA" dirty="0" smtClean="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8017" y="2314878"/>
            <a:ext cx="1752600" cy="2600325"/>
          </a:xfrm>
          <a:prstGeom prst="rect">
            <a:avLst/>
          </a:prstGeom>
        </p:spPr>
      </p:pic>
    </p:spTree>
    <p:extLst>
      <p:ext uri="{BB962C8B-B14F-4D97-AF65-F5344CB8AC3E}">
        <p14:creationId xmlns:p14="http://schemas.microsoft.com/office/powerpoint/2010/main" val="35301830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1459" y="1225899"/>
            <a:ext cx="6461090" cy="3139321"/>
          </a:xfrm>
          <a:prstGeom prst="rect">
            <a:avLst/>
          </a:prstGeom>
          <a:noFill/>
        </p:spPr>
        <p:txBody>
          <a:bodyPr wrap="square" rtlCol="0">
            <a:spAutoFit/>
          </a:bodyPr>
          <a:lstStyle/>
          <a:p>
            <a:r>
              <a:rPr lang="ar-SA" dirty="0">
                <a:latin typeface="Arial" panose="020B0604020202020204" pitchFamily="34" charset="0"/>
                <a:cs typeface="Arial" panose="020B0604020202020204" pitchFamily="34" charset="0"/>
              </a:rPr>
              <a:t>ألعمل الاجتماعي:</a:t>
            </a:r>
          </a:p>
          <a:p>
            <a:endParaRPr lang="ar-SA" dirty="0">
              <a:latin typeface="Arial" panose="020B0604020202020204" pitchFamily="34" charset="0"/>
              <a:cs typeface="Arial" panose="020B0604020202020204" pitchFamily="34" charset="0"/>
            </a:endParaRPr>
          </a:p>
          <a:p>
            <a:r>
              <a:rPr lang="ar-SA" dirty="0">
                <a:latin typeface="Arial" panose="020B0604020202020204" pitchFamily="34" charset="0"/>
                <a:cs typeface="Arial" panose="020B0604020202020204" pitchFamily="34" charset="0"/>
              </a:rPr>
              <a:t> حقق كلمتين </a:t>
            </a:r>
            <a:r>
              <a:rPr lang="ar-SA" dirty="0" smtClean="0">
                <a:latin typeface="Arial" panose="020B0604020202020204" pitchFamily="34" charset="0"/>
                <a:cs typeface="Arial" panose="020B0604020202020204" pitchFamily="34" charset="0"/>
              </a:rPr>
              <a:t>الأتيتين يحسن - يجد -</a:t>
            </a:r>
            <a:endParaRPr lang="ar-SA" dirty="0">
              <a:latin typeface="Arial" panose="020B0604020202020204" pitchFamily="34" charset="0"/>
              <a:cs typeface="Arial" panose="020B0604020202020204" pitchFamily="34" charset="0"/>
            </a:endParaRPr>
          </a:p>
          <a:p>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يحسن :</a:t>
            </a:r>
            <a:endParaRPr lang="ar-SA" dirty="0">
              <a:latin typeface="Arial" panose="020B0604020202020204" pitchFamily="34" charset="0"/>
              <a:cs typeface="Arial" panose="020B0604020202020204" pitchFamily="34" charset="0"/>
            </a:endParaRPr>
          </a:p>
          <a:p>
            <a:r>
              <a:rPr lang="ar-SA" dirty="0">
                <a:latin typeface="Arial" panose="020B0604020202020204" pitchFamily="34" charset="0"/>
                <a:cs typeface="Arial" panose="020B0604020202020204" pitchFamily="34" charset="0"/>
              </a:rPr>
              <a:t>ألصيغة : ألمفرد ألمذكر  للغائب –ألبحث :ألمضارع ألمثبت المعروف – ألباب :  </a:t>
            </a:r>
            <a:r>
              <a:rPr lang="ar-SA" dirty="0" smtClean="0">
                <a:latin typeface="Arial" panose="020B0604020202020204" pitchFamily="34" charset="0"/>
                <a:cs typeface="Arial" panose="020B0604020202020204" pitchFamily="34" charset="0"/>
              </a:rPr>
              <a:t> الأفعال-  </a:t>
            </a:r>
            <a:r>
              <a:rPr lang="ar-SA" dirty="0">
                <a:latin typeface="Arial" panose="020B0604020202020204" pitchFamily="34" charset="0"/>
                <a:cs typeface="Arial" panose="020B0604020202020204" pitchFamily="34" charset="0"/>
              </a:rPr>
              <a:t>ألمصدر  </a:t>
            </a:r>
            <a:r>
              <a:rPr lang="ar-SA" dirty="0" smtClean="0">
                <a:latin typeface="Arial" panose="020B0604020202020204" pitchFamily="34" charset="0"/>
                <a:cs typeface="Arial" panose="020B0604020202020204" pitchFamily="34" charset="0"/>
              </a:rPr>
              <a:t> الأحسان </a:t>
            </a:r>
            <a:r>
              <a:rPr lang="ar-SA" dirty="0">
                <a:latin typeface="Arial" panose="020B0604020202020204" pitchFamily="34" charset="0"/>
                <a:cs typeface="Arial" panose="020B0604020202020204" pitchFamily="34" charset="0"/>
              </a:rPr>
              <a:t>– ألمادة  </a:t>
            </a:r>
            <a:r>
              <a:rPr lang="ar-SA" dirty="0" smtClean="0">
                <a:latin typeface="Arial" panose="020B0604020202020204" pitchFamily="34" charset="0"/>
                <a:cs typeface="Arial" panose="020B0604020202020204" pitchFamily="34" charset="0"/>
              </a:rPr>
              <a:t>ح س ن–ألجنس:   ألصحيح</a:t>
            </a:r>
            <a:r>
              <a:rPr lang="ar-SA" dirty="0">
                <a:latin typeface="Arial" panose="020B0604020202020204" pitchFamily="34" charset="0"/>
                <a:cs typeface="Arial" panose="020B0604020202020204" pitchFamily="34" charset="0"/>
              </a:rPr>
              <a:t>– ألمعني </a:t>
            </a:r>
          </a:p>
          <a:p>
            <a:r>
              <a:rPr lang="ar-SA" dirty="0" smtClean="0">
                <a:latin typeface="Arial" panose="020B0604020202020204" pitchFamily="34" charset="0"/>
                <a:cs typeface="Arial" panose="020B0604020202020204" pitchFamily="34" charset="0"/>
              </a:rPr>
              <a:t> يعطف</a:t>
            </a:r>
            <a:endParaRPr lang="ar-SA" dirty="0">
              <a:latin typeface="Arial" panose="020B0604020202020204" pitchFamily="34" charset="0"/>
              <a:cs typeface="Arial" panose="020B0604020202020204" pitchFamily="34" charset="0"/>
            </a:endParaRPr>
          </a:p>
          <a:p>
            <a:r>
              <a:rPr lang="ar-SA" dirty="0" smtClean="0">
                <a:latin typeface="Arial" panose="020B0604020202020204" pitchFamily="34" charset="0"/>
                <a:cs typeface="Arial" panose="020B0604020202020204" pitchFamily="34" charset="0"/>
              </a:rPr>
              <a:t>  يجد</a:t>
            </a:r>
            <a:endParaRPr lang="ar-SA" dirty="0">
              <a:latin typeface="Arial" panose="020B0604020202020204" pitchFamily="34" charset="0"/>
              <a:cs typeface="Arial" panose="020B0604020202020204" pitchFamily="34" charset="0"/>
            </a:endParaRPr>
          </a:p>
          <a:p>
            <a:r>
              <a:rPr lang="ar-SA" dirty="0">
                <a:latin typeface="Arial" panose="020B0604020202020204" pitchFamily="34" charset="0"/>
                <a:cs typeface="Arial" panose="020B0604020202020204" pitchFamily="34" charset="0"/>
              </a:rPr>
              <a:t>   ألصيغة : ألمفرد ألمذكر  للغائب –ألبحث :ألمضارع ألمثبت المعروف – ألباب </a:t>
            </a:r>
            <a:r>
              <a:rPr lang="ar-SA" dirty="0" smtClean="0">
                <a:latin typeface="Arial" panose="020B0604020202020204" pitchFamily="34" charset="0"/>
                <a:cs typeface="Arial" panose="020B0604020202020204" pitchFamily="34" charset="0"/>
              </a:rPr>
              <a:t> ضرب – ألمصدر:     ألوجود– </a:t>
            </a:r>
            <a:r>
              <a:rPr lang="ar-SA" dirty="0">
                <a:latin typeface="Arial" panose="020B0604020202020204" pitchFamily="34" charset="0"/>
                <a:cs typeface="Arial" panose="020B0604020202020204" pitchFamily="34" charset="0"/>
              </a:rPr>
              <a:t>ألمادة </a:t>
            </a:r>
            <a:r>
              <a:rPr lang="ar-SA" dirty="0" smtClean="0">
                <a:latin typeface="Arial" panose="020B0604020202020204" pitchFamily="34" charset="0"/>
                <a:cs typeface="Arial" panose="020B0604020202020204" pitchFamily="34" charset="0"/>
              </a:rPr>
              <a:t>:    وج د </a:t>
            </a:r>
            <a:r>
              <a:rPr lang="ar-SA" dirty="0">
                <a:latin typeface="Arial" panose="020B0604020202020204" pitchFamily="34" charset="0"/>
                <a:cs typeface="Arial" panose="020B0604020202020204" pitchFamily="34" charset="0"/>
              </a:rPr>
              <a:t>–ألجنس : </a:t>
            </a:r>
            <a:r>
              <a:rPr lang="ar-SA" dirty="0" smtClean="0">
                <a:latin typeface="Arial" panose="020B0604020202020204" pitchFamily="34" charset="0"/>
                <a:cs typeface="Arial" panose="020B0604020202020204" pitchFamily="34" charset="0"/>
              </a:rPr>
              <a:t> ألمثال الواوي– </a:t>
            </a:r>
            <a:r>
              <a:rPr lang="ar-SA" dirty="0">
                <a:latin typeface="Arial" panose="020B0604020202020204" pitchFamily="34" charset="0"/>
                <a:cs typeface="Arial" panose="020B0604020202020204" pitchFamily="34" charset="0"/>
              </a:rPr>
              <a:t>ألمعني </a:t>
            </a:r>
            <a:r>
              <a:rPr lang="ar-SA" dirty="0" smtClean="0">
                <a:latin typeface="Arial" panose="020B0604020202020204" pitchFamily="34" charset="0"/>
                <a:cs typeface="Arial" panose="020B0604020202020204" pitchFamily="34" charset="0"/>
              </a:rPr>
              <a:t> يحصل</a:t>
            </a:r>
            <a:endParaRPr lang="ar-SA"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7046" y="3753543"/>
            <a:ext cx="1208628" cy="1391265"/>
          </a:xfrm>
          <a:prstGeom prst="rect">
            <a:avLst/>
          </a:prstGeom>
        </p:spPr>
      </p:pic>
    </p:spTree>
    <p:extLst>
      <p:ext uri="{BB962C8B-B14F-4D97-AF65-F5344CB8AC3E}">
        <p14:creationId xmlns:p14="http://schemas.microsoft.com/office/powerpoint/2010/main" val="106244914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538675" y="2298094"/>
            <a:ext cx="7114649" cy="2261812"/>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3674" y="2128837"/>
            <a:ext cx="1752600" cy="2600325"/>
          </a:xfrm>
          <a:prstGeom prst="rect">
            <a:avLst/>
          </a:prstGeom>
        </p:spPr>
      </p:pic>
    </p:spTree>
    <p:extLst>
      <p:ext uri="{BB962C8B-B14F-4D97-AF65-F5344CB8AC3E}">
        <p14:creationId xmlns:p14="http://schemas.microsoft.com/office/powerpoint/2010/main" val="417019519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56075" y="686206"/>
            <a:ext cx="1853513" cy="92333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ar-SA" sz="3600" dirty="0">
                <a:solidFill>
                  <a:srgbClr val="C00000"/>
                </a:solidFill>
                <a:latin typeface="Arial" panose="020B0604020202020204" pitchFamily="34" charset="0"/>
                <a:cs typeface="Arial" panose="020B0604020202020204" pitchFamily="34" charset="0"/>
              </a:rPr>
              <a:t>ألتعريف</a:t>
            </a:r>
            <a:endParaRPr lang="en-US" sz="3600" dirty="0">
              <a:solidFill>
                <a:srgbClr val="C00000"/>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1527999" y="3247772"/>
            <a:ext cx="4744995" cy="286232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ar-SA" sz="2400" dirty="0">
                <a:solidFill>
                  <a:srgbClr val="00FFCC"/>
                </a:solidFill>
                <a:latin typeface="Arial" panose="020B0604020202020204" pitchFamily="34" charset="0"/>
                <a:cs typeface="Arial" panose="020B0604020202020204" pitchFamily="34" charset="0"/>
              </a:rPr>
              <a:t>ألصف </a:t>
            </a:r>
            <a:r>
              <a:rPr lang="ar-SA" sz="2400" dirty="0" smtClean="0">
                <a:solidFill>
                  <a:srgbClr val="00FFCC"/>
                </a:solidFill>
                <a:latin typeface="Arial" panose="020B0604020202020204" pitchFamily="34" charset="0"/>
                <a:cs typeface="Arial" panose="020B0604020202020204" pitchFamily="34" charset="0"/>
              </a:rPr>
              <a:t>ا العالم   </a:t>
            </a:r>
            <a:endParaRPr lang="ar-SA" sz="2400" dirty="0">
              <a:solidFill>
                <a:srgbClr val="00FFCC"/>
              </a:solidFill>
              <a:latin typeface="Arial" panose="020B0604020202020204" pitchFamily="34" charset="0"/>
              <a:cs typeface="Arial" panose="020B0604020202020204" pitchFamily="34" charset="0"/>
            </a:endParaRPr>
          </a:p>
          <a:p>
            <a:r>
              <a:rPr lang="ar-SA" sz="2400" dirty="0">
                <a:solidFill>
                  <a:srgbClr val="00FFCC"/>
                </a:solidFill>
                <a:latin typeface="Arial" panose="020B0604020202020204" pitchFamily="34" charset="0"/>
                <a:cs typeface="Arial" panose="020B0604020202020204" pitchFamily="34" charset="0"/>
              </a:rPr>
              <a:t>ألمادة:  أللغة العربية الأتصالية</a:t>
            </a:r>
          </a:p>
          <a:p>
            <a:r>
              <a:rPr lang="ar-SA" sz="2400" dirty="0">
                <a:solidFill>
                  <a:srgbClr val="00FFCC"/>
                </a:solidFill>
                <a:latin typeface="Arial" panose="020B0604020202020204" pitchFamily="34" charset="0"/>
                <a:cs typeface="Arial" panose="020B0604020202020204" pitchFamily="34" charset="0"/>
              </a:rPr>
              <a:t>           ألوحدة</a:t>
            </a:r>
            <a:r>
              <a:rPr lang="ar-SA" sz="2400">
                <a:solidFill>
                  <a:srgbClr val="00FFCC"/>
                </a:solidFill>
                <a:latin typeface="Arial" panose="020B0604020202020204" pitchFamily="34" charset="0"/>
                <a:cs typeface="Arial" panose="020B0604020202020204" pitchFamily="34" charset="0"/>
              </a:rPr>
              <a:t>: </a:t>
            </a:r>
            <a:r>
              <a:rPr lang="ar-SA" sz="2400" smtClean="0">
                <a:solidFill>
                  <a:srgbClr val="00FFCC"/>
                </a:solidFill>
                <a:latin typeface="Arial" panose="020B0604020202020204" pitchFamily="34" charset="0"/>
                <a:cs typeface="Arial" panose="020B0604020202020204" pitchFamily="34" charset="0"/>
              </a:rPr>
              <a:t> الثانية</a:t>
            </a:r>
            <a:endParaRPr lang="ar-SA" sz="2400" dirty="0">
              <a:solidFill>
                <a:srgbClr val="00FFCC"/>
              </a:solidFill>
              <a:latin typeface="Arial" panose="020B0604020202020204" pitchFamily="34" charset="0"/>
              <a:cs typeface="Arial" panose="020B0604020202020204" pitchFamily="34" charset="0"/>
            </a:endParaRPr>
          </a:p>
          <a:p>
            <a:r>
              <a:rPr lang="ar-SA" sz="2400" dirty="0">
                <a:solidFill>
                  <a:srgbClr val="00FFCC"/>
                </a:solidFill>
                <a:latin typeface="Arial" panose="020B0604020202020204" pitchFamily="34" charset="0"/>
                <a:cs typeface="Arial" panose="020B0604020202020204" pitchFamily="34" charset="0"/>
              </a:rPr>
              <a:t>الدرس : الأول</a:t>
            </a:r>
          </a:p>
          <a:p>
            <a:r>
              <a:rPr lang="ar-SA" sz="2400" dirty="0">
                <a:solidFill>
                  <a:srgbClr val="00FFCC"/>
                </a:solidFill>
                <a:latin typeface="Arial" panose="020B0604020202020204" pitchFamily="34" charset="0"/>
                <a:cs typeface="Arial" panose="020B0604020202020204" pitchFamily="34" charset="0"/>
              </a:rPr>
              <a:t>ألوقت:  40</a:t>
            </a:r>
          </a:p>
          <a:p>
            <a:r>
              <a:rPr lang="en-US" sz="2400" dirty="0" smtClean="0">
                <a:solidFill>
                  <a:srgbClr val="00FFCC"/>
                </a:solidFill>
                <a:latin typeface="Arial" panose="020B0604020202020204" pitchFamily="34" charset="0"/>
                <a:cs typeface="Arial" panose="020B0604020202020204" pitchFamily="34" charset="0"/>
              </a:rPr>
              <a:t> </a:t>
            </a:r>
            <a:endParaRPr lang="en-US" sz="2400" dirty="0">
              <a:solidFill>
                <a:srgbClr val="00FFCC"/>
              </a:solidFill>
              <a:latin typeface="Arial" panose="020B0604020202020204" pitchFamily="34" charset="0"/>
              <a:cs typeface="Arial" panose="020B0604020202020204" pitchFamily="34" charset="0"/>
            </a:endParaRPr>
          </a:p>
          <a:p>
            <a:r>
              <a:rPr lang="ar-SA"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5" name="TextBox 4"/>
          <p:cNvSpPr txBox="1"/>
          <p:nvPr/>
        </p:nvSpPr>
        <p:spPr>
          <a:xfrm>
            <a:off x="7250994" y="3417049"/>
            <a:ext cx="4448432" cy="252376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ar-SA" sz="2000" dirty="0">
                <a:solidFill>
                  <a:srgbClr val="3399FF"/>
                </a:solidFill>
                <a:latin typeface="Arial" panose="020B0604020202020204" pitchFamily="34" charset="0"/>
                <a:cs typeface="Arial" panose="020B0604020202020204" pitchFamily="34" charset="0"/>
              </a:rPr>
              <a:t>محمد مجيب الرحمن</a:t>
            </a:r>
          </a:p>
          <a:p>
            <a:r>
              <a:rPr lang="ar-SA" sz="2000" dirty="0">
                <a:solidFill>
                  <a:srgbClr val="3399FF"/>
                </a:solidFill>
                <a:latin typeface="Arial" panose="020B0604020202020204" pitchFamily="34" charset="0"/>
                <a:cs typeface="Arial" panose="020B0604020202020204" pitchFamily="34" charset="0"/>
              </a:rPr>
              <a:t>ألأستاذ المساعد</a:t>
            </a:r>
          </a:p>
          <a:p>
            <a:r>
              <a:rPr lang="ar-SA" sz="2000" dirty="0">
                <a:solidFill>
                  <a:srgbClr val="3399FF"/>
                </a:solidFill>
                <a:latin typeface="Arial" panose="020B0604020202020204" pitchFamily="34" charset="0"/>
                <a:cs typeface="Arial" panose="020B0604020202020204" pitchFamily="34" charset="0"/>
              </a:rPr>
              <a:t>ألمدرسة المجددية الأسلامية (ألعالم)</a:t>
            </a:r>
          </a:p>
          <a:p>
            <a:r>
              <a:rPr lang="ar-SA" sz="2000" dirty="0">
                <a:solidFill>
                  <a:srgbClr val="3399FF"/>
                </a:solidFill>
                <a:latin typeface="Arial" panose="020B0604020202020204" pitchFamily="34" charset="0"/>
                <a:cs typeface="Arial" panose="020B0604020202020204" pitchFamily="34" charset="0"/>
              </a:rPr>
              <a:t>كالياكوير- غازي فور-</a:t>
            </a:r>
          </a:p>
          <a:p>
            <a:r>
              <a:rPr lang="ar-SA" sz="2000" dirty="0">
                <a:solidFill>
                  <a:srgbClr val="3399FF"/>
                </a:solidFill>
                <a:latin typeface="Arial" panose="020B0604020202020204" pitchFamily="34" charset="0"/>
                <a:cs typeface="Arial" panose="020B0604020202020204" pitchFamily="34" charset="0"/>
              </a:rPr>
              <a:t>رقم الجوال:01720513321</a:t>
            </a:r>
            <a:endParaRPr lang="en-US" sz="2000" dirty="0">
              <a:solidFill>
                <a:srgbClr val="3399FF"/>
              </a:solidFill>
              <a:latin typeface="Arial" panose="020B0604020202020204" pitchFamily="34" charset="0"/>
              <a:cs typeface="Arial" panose="020B0604020202020204" pitchFamily="34" charset="0"/>
            </a:endParaRPr>
          </a:p>
          <a:p>
            <a:r>
              <a:rPr lang="ar-SA" sz="2000" dirty="0">
                <a:solidFill>
                  <a:srgbClr val="3399FF"/>
                </a:solidFill>
                <a:latin typeface="Arial" panose="020B0604020202020204" pitchFamily="34" charset="0"/>
                <a:cs typeface="Arial" panose="020B0604020202020204" pitchFamily="34" charset="0"/>
              </a:rPr>
              <a:t>               </a:t>
            </a:r>
            <a:r>
              <a:rPr lang="en-US" sz="2000" dirty="0">
                <a:solidFill>
                  <a:srgbClr val="3399FF"/>
                </a:solidFill>
                <a:latin typeface="Arial" panose="020B0604020202020204" pitchFamily="34" charset="0"/>
                <a:cs typeface="Arial" panose="020B0604020202020204" pitchFamily="34" charset="0"/>
              </a:rPr>
              <a:t> </a:t>
            </a:r>
            <a:endParaRPr lang="ar-SA" sz="2000" dirty="0">
              <a:solidFill>
                <a:srgbClr val="3399FF"/>
              </a:solidFill>
              <a:latin typeface="Arial" panose="020B0604020202020204" pitchFamily="34" charset="0"/>
              <a:cs typeface="Arial" panose="020B0604020202020204" pitchFamily="34" charset="0"/>
            </a:endParaRPr>
          </a:p>
          <a:p>
            <a:r>
              <a:rPr lang="en-US" sz="2000" dirty="0">
                <a:solidFill>
                  <a:srgbClr val="3399FF"/>
                </a:solidFill>
                <a:latin typeface="Arial" panose="020B0604020202020204" pitchFamily="34" charset="0"/>
                <a:cs typeface="Arial" panose="020B0604020202020204" pitchFamily="34" charset="0"/>
                <a:hlinkClick r:id="rId2"/>
              </a:rPr>
              <a:t>mozibur659@gmail.com</a:t>
            </a:r>
            <a:r>
              <a:rPr lang="en-US" sz="2000" dirty="0">
                <a:solidFill>
                  <a:srgbClr val="3399FF"/>
                </a:solidFill>
                <a:latin typeface="Arial" panose="020B0604020202020204" pitchFamily="34" charset="0"/>
                <a:cs typeface="Arial" panose="020B0604020202020204" pitchFamily="34" charset="0"/>
              </a:rPr>
              <a:t> </a:t>
            </a:r>
            <a:r>
              <a:rPr lang="ar-SA" dirty="0">
                <a:solidFill>
                  <a:srgbClr val="92D050"/>
                </a:solidFill>
                <a:latin typeface="Arial" panose="020B0604020202020204" pitchFamily="34" charset="0"/>
                <a:cs typeface="Arial" panose="020B0604020202020204" pitchFamily="34" charset="0"/>
              </a:rPr>
              <a:t>ألبريد الالكتروني</a:t>
            </a:r>
            <a:endParaRPr lang="en-US" dirty="0">
              <a:solidFill>
                <a:srgbClr val="92D050"/>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4819" y="1237935"/>
            <a:ext cx="1508760" cy="1874520"/>
          </a:xfrm>
          <a:prstGeom prst="rect">
            <a:avLst/>
          </a:prstGeom>
        </p:spPr>
      </p:pic>
    </p:spTree>
    <p:extLst>
      <p:ext uri="{BB962C8B-B14F-4D97-AF65-F5344CB8AC3E}">
        <p14:creationId xmlns:p14="http://schemas.microsoft.com/office/powerpoint/2010/main" val="91399520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31371" y="2219273"/>
            <a:ext cx="3974472" cy="4031873"/>
          </a:xfrm>
          <a:prstGeom prst="rect">
            <a:avLst/>
          </a:prstGeom>
          <a:noFill/>
        </p:spPr>
        <p:txBody>
          <a:bodyPr wrap="square" rtlCol="0">
            <a:spAutoFit/>
          </a:bodyPr>
          <a:lstStyle/>
          <a:p>
            <a:r>
              <a:rPr lang="ar-SA" sz="4000" dirty="0" smtClean="0">
                <a:latin typeface="Arial" panose="020B0604020202020204" pitchFamily="34" charset="0"/>
                <a:cs typeface="Arial" panose="020B0604020202020204" pitchFamily="34" charset="0"/>
              </a:rPr>
              <a:t>اعلان الدرس :</a:t>
            </a:r>
          </a:p>
          <a:p>
            <a:r>
              <a:rPr lang="ar-SA" sz="4000" dirty="0" smtClean="0">
                <a:latin typeface="Arial" panose="020B0604020202020204" pitchFamily="34" charset="0"/>
                <a:cs typeface="Arial" panose="020B0604020202020204" pitchFamily="34" charset="0"/>
              </a:rPr>
              <a:t> </a:t>
            </a:r>
          </a:p>
          <a:p>
            <a:endParaRPr lang="ar-SA" sz="4000" dirty="0">
              <a:latin typeface="Arial" panose="020B0604020202020204" pitchFamily="34" charset="0"/>
              <a:cs typeface="Arial" panose="020B0604020202020204" pitchFamily="34" charset="0"/>
            </a:endParaRPr>
          </a:p>
          <a:p>
            <a:r>
              <a:rPr lang="ar-SA" sz="4000" dirty="0" smtClean="0">
                <a:latin typeface="Arial" panose="020B0604020202020204" pitchFamily="34" charset="0"/>
                <a:cs typeface="Arial" panose="020B0604020202020204" pitchFamily="34" charset="0"/>
              </a:rPr>
              <a:t>  ألأمثال والحكم العربي 2</a:t>
            </a:r>
          </a:p>
          <a:p>
            <a:endParaRPr lang="ar-SA" sz="2800" dirty="0">
              <a:latin typeface="Arial" panose="020B0604020202020204" pitchFamily="34" charset="0"/>
              <a:cs typeface="Arial" panose="020B0604020202020204" pitchFamily="34" charset="0"/>
            </a:endParaRPr>
          </a:p>
          <a:p>
            <a:r>
              <a:rPr lang="ar-SA"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4429" y="2595791"/>
            <a:ext cx="3775295" cy="2311192"/>
          </a:xfrm>
          <a:prstGeom prst="rect">
            <a:avLst/>
          </a:prstGeom>
        </p:spPr>
      </p:pic>
    </p:spTree>
    <p:extLst>
      <p:ext uri="{BB962C8B-B14F-4D97-AF65-F5344CB8AC3E}">
        <p14:creationId xmlns:p14="http://schemas.microsoft.com/office/powerpoint/2010/main" val="28521904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0129" y="1035424"/>
            <a:ext cx="7167283" cy="2677656"/>
          </a:xfrm>
          <a:prstGeom prst="rect">
            <a:avLst/>
          </a:prstGeom>
          <a:noFill/>
        </p:spPr>
        <p:txBody>
          <a:bodyPr wrap="square" rtlCol="0">
            <a:spAutoFit/>
          </a:bodyPr>
          <a:lstStyle/>
          <a:p>
            <a:pPr algn="ctr"/>
            <a:r>
              <a:rPr lang="ar-SA" sz="2400" dirty="0">
                <a:solidFill>
                  <a:srgbClr val="FF0000"/>
                </a:solidFill>
                <a:latin typeface="Arial" panose="020B0604020202020204" pitchFamily="34" charset="0"/>
                <a:cs typeface="Arial" panose="020B0604020202020204" pitchFamily="34" charset="0"/>
              </a:rPr>
              <a:t>نتائج الدرس:</a:t>
            </a:r>
          </a:p>
          <a:p>
            <a:endParaRPr lang="ar-SA" dirty="0">
              <a:latin typeface="Arial" panose="020B0604020202020204" pitchFamily="34" charset="0"/>
              <a:cs typeface="Arial" panose="020B0604020202020204" pitchFamily="34" charset="0"/>
            </a:endParaRPr>
          </a:p>
          <a:p>
            <a:pPr algn="just"/>
            <a:r>
              <a:rPr lang="ar-SA" dirty="0">
                <a:latin typeface="Arial" panose="020B0604020202020204" pitchFamily="34" charset="0"/>
                <a:cs typeface="Arial" panose="020B0604020202020204" pitchFamily="34" charset="0"/>
              </a:rPr>
              <a:t> *  يستطيع الطلات في نهاية هذا الدرس----</a:t>
            </a:r>
          </a:p>
          <a:p>
            <a:pPr algn="just"/>
            <a:endParaRPr lang="ar-SA" dirty="0">
              <a:latin typeface="Arial" panose="020B0604020202020204" pitchFamily="34" charset="0"/>
              <a:cs typeface="Arial" panose="020B0604020202020204" pitchFamily="34" charset="0"/>
            </a:endParaRPr>
          </a:p>
          <a:p>
            <a:pPr algn="just"/>
            <a:r>
              <a:rPr lang="ar-SA" dirty="0">
                <a:latin typeface="Arial" panose="020B0604020202020204" pitchFamily="34" charset="0"/>
                <a:cs typeface="Arial" panose="020B0604020202020204" pitchFamily="34" charset="0"/>
              </a:rPr>
              <a:t> 1-ان يقروا النص بالنطق الصحيح-                             </a:t>
            </a:r>
          </a:p>
          <a:p>
            <a:pPr algn="just"/>
            <a:r>
              <a:rPr lang="ar-SA" dirty="0">
                <a:latin typeface="Arial" panose="020B0604020202020204" pitchFamily="34" charset="0"/>
                <a:cs typeface="Arial" panose="020B0604020202020204" pitchFamily="34" charset="0"/>
              </a:rPr>
              <a:t> 2-ان يقولوا معاني  الكلمات الجديدة مع تكوين الجملة المفيدة-</a:t>
            </a:r>
          </a:p>
          <a:p>
            <a:pPr algn="just"/>
            <a:r>
              <a:rPr lang="ar-SA" dirty="0">
                <a:latin typeface="Arial" panose="020B0604020202020204" pitchFamily="34" charset="0"/>
                <a:cs typeface="Arial" panose="020B0604020202020204" pitchFamily="34" charset="0"/>
              </a:rPr>
              <a:t> 3-أن يستطيعوا تصحيح العبارات واملاء الفرغات-            </a:t>
            </a:r>
          </a:p>
          <a:p>
            <a:pPr algn="just"/>
            <a:r>
              <a:rPr lang="ar-SA" dirty="0">
                <a:latin typeface="Arial" panose="020B0604020202020204" pitchFamily="34" charset="0"/>
                <a:cs typeface="Arial" panose="020B0604020202020204" pitchFamily="34" charset="0"/>
              </a:rPr>
              <a:t>4 أن يقدروا علي تحقيق الكلمات الصعبة من الدرس-          </a:t>
            </a:r>
            <a:endParaRPr lang="en-US" dirty="0">
              <a:latin typeface="Arial" panose="020B0604020202020204" pitchFamily="34" charset="0"/>
              <a:cs typeface="Arial" panose="020B0604020202020204" pitchFamily="34" charset="0"/>
            </a:endParaRPr>
          </a:p>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0512" y="3083578"/>
            <a:ext cx="1752600" cy="2600325"/>
          </a:xfrm>
          <a:prstGeom prst="rect">
            <a:avLst/>
          </a:prstGeom>
        </p:spPr>
      </p:pic>
    </p:spTree>
    <p:extLst>
      <p:ext uri="{BB962C8B-B14F-4D97-AF65-F5344CB8AC3E}">
        <p14:creationId xmlns:p14="http://schemas.microsoft.com/office/powerpoint/2010/main" val="37151642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19205" y="1120634"/>
            <a:ext cx="2127564" cy="1323439"/>
          </a:xfrm>
          <a:prstGeom prst="rect">
            <a:avLst/>
          </a:prstGeom>
          <a:noFill/>
        </p:spPr>
        <p:txBody>
          <a:bodyPr wrap="square" rtlCol="0">
            <a:spAutoFit/>
          </a:bodyPr>
          <a:lstStyle/>
          <a:p>
            <a:r>
              <a:rPr lang="ar-SA" sz="4000" dirty="0" smtClean="0">
                <a:solidFill>
                  <a:srgbClr val="00FFCC"/>
                </a:solidFill>
                <a:latin typeface="Arial" panose="020B0604020202020204" pitchFamily="34" charset="0"/>
                <a:cs typeface="Arial" panose="020B0604020202020204" pitchFamily="34" charset="0"/>
              </a:rPr>
              <a:t>ألقراءة النموذجية</a:t>
            </a:r>
            <a:endParaRPr lang="en-US" sz="4000" dirty="0">
              <a:solidFill>
                <a:srgbClr val="00FFCC"/>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2705" y="901795"/>
            <a:ext cx="7399129" cy="4923784"/>
          </a:xfrm>
          <a:prstGeom prst="rect">
            <a:avLst/>
          </a:prstGeom>
        </p:spPr>
      </p:pic>
    </p:spTree>
    <p:extLst>
      <p:ext uri="{BB962C8B-B14F-4D97-AF65-F5344CB8AC3E}">
        <p14:creationId xmlns:p14="http://schemas.microsoft.com/office/powerpoint/2010/main" val="183827905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9719" y="1748414"/>
            <a:ext cx="7074039" cy="2246769"/>
          </a:xfrm>
          <a:prstGeom prst="rect">
            <a:avLst/>
          </a:prstGeom>
          <a:noFill/>
        </p:spPr>
        <p:txBody>
          <a:bodyPr wrap="square" rtlCol="0">
            <a:spAutoFit/>
          </a:bodyPr>
          <a:lstStyle/>
          <a:p>
            <a:r>
              <a:rPr lang="ar-SA" sz="2000" dirty="0" smtClean="0">
                <a:latin typeface="Arial" panose="020B0604020202020204" pitchFamily="34" charset="0"/>
                <a:cs typeface="Arial" panose="020B0604020202020204" pitchFamily="34" charset="0"/>
              </a:rPr>
              <a:t>والظالم لا يرجي أن يثمر له ظلمه محبة في القلوب بل لا يثمر ظلمه  الا الحقد عليه – وهو النهاية التي ينتهي اليهاظلم كل ظالم – أما من يصنع المعروف ويحسن الي الناس فيجد ثمرة معروفه محبة له وعطفا عليه وعرفانا لجميله – </a:t>
            </a:r>
          </a:p>
          <a:p>
            <a:r>
              <a:rPr lang="ar-SA" sz="2000" dirty="0" smtClean="0">
                <a:latin typeface="Arial" panose="020B0604020202020204" pitchFamily="34" charset="0"/>
                <a:cs typeface="Arial" panose="020B0604020202020204" pitchFamily="34" charset="0"/>
              </a:rPr>
              <a:t>وكذلك من يحسن تربية أولاده بجد ثمرة عمله نجاحا في الحياة ومن يهملهم ويلق حبالهم علي غوارهم يجد عاقبة هذ الاهمال فسادا وشرا  ويرجو الخير مما لاخير فيه وهكذا يقال لمن يريد تحويل الشيئ عن أصله واخراجه عن طبيعته :انك لاتجني من الشوك العنب -</a:t>
            </a:r>
            <a:endParaRPr lang="en-US" sz="20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640" y="3995183"/>
            <a:ext cx="1387968" cy="1853009"/>
          </a:xfrm>
          <a:prstGeom prst="rect">
            <a:avLst/>
          </a:prstGeom>
        </p:spPr>
      </p:pic>
    </p:spTree>
    <p:extLst>
      <p:ext uri="{BB962C8B-B14F-4D97-AF65-F5344CB8AC3E}">
        <p14:creationId xmlns:p14="http://schemas.microsoft.com/office/powerpoint/2010/main" val="39685210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2108" y="1196070"/>
            <a:ext cx="3175687" cy="1569660"/>
          </a:xfrm>
          <a:prstGeom prst="rect">
            <a:avLst/>
          </a:prstGeom>
          <a:noFill/>
        </p:spPr>
        <p:txBody>
          <a:bodyPr wrap="square" rtlCol="0">
            <a:spAutoFit/>
          </a:bodyPr>
          <a:lstStyle/>
          <a:p>
            <a:r>
              <a:rPr lang="ar-SA" sz="4800" dirty="0">
                <a:solidFill>
                  <a:srgbClr val="66CCFF"/>
                </a:solidFill>
                <a:latin typeface="Arial" panose="020B0604020202020204" pitchFamily="34" charset="0"/>
                <a:cs typeface="Arial" panose="020B0604020202020204" pitchFamily="34" charset="0"/>
              </a:rPr>
              <a:t>ألقراءة </a:t>
            </a:r>
            <a:r>
              <a:rPr lang="ar-SA" sz="4800" dirty="0" smtClean="0">
                <a:solidFill>
                  <a:srgbClr val="66CCFF"/>
                </a:solidFill>
                <a:latin typeface="Arial" panose="020B0604020202020204" pitchFamily="34" charset="0"/>
                <a:cs typeface="Arial" panose="020B0604020202020204" pitchFamily="34" charset="0"/>
              </a:rPr>
              <a:t> </a:t>
            </a:r>
          </a:p>
          <a:p>
            <a:r>
              <a:rPr lang="ar-SA" sz="4800" dirty="0" smtClean="0">
                <a:solidFill>
                  <a:srgbClr val="66CCFF"/>
                </a:solidFill>
                <a:latin typeface="Arial" panose="020B0604020202020204" pitchFamily="34" charset="0"/>
                <a:cs typeface="Arial" panose="020B0604020202020204" pitchFamily="34" charset="0"/>
              </a:rPr>
              <a:t>الجهرية</a:t>
            </a:r>
            <a:endParaRPr lang="ar-SA" sz="4800" dirty="0">
              <a:solidFill>
                <a:srgbClr val="66CCFF"/>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8869" y="1196070"/>
            <a:ext cx="7434852" cy="4947555"/>
          </a:xfrm>
          <a:prstGeom prst="rect">
            <a:avLst/>
          </a:prstGeom>
        </p:spPr>
      </p:pic>
    </p:spTree>
    <p:extLst>
      <p:ext uri="{BB962C8B-B14F-4D97-AF65-F5344CB8AC3E}">
        <p14:creationId xmlns:p14="http://schemas.microsoft.com/office/powerpoint/2010/main" val="25137183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24739" y="2445025"/>
            <a:ext cx="3955775" cy="4893647"/>
          </a:xfrm>
          <a:prstGeom prst="rect">
            <a:avLst/>
          </a:prstGeom>
          <a:noFill/>
        </p:spPr>
        <p:txBody>
          <a:bodyPr wrap="square" rtlCol="0">
            <a:spAutoFit/>
          </a:bodyPr>
          <a:lstStyle/>
          <a:p>
            <a:r>
              <a:rPr lang="ar-SA" sz="2400" dirty="0">
                <a:latin typeface="Arial" panose="020B0604020202020204" pitchFamily="34" charset="0"/>
                <a:cs typeface="Arial" panose="020B0604020202020204" pitchFamily="34" charset="0"/>
              </a:rPr>
              <a:t>أكتب معاني المفردات الأتية باللغة العربية ثم كونها </a:t>
            </a:r>
            <a:endParaRPr lang="en-US" sz="2400" dirty="0">
              <a:latin typeface="Arial" panose="020B0604020202020204" pitchFamily="34" charset="0"/>
              <a:cs typeface="Arial" panose="020B0604020202020204" pitchFamily="34" charset="0"/>
            </a:endParaRPr>
          </a:p>
          <a:p>
            <a:r>
              <a:rPr lang="ar-SA" sz="2400" dirty="0">
                <a:latin typeface="Arial" panose="020B0604020202020204" pitchFamily="34" charset="0"/>
                <a:cs typeface="Arial" panose="020B0604020202020204" pitchFamily="34" charset="0"/>
              </a:rPr>
              <a:t>جملة مفيدة من عندك</a:t>
            </a:r>
            <a:r>
              <a:rPr lang="ar-SA" sz="2400" dirty="0" smtClean="0">
                <a:latin typeface="Arial" panose="020B0604020202020204" pitchFamily="34" charset="0"/>
                <a:cs typeface="Arial" panose="020B0604020202020204" pitchFamily="34" charset="0"/>
              </a:rPr>
              <a:t>:</a:t>
            </a:r>
          </a:p>
          <a:p>
            <a:endParaRPr lang="ar-SA" sz="2400" dirty="0" smtClean="0">
              <a:latin typeface="Arial" panose="020B0604020202020204" pitchFamily="34" charset="0"/>
              <a:cs typeface="Arial" panose="020B0604020202020204" pitchFamily="34" charset="0"/>
            </a:endParaRPr>
          </a:p>
          <a:p>
            <a:r>
              <a:rPr lang="ar-SA" sz="2400" dirty="0" smtClean="0">
                <a:latin typeface="Arial" panose="020B0604020202020204" pitchFamily="34" charset="0"/>
                <a:cs typeface="Arial" panose="020B0604020202020204" pitchFamily="34" charset="0"/>
              </a:rPr>
              <a:t>غوارب –  حبال – خير </a:t>
            </a:r>
            <a:endParaRPr lang="en-US" sz="2400" dirty="0" smtClean="0">
              <a:latin typeface="Arial" panose="020B0604020202020204" pitchFamily="34" charset="0"/>
              <a:cs typeface="Arial" panose="020B0604020202020204" pitchFamily="34" charset="0"/>
            </a:endParaRPr>
          </a:p>
          <a:p>
            <a:r>
              <a:rPr lang="ar-SA" sz="2400" dirty="0" smtClean="0">
                <a:latin typeface="Arial" panose="020B0604020202020204" pitchFamily="34" charset="0"/>
                <a:cs typeface="Arial" panose="020B0604020202020204" pitchFamily="34" charset="0"/>
              </a:rPr>
              <a:t> </a:t>
            </a:r>
          </a:p>
          <a:p>
            <a:r>
              <a:rPr lang="ar-SA" sz="2400" dirty="0" smtClean="0">
                <a:latin typeface="Arial" panose="020B0604020202020204" pitchFamily="34" charset="0"/>
                <a:cs typeface="Arial" panose="020B0604020202020204" pitchFamily="34" charset="0"/>
              </a:rPr>
              <a:t> </a:t>
            </a:r>
          </a:p>
          <a:p>
            <a:endParaRPr lang="ar-SA" sz="2400" dirty="0" smtClean="0">
              <a:latin typeface="Arial" panose="020B0604020202020204" pitchFamily="34" charset="0"/>
              <a:cs typeface="Arial" panose="020B0604020202020204" pitchFamily="34" charset="0"/>
            </a:endParaRPr>
          </a:p>
          <a:p>
            <a:r>
              <a:rPr lang="ar-SA" sz="2400" dirty="0" smtClean="0">
                <a:latin typeface="Arial" panose="020B0604020202020204" pitchFamily="34" charset="0"/>
                <a:cs typeface="Arial" panose="020B0604020202020204" pitchFamily="34" charset="0"/>
              </a:rPr>
              <a:t> </a:t>
            </a:r>
            <a:endParaRPr lang="ar-SA" sz="2400" dirty="0">
              <a:latin typeface="Arial" panose="020B0604020202020204" pitchFamily="34" charset="0"/>
              <a:cs typeface="Arial" panose="020B0604020202020204" pitchFamily="34" charset="0"/>
            </a:endParaRPr>
          </a:p>
          <a:p>
            <a:endParaRPr lang="ar-SA" dirty="0">
              <a:latin typeface="Arial" panose="020B0604020202020204" pitchFamily="34" charset="0"/>
              <a:cs typeface="Arial" panose="020B0604020202020204" pitchFamily="34" charset="0"/>
            </a:endParaRPr>
          </a:p>
          <a:p>
            <a:r>
              <a:rPr lang="ar-SA" dirty="0" smtClean="0">
                <a:latin typeface="Arial" panose="020B0604020202020204" pitchFamily="34" charset="0"/>
                <a:cs typeface="Arial" panose="020B0604020202020204" pitchFamily="34" charset="0"/>
              </a:rPr>
              <a:t> </a:t>
            </a:r>
            <a:endParaRPr lang="ar-SA" dirty="0">
              <a:latin typeface="Arial" panose="020B0604020202020204" pitchFamily="34" charset="0"/>
              <a:cs typeface="Arial" panose="020B0604020202020204" pitchFamily="34" charset="0"/>
            </a:endParaRPr>
          </a:p>
          <a:p>
            <a:endParaRPr lang="ar-SA" sz="1400" dirty="0">
              <a:latin typeface="Arial" panose="020B0604020202020204" pitchFamily="34" charset="0"/>
              <a:cs typeface="Arial" panose="020B0604020202020204" pitchFamily="34" charset="0"/>
            </a:endParaRPr>
          </a:p>
          <a:p>
            <a:endParaRPr lang="ar-SA" sz="1400" dirty="0">
              <a:latin typeface="Arial" panose="020B0604020202020204" pitchFamily="34" charset="0"/>
              <a:cs typeface="Arial" panose="020B0604020202020204" pitchFamily="34" charset="0"/>
            </a:endParaRPr>
          </a:p>
          <a:p>
            <a:r>
              <a:rPr lang="ar-SA" sz="1400" dirty="0">
                <a:latin typeface="Arial" panose="020B0604020202020204" pitchFamily="34" charset="0"/>
                <a:cs typeface="Arial" panose="020B0604020202020204" pitchFamily="34" charset="0"/>
              </a:rPr>
              <a:t>   </a:t>
            </a:r>
            <a:endParaRPr lang="ar-SA" sz="20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Rectangle 3"/>
          <p:cNvSpPr/>
          <p:nvPr/>
        </p:nvSpPr>
        <p:spPr>
          <a:xfrm>
            <a:off x="1822174" y="1281499"/>
            <a:ext cx="6096000" cy="1384995"/>
          </a:xfrm>
          <a:prstGeom prst="rect">
            <a:avLst/>
          </a:prstGeom>
        </p:spPr>
        <p:txBody>
          <a:bodyPr>
            <a:spAutoFit/>
          </a:bodyPr>
          <a:lstStyle/>
          <a:p>
            <a:r>
              <a:rPr lang="ar-SA" sz="2800" dirty="0">
                <a:latin typeface="Arial" panose="020B0604020202020204" pitchFamily="34" charset="0"/>
                <a:cs typeface="Arial" panose="020B0604020202020204" pitchFamily="34" charset="0"/>
              </a:rPr>
              <a:t>ألعمل الانفرادي</a:t>
            </a:r>
          </a:p>
          <a:p>
            <a:r>
              <a:rPr lang="ar-SA" sz="2800" dirty="0">
                <a:latin typeface="Arial" panose="020B0604020202020204" pitchFamily="34" charset="0"/>
                <a:cs typeface="Arial" panose="020B0604020202020204" pitchFamily="34" charset="0"/>
              </a:rPr>
              <a:t>ألوقت</a:t>
            </a:r>
          </a:p>
          <a:p>
            <a:r>
              <a:rPr lang="ar-SA" sz="2800" dirty="0">
                <a:latin typeface="Arial" panose="020B0604020202020204" pitchFamily="34" charset="0"/>
                <a:cs typeface="Arial" panose="020B0604020202020204" pitchFamily="34" charset="0"/>
              </a:rPr>
              <a:t>خمس دقائق</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1378" y="2923967"/>
            <a:ext cx="1752600" cy="2600325"/>
          </a:xfrm>
          <a:prstGeom prst="rect">
            <a:avLst/>
          </a:prstGeom>
        </p:spPr>
      </p:pic>
    </p:spTree>
    <p:extLst>
      <p:ext uri="{BB962C8B-B14F-4D97-AF65-F5344CB8AC3E}">
        <p14:creationId xmlns:p14="http://schemas.microsoft.com/office/powerpoint/2010/main" val="136376854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59106" y="632012"/>
            <a:ext cx="8417859" cy="4185761"/>
          </a:xfrm>
          <a:prstGeom prst="rect">
            <a:avLst/>
          </a:prstGeom>
          <a:noFill/>
        </p:spPr>
        <p:txBody>
          <a:bodyPr wrap="square" rtlCol="0">
            <a:spAutoFit/>
          </a:bodyPr>
          <a:lstStyle/>
          <a:p>
            <a:r>
              <a:rPr lang="ar-SA" sz="2000" dirty="0">
                <a:latin typeface="Arial" panose="020B0604020202020204" pitchFamily="34" charset="0"/>
                <a:cs typeface="Arial" panose="020B0604020202020204" pitchFamily="34" charset="0"/>
              </a:rPr>
              <a:t>تعالوا نتعلم الأن معاني الكلمات الجديدة مع تكوين الجمل في الدرس-</a:t>
            </a:r>
            <a:endParaRPr lang="ar-SA" sz="1600" dirty="0">
              <a:latin typeface="Arial" panose="020B0604020202020204" pitchFamily="34" charset="0"/>
              <a:cs typeface="Arial" panose="020B0604020202020204" pitchFamily="34" charset="0"/>
            </a:endParaRPr>
          </a:p>
          <a:p>
            <a:endParaRPr lang="ar-SA" sz="1600" dirty="0">
              <a:latin typeface="Arial" panose="020B0604020202020204" pitchFamily="34" charset="0"/>
              <a:cs typeface="Arial" panose="020B0604020202020204" pitchFamily="34" charset="0"/>
            </a:endParaRPr>
          </a:p>
          <a:p>
            <a:r>
              <a:rPr lang="ar-SA" sz="1600" dirty="0" smtClean="0">
                <a:latin typeface="Arial" panose="020B0604020202020204" pitchFamily="34" charset="0"/>
                <a:cs typeface="Arial" panose="020B0604020202020204" pitchFamily="34" charset="0"/>
              </a:rPr>
              <a:t> غوارب : </a:t>
            </a:r>
          </a:p>
          <a:p>
            <a:r>
              <a:rPr lang="ar-SA" sz="1600" dirty="0" smtClean="0">
                <a:latin typeface="Arial" panose="020B0604020202020204" pitchFamily="34" charset="0"/>
                <a:cs typeface="Arial" panose="020B0604020202020204" pitchFamily="34" charset="0"/>
              </a:rPr>
              <a:t>ألمعني : ألكواهل –</a:t>
            </a:r>
            <a:endParaRPr lang="ar-SA" sz="1600" dirty="0">
              <a:latin typeface="Arial" panose="020B0604020202020204" pitchFamily="34" charset="0"/>
              <a:cs typeface="Arial" panose="020B0604020202020204" pitchFamily="34" charset="0"/>
            </a:endParaRPr>
          </a:p>
          <a:p>
            <a:endParaRPr lang="ar-SA" sz="1600" dirty="0" smtClean="0">
              <a:latin typeface="Arial" panose="020B0604020202020204" pitchFamily="34" charset="0"/>
              <a:cs typeface="Arial" panose="020B0604020202020204" pitchFamily="34" charset="0"/>
            </a:endParaRPr>
          </a:p>
          <a:p>
            <a:r>
              <a:rPr lang="ar-SA" sz="1600" dirty="0" smtClean="0">
                <a:latin typeface="Arial" panose="020B0604020202020204" pitchFamily="34" charset="0"/>
                <a:cs typeface="Arial" panose="020B0604020202020204" pitchFamily="34" charset="0"/>
              </a:rPr>
              <a:t>يلقي حبالهم علي غواربهم </a:t>
            </a:r>
          </a:p>
          <a:p>
            <a:r>
              <a:rPr lang="ar-SA" sz="1600" dirty="0" smtClean="0">
                <a:latin typeface="Arial" panose="020B0604020202020204" pitchFamily="34" charset="0"/>
                <a:cs typeface="Arial" panose="020B0604020202020204" pitchFamily="34" charset="0"/>
              </a:rPr>
              <a:t>–</a:t>
            </a:r>
          </a:p>
          <a:p>
            <a:r>
              <a:rPr lang="ar-SA" sz="1600" dirty="0" smtClean="0">
                <a:latin typeface="Arial" panose="020B0604020202020204" pitchFamily="34" charset="0"/>
                <a:cs typeface="Arial" panose="020B0604020202020204" pitchFamily="34" charset="0"/>
              </a:rPr>
              <a:t> </a:t>
            </a:r>
          </a:p>
          <a:p>
            <a:r>
              <a:rPr lang="ar-SA" sz="1600" dirty="0" smtClean="0">
                <a:latin typeface="Arial" panose="020B0604020202020204" pitchFamily="34" charset="0"/>
                <a:cs typeface="Arial" panose="020B0604020202020204" pitchFamily="34" charset="0"/>
              </a:rPr>
              <a:t> خير :</a:t>
            </a:r>
          </a:p>
          <a:p>
            <a:r>
              <a:rPr lang="ar-SA" sz="1600" dirty="0" smtClean="0">
                <a:latin typeface="Arial" panose="020B0604020202020204" pitchFamily="34" charset="0"/>
                <a:cs typeface="Arial" panose="020B0604020202020204" pitchFamily="34" charset="0"/>
              </a:rPr>
              <a:t>ألفضل –</a:t>
            </a:r>
          </a:p>
          <a:p>
            <a:r>
              <a:rPr lang="ar-SA" sz="1600" dirty="0" smtClean="0">
                <a:latin typeface="Arial" panose="020B0604020202020204" pitchFamily="34" charset="0"/>
                <a:cs typeface="Arial" panose="020B0604020202020204" pitchFamily="34" charset="0"/>
              </a:rPr>
              <a:t>فمن يعمل مثقال ذرةخيرا يره</a:t>
            </a:r>
          </a:p>
          <a:p>
            <a:endParaRPr lang="ar-SA" sz="1600" dirty="0">
              <a:latin typeface="Arial" panose="020B0604020202020204" pitchFamily="34" charset="0"/>
              <a:cs typeface="Arial" panose="020B0604020202020204" pitchFamily="34" charset="0"/>
            </a:endParaRPr>
          </a:p>
          <a:p>
            <a:endParaRPr lang="ar-SA" sz="1600" dirty="0">
              <a:latin typeface="Arial" panose="020B0604020202020204" pitchFamily="34" charset="0"/>
              <a:cs typeface="Arial" panose="020B0604020202020204" pitchFamily="34" charset="0"/>
            </a:endParaRPr>
          </a:p>
          <a:p>
            <a:r>
              <a:rPr lang="ar-SA" sz="1600" dirty="0" smtClean="0">
                <a:latin typeface="Arial" panose="020B0604020202020204" pitchFamily="34" charset="0"/>
                <a:cs typeface="Arial" panose="020B0604020202020204" pitchFamily="34" charset="0"/>
              </a:rPr>
              <a:t>حبال : </a:t>
            </a:r>
          </a:p>
          <a:p>
            <a:r>
              <a:rPr lang="ar-SA" sz="1600" dirty="0" smtClean="0">
                <a:latin typeface="Arial" panose="020B0604020202020204" pitchFamily="34" charset="0"/>
                <a:cs typeface="Arial" panose="020B0604020202020204" pitchFamily="34" charset="0"/>
              </a:rPr>
              <a:t>ألرابطة – </a:t>
            </a:r>
          </a:p>
          <a:p>
            <a:r>
              <a:rPr lang="ar-SA" sz="1600" dirty="0" smtClean="0">
                <a:latin typeface="Arial" panose="020B0604020202020204" pitchFamily="34" charset="0"/>
                <a:cs typeface="Arial" panose="020B0604020202020204" pitchFamily="34" charset="0"/>
              </a:rPr>
              <a:t>حبالهم وعصيهم يخيل اليه</a:t>
            </a:r>
            <a:endParaRPr lang="ar-SA" sz="16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0258" y="3309730"/>
            <a:ext cx="1410842" cy="1624035"/>
          </a:xfrm>
          <a:prstGeom prst="rect">
            <a:avLst/>
          </a:prstGeom>
        </p:spPr>
      </p:pic>
    </p:spTree>
    <p:extLst>
      <p:ext uri="{BB962C8B-B14F-4D97-AF65-F5344CB8AC3E}">
        <p14:creationId xmlns:p14="http://schemas.microsoft.com/office/powerpoint/2010/main" val="2718098369"/>
      </p:ext>
    </p:extLst>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149</TotalTime>
  <Words>449</Words>
  <Application>Microsoft Office PowerPoint</Application>
  <PresentationFormat>Widescreen</PresentationFormat>
  <Paragraphs>99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Tahoma</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23</cp:revision>
  <dcterms:created xsi:type="dcterms:W3CDTF">2021-05-27T08:43:52Z</dcterms:created>
  <dcterms:modified xsi:type="dcterms:W3CDTF">2021-05-28T14:34:31Z</dcterms:modified>
</cp:coreProperties>
</file>