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1" r:id="rId4"/>
    <p:sldId id="282" r:id="rId5"/>
    <p:sldId id="283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A2169-CBCE-4677-A38F-FAB5ED5E7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CFE8D-8A30-4482-BDD8-3AFB7E035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92AA2-598F-4922-9C5C-D798865B8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859-51CF-4264-8156-2546B8BC438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FB91-A09E-4685-A30E-EDC59C0E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01CAA-14F6-4D0A-A5C2-044FF856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B05-D601-4A11-8EEC-3170669F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663A-5908-4B09-B871-BE6F4C73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70AA9-2EDD-4BFA-9823-52F42500D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6074F-9A20-45DB-AEB0-990E6BA8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859-51CF-4264-8156-2546B8BC438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30195-CF82-4293-B27E-4624FB33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8D8B8-B864-4453-9EBA-BD4245997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B05-D601-4A11-8EEC-3170669F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5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6FB06B-AEE3-45E9-AFB8-DC4940876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BE803-10ED-467C-B252-A38233018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FC9BF-8DDA-4F13-873D-89F8A0F3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859-51CF-4264-8156-2546B8BC438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97E10-42A7-4070-930C-DFC04C47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04F10-FEA1-4F9F-BBA2-99C5BA6B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B05-D601-4A11-8EEC-3170669F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0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208E-7C26-48AE-8E4B-59B72819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4B15-60DB-499A-AFA7-1B1E23C03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FCB8A-5082-4B83-9D9E-1514A0D6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859-51CF-4264-8156-2546B8BC438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33EAD-27C8-4BE3-A8C1-A5C2DD17B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9FB43-CBC8-44D5-8FFC-7CFF764A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B05-D601-4A11-8EEC-3170669F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0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A63D1-74FA-4588-B7EE-15313E889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4AAA7-5662-43E2-BB2A-0942922EA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51813-AB52-4F5D-A0BF-B298A471F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859-51CF-4264-8156-2546B8BC438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9A85D-3545-42F8-BFD5-D6FCC064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BDA02-3A1A-472D-8D0A-48FA792F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B05-D601-4A11-8EEC-3170669F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8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CDF8-83BB-41BC-A3DA-EE7A8FCC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795A9-B88E-4A43-943F-56D99715A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C4610-DDDF-4E82-99D6-EA22D0A0C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492A8-3ADB-4137-B8BC-3833C21B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859-51CF-4264-8156-2546B8BC438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39FB8-2705-4340-8A3E-036B2CC5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FBEFC-89AA-46B7-A597-87BA7054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B05-D601-4A11-8EEC-3170669F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4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1D4BA-DA17-4D7D-BEF8-9912AF9F4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AFC8B-E9AA-42CA-99C2-8ED58F1F0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919A5-D0EC-44B2-BE9F-7039EA749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AE49C-9181-4A36-849B-ACA166156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33FDD-1A13-4EA0-AA31-952C3D1CC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60133C-1F3A-414E-97AD-245FE2017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859-51CF-4264-8156-2546B8BC438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0108D7-5219-49AB-B04D-954D6ABE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457F5E-4FE1-40BB-9A56-5DD499E5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B05-D601-4A11-8EEC-3170669F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4795-04B9-44D9-9050-211E69DEA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7BF9D-78A5-4007-9A18-211937DB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859-51CF-4264-8156-2546B8BC438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3246B-E204-441B-AC84-8C8828E3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65BF8-E310-435A-8B5E-76734968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B05-D601-4A11-8EEC-3170669F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1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EF64D3-6014-4CEF-B7A0-90A343B2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859-51CF-4264-8156-2546B8BC438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85214-4CAF-4685-AB62-8CEB6D47D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F460B-635C-42AC-B4CB-7E0B5FCA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B05-D601-4A11-8EEC-3170669F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9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69AE-B3F1-4143-851B-DE168BA9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4A48C-859E-4C01-A0F9-B0850D656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240BB-65F9-43F4-86A5-12A6759AA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59B94-0FEC-47F0-A43C-0CA97A835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859-51CF-4264-8156-2546B8BC438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65E2B-9989-4AA3-AFAD-2CA03F1B6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64D83-28C2-44D9-A8E9-1AFD292B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B05-D601-4A11-8EEC-3170669F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1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46D4-983E-478F-AFF2-E703A182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03620-5721-4F30-8DE8-150B2EEF5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24F60-0E5C-441A-BD52-507B88EEA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B3523-E859-4ED6-B281-7116FE73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859-51CF-4264-8156-2546B8BC438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561B6-BB3E-4FF3-BED4-3FECE32B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F491B-FD1A-4C56-B2C6-6F9EB839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B05-D601-4A11-8EEC-3170669F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5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7788EE-630D-447B-B3AC-DC8FFC19F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77118-2B55-4520-94CB-63089AA34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4E3A9-E707-4975-80C3-45345D232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A859-51CF-4264-8156-2546B8BC438E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5B67D-0681-483E-862F-905222075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1338B-D764-441D-8F84-66EEA9F3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CB05-D601-4A11-8EEC-3170669F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8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AF9C1B-4CFE-4873-93D0-4C7E97BC2B36}"/>
              </a:ext>
            </a:extLst>
          </p:cNvPr>
          <p:cNvSpPr txBox="1"/>
          <p:nvPr/>
        </p:nvSpPr>
        <p:spPr>
          <a:xfrm>
            <a:off x="7680960" y="0"/>
            <a:ext cx="4511040" cy="15615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স্বাগত</a:t>
            </a:r>
          </a:p>
        </p:txBody>
      </p:sp>
    </p:spTree>
    <p:extLst>
      <p:ext uri="{BB962C8B-B14F-4D97-AF65-F5344CB8AC3E}">
        <p14:creationId xmlns:p14="http://schemas.microsoft.com/office/powerpoint/2010/main" val="330996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3B894-0CB5-44EE-8D07-CECD0F5C28EA}"/>
              </a:ext>
            </a:extLst>
          </p:cNvPr>
          <p:cNvSpPr txBox="1"/>
          <p:nvPr/>
        </p:nvSpPr>
        <p:spPr>
          <a:xfrm>
            <a:off x="1152938" y="194826"/>
            <a:ext cx="96475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চিত্রগুলো ভালোভাবে লক্ষ্য কর কী দেখতে পাচ্ছ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0F87D2-12D8-47DC-BBDB-C7A5D0788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3" y="1027045"/>
            <a:ext cx="192405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9F38FE-BCBE-4902-8342-1872E996C16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9" y="1027045"/>
            <a:ext cx="2173009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1E845F-3F40-4155-8B16-1271AB383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04" y="1027045"/>
            <a:ext cx="2173009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8E4BCF-827F-4CB6-BFB8-F4394527E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53" y="1060175"/>
            <a:ext cx="2173009" cy="228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B63C8C-89BC-43E4-9AAA-1402B96EAB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29" y="1027045"/>
            <a:ext cx="2173008" cy="228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F8E39A-94C4-40D4-9DA3-CBBD3DADB82E}"/>
              </a:ext>
            </a:extLst>
          </p:cNvPr>
          <p:cNvSpPr txBox="1"/>
          <p:nvPr/>
        </p:nvSpPr>
        <p:spPr>
          <a:xfrm>
            <a:off x="-28989" y="3557700"/>
            <a:ext cx="214395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রেমন্ড স্যামুয়েল টমলিনসন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86F490-7D43-43D0-905A-EA417F7D31E5}"/>
              </a:ext>
            </a:extLst>
          </p:cNvPr>
          <p:cNvSpPr txBox="1"/>
          <p:nvPr/>
        </p:nvSpPr>
        <p:spPr>
          <a:xfrm>
            <a:off x="2528327" y="3529567"/>
            <a:ext cx="184536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স্টিভ জবস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A9FE4E-1387-422B-8154-A755EBE744B9}"/>
              </a:ext>
            </a:extLst>
          </p:cNvPr>
          <p:cNvSpPr txBox="1"/>
          <p:nvPr/>
        </p:nvSpPr>
        <p:spPr>
          <a:xfrm>
            <a:off x="4713611" y="3518879"/>
            <a:ext cx="214395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বিল গেটস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6DA7E-5AC4-4CDB-B898-467ACF797FF4}"/>
              </a:ext>
            </a:extLst>
          </p:cNvPr>
          <p:cNvSpPr txBox="1"/>
          <p:nvPr/>
        </p:nvSpPr>
        <p:spPr>
          <a:xfrm>
            <a:off x="7150909" y="3360289"/>
            <a:ext cx="214395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স্যার টিমোথি জন বার্নাস-লি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246553-3D65-4E69-913B-65EAE4E4A305}"/>
              </a:ext>
            </a:extLst>
          </p:cNvPr>
          <p:cNvSpPr txBox="1"/>
          <p:nvPr/>
        </p:nvSpPr>
        <p:spPr>
          <a:xfrm>
            <a:off x="9634783" y="3472500"/>
            <a:ext cx="214395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মার্ক জুকারবার্গ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1D8F6E-9E11-4909-985D-70F3F2CC84CD}"/>
              </a:ext>
            </a:extLst>
          </p:cNvPr>
          <p:cNvSpPr txBox="1"/>
          <p:nvPr/>
        </p:nvSpPr>
        <p:spPr>
          <a:xfrm>
            <a:off x="-28988" y="4502277"/>
            <a:ext cx="12220988" cy="280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ই-মেইল পদ্ধতি চালু করেন রেমন্ড স্যামুয়েল টমলিনসন । স্টিভ জবস ( ১৯৫৫-২০১১) ও তার দুই বন্ধু স্টিভ জজনিয়াক ও রোনাল্ড ওয়েনে ১৯৭৬ সালের ১ এপ্রিল অ্যাপল কম্পিউটার একটি প্রতিষ্ঠান চালু করেন । বিল গেটস প্রতিষ্ঠিত মাইক্রোসফট কোম্পানির অপারেটিং সিস্টেম সফটওয়্যার দিয়ে বর্তমানে পৃথিবীর অধিকাংশ কম্পিউটার পরিচালিত হয় । স্যার টিমোথি জন বার্নাসলি (www)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ওয়ার্ল্ড ওয়াইড ওয়েবের জনক হিসেবে পরিচিত 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মার্ক জুকারবার্গ ও তার চার বন্ধুর হাতে সূচিত হয় ফেসবুকের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3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151269-159C-4E03-92A1-E94D24FD4FBF}"/>
              </a:ext>
            </a:extLst>
          </p:cNvPr>
          <p:cNvSpPr txBox="1"/>
          <p:nvPr/>
        </p:nvSpPr>
        <p:spPr>
          <a:xfrm>
            <a:off x="4248443" y="327316"/>
            <a:ext cx="252341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7951B-881A-45FA-804A-AB957F790B82}"/>
              </a:ext>
            </a:extLst>
          </p:cNvPr>
          <p:cNvSpPr txBox="1"/>
          <p:nvPr/>
        </p:nvSpPr>
        <p:spPr>
          <a:xfrm>
            <a:off x="132522" y="5301256"/>
            <a:ext cx="1205947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সংশ্লিষ্ট ব্যক্তিবর্গের অবদান বর্ণনা করে   লেখ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EC24F-7F53-4258-8B8F-ADEBD455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53" y="1391479"/>
            <a:ext cx="4625315" cy="307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412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BA9686B-4488-4CB3-A378-2F883607E0E5}"/>
              </a:ext>
            </a:extLst>
          </p:cNvPr>
          <p:cNvSpPr txBox="1"/>
          <p:nvPr/>
        </p:nvSpPr>
        <p:spPr>
          <a:xfrm>
            <a:off x="225287" y="961650"/>
            <a:ext cx="1656522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ভিডিয়ো দেখি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0E0A35-281F-47C7-A154-33B83D5BC487}"/>
              </a:ext>
            </a:extLst>
          </p:cNvPr>
          <p:cNvSpPr txBox="1"/>
          <p:nvPr/>
        </p:nvSpPr>
        <p:spPr>
          <a:xfrm>
            <a:off x="10343014" y="2686930"/>
            <a:ext cx="1656522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ভিডিয়ো দে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খে কী বুঝলে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What is E-Learning ই-লার্নিং ও বাংলাদেশ[1]">
            <a:hlinkClick r:id="" action="ppaction://media"/>
            <a:extLst>
              <a:ext uri="{FF2B5EF4-FFF2-40B4-BE49-F238E27FC236}">
                <a16:creationId xmlns:a16="http://schemas.microsoft.com/office/drawing/2014/main" id="{6FEB22D1-9907-4CA6-A478-F24D8E45F4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07097" y="463826"/>
            <a:ext cx="7951304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68B373-ED91-4787-83CF-1BCB49BCE710}"/>
              </a:ext>
            </a:extLst>
          </p:cNvPr>
          <p:cNvSpPr txBox="1"/>
          <p:nvPr/>
        </p:nvSpPr>
        <p:spPr>
          <a:xfrm>
            <a:off x="4417255" y="313248"/>
            <a:ext cx="2523418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দলগত 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12F49E-433E-4EB6-B51B-E3D8A2970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46" y="1514130"/>
            <a:ext cx="6513342" cy="3465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357913-0E84-489B-AD4F-6799A02A0197}"/>
              </a:ext>
            </a:extLst>
          </p:cNvPr>
          <p:cNvSpPr txBox="1"/>
          <p:nvPr/>
        </p:nvSpPr>
        <p:spPr>
          <a:xfrm>
            <a:off x="604910" y="5526357"/>
            <a:ext cx="1056483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ই-লার্নিংয়ের গুরুত্ব ব্যখ্যা করে  লেখ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6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E0151E-CF16-4C7C-923C-ADBAA7B9FACD}"/>
              </a:ext>
            </a:extLst>
          </p:cNvPr>
          <p:cNvSpPr txBox="1"/>
          <p:nvPr/>
        </p:nvSpPr>
        <p:spPr>
          <a:xfrm>
            <a:off x="4417255" y="313248"/>
            <a:ext cx="2523418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1D248-F528-428A-971F-32B2CA16ECC8}"/>
              </a:ext>
            </a:extLst>
          </p:cNvPr>
          <p:cNvSpPr txBox="1"/>
          <p:nvPr/>
        </p:nvSpPr>
        <p:spPr>
          <a:xfrm>
            <a:off x="612760" y="1155748"/>
            <a:ext cx="10668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১. লন্ডন বিজ্ঞান জাদুঘর যান্ত্রিকভাবে গণনা করতে সক্ষম ইঞ্জিন কত সালে তৈরি করে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FAE06-E2AD-4476-B344-6BC4CFD3A880}"/>
              </a:ext>
            </a:extLst>
          </p:cNvPr>
          <p:cNvSpPr txBox="1"/>
          <p:nvPr/>
        </p:nvSpPr>
        <p:spPr>
          <a:xfrm>
            <a:off x="425573" y="1998660"/>
            <a:ext cx="202758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১৮৩৩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DD29F-9683-423B-B517-1D7052FAE2A6}"/>
              </a:ext>
            </a:extLst>
          </p:cNvPr>
          <p:cNvSpPr txBox="1"/>
          <p:nvPr/>
        </p:nvSpPr>
        <p:spPr>
          <a:xfrm>
            <a:off x="2710069" y="2013229"/>
            <a:ext cx="202758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১৮৪২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C5DAF-70C8-45BB-B066-27842A5BB3FE}"/>
              </a:ext>
            </a:extLst>
          </p:cNvPr>
          <p:cNvSpPr txBox="1"/>
          <p:nvPr/>
        </p:nvSpPr>
        <p:spPr>
          <a:xfrm>
            <a:off x="4932969" y="1925895"/>
            <a:ext cx="202758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১৯৫৩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4FA54-3A01-4D37-9B5F-8BE84B81E065}"/>
              </a:ext>
            </a:extLst>
          </p:cNvPr>
          <p:cNvSpPr txBox="1"/>
          <p:nvPr/>
        </p:nvSpPr>
        <p:spPr>
          <a:xfrm>
            <a:off x="7636411" y="1898070"/>
            <a:ext cx="202758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১৯৯১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D8D75-348B-44B2-B58C-BC4747116A8E}"/>
              </a:ext>
            </a:extLst>
          </p:cNvPr>
          <p:cNvSpPr txBox="1"/>
          <p:nvPr/>
        </p:nvSpPr>
        <p:spPr>
          <a:xfrm>
            <a:off x="0" y="2827626"/>
            <a:ext cx="1231127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কোন আবিস্কারকের আবিস্কারের ফলে আজকের পৃথিবীতে ঘরে বসেই অফিসের কাজ করা সম্ভব হচ্ছে 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686C5-9D17-4B5E-9CE6-43A9578CD2F7}"/>
              </a:ext>
            </a:extLst>
          </p:cNvPr>
          <p:cNvSpPr txBox="1"/>
          <p:nvPr/>
        </p:nvSpPr>
        <p:spPr>
          <a:xfrm>
            <a:off x="371048" y="3868546"/>
            <a:ext cx="2630558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চার্লস ব্যবেজ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D6AFE-A8FF-4226-8041-496700E839BF}"/>
              </a:ext>
            </a:extLst>
          </p:cNvPr>
          <p:cNvSpPr txBox="1"/>
          <p:nvPr/>
        </p:nvSpPr>
        <p:spPr>
          <a:xfrm>
            <a:off x="3150701" y="3845472"/>
            <a:ext cx="289560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অ্যাডা লাভলেস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0F30B-B946-4CCA-A1DC-B98F6C5E8F21}"/>
              </a:ext>
            </a:extLst>
          </p:cNvPr>
          <p:cNvSpPr txBox="1"/>
          <p:nvPr/>
        </p:nvSpPr>
        <p:spPr>
          <a:xfrm>
            <a:off x="6096000" y="3868546"/>
            <a:ext cx="2895601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জেমস ক্লার্ক ম্যক্সওয়েল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4A97FF-7DE2-4E11-B0B5-2941D3AD5FB7}"/>
              </a:ext>
            </a:extLst>
          </p:cNvPr>
          <p:cNvSpPr txBox="1"/>
          <p:nvPr/>
        </p:nvSpPr>
        <p:spPr>
          <a:xfrm>
            <a:off x="9041299" y="3845472"/>
            <a:ext cx="289560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জগদীশ চন্দ্র বসু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E4143A-D2D5-44E1-8707-B3AD4165486A}"/>
              </a:ext>
            </a:extLst>
          </p:cNvPr>
          <p:cNvSpPr txBox="1"/>
          <p:nvPr/>
        </p:nvSpPr>
        <p:spPr>
          <a:xfrm>
            <a:off x="371048" y="4991947"/>
            <a:ext cx="381663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ফেসবুকের নির্মাতা কে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56C6CD-476D-4D5E-960A-25A439FDA154}"/>
              </a:ext>
            </a:extLst>
          </p:cNvPr>
          <p:cNvSpPr txBox="1"/>
          <p:nvPr/>
        </p:nvSpPr>
        <p:spPr>
          <a:xfrm>
            <a:off x="213750" y="5853322"/>
            <a:ext cx="263055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স্টিভ জবস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2C035E-6F64-406C-B1DE-87EB9B7E58BA}"/>
              </a:ext>
            </a:extLst>
          </p:cNvPr>
          <p:cNvSpPr txBox="1"/>
          <p:nvPr/>
        </p:nvSpPr>
        <p:spPr>
          <a:xfrm>
            <a:off x="2710069" y="5835930"/>
            <a:ext cx="263055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বিল গেটস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DEBE17-3D5A-4874-B156-5C36D3F69F46}"/>
              </a:ext>
            </a:extLst>
          </p:cNvPr>
          <p:cNvSpPr txBox="1"/>
          <p:nvPr/>
        </p:nvSpPr>
        <p:spPr>
          <a:xfrm>
            <a:off x="5625394" y="5671609"/>
            <a:ext cx="2630558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মার্ক জুকারবার্গ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9A8A80-2711-4338-A21B-C7D48BE29385}"/>
              </a:ext>
            </a:extLst>
          </p:cNvPr>
          <p:cNvSpPr txBox="1"/>
          <p:nvPr/>
        </p:nvSpPr>
        <p:spPr>
          <a:xfrm>
            <a:off x="8650202" y="5792874"/>
            <a:ext cx="263055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টিম বার্নাসলি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3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158E30-90B4-4103-A4EA-148B9672BFCA}"/>
              </a:ext>
            </a:extLst>
          </p:cNvPr>
          <p:cNvSpPr txBox="1"/>
          <p:nvPr/>
        </p:nvSpPr>
        <p:spPr>
          <a:xfrm>
            <a:off x="4417255" y="313248"/>
            <a:ext cx="2523418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CD965-8317-4678-B86A-F65895D7210D}"/>
              </a:ext>
            </a:extLst>
          </p:cNvPr>
          <p:cNvSpPr txBox="1"/>
          <p:nvPr/>
        </p:nvSpPr>
        <p:spPr>
          <a:xfrm>
            <a:off x="356966" y="1285877"/>
            <a:ext cx="911984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৪. সরকারি কাজে ও তথ্য যোগাযোগ প্রযুক্তি ব্যবহারের ফলে-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4CB9A-6843-4439-9FF3-86E10F21C350}"/>
              </a:ext>
            </a:extLst>
          </p:cNvPr>
          <p:cNvSpPr txBox="1"/>
          <p:nvPr/>
        </p:nvSpPr>
        <p:spPr>
          <a:xfrm>
            <a:off x="614110" y="2050825"/>
            <a:ext cx="584270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(i)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স্বল্পসময়ে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সেবা পাওয়া যাবে 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A423D-E53F-4B6C-8DFA-1F4533413128}"/>
              </a:ext>
            </a:extLst>
          </p:cNvPr>
          <p:cNvSpPr txBox="1"/>
          <p:nvPr/>
        </p:nvSpPr>
        <p:spPr>
          <a:xfrm>
            <a:off x="614110" y="2869698"/>
            <a:ext cx="479578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(ii) সরকারি সেবার মান উন্নত হবে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7C875C-C63E-44C6-92A0-6344900A24EB}"/>
              </a:ext>
            </a:extLst>
          </p:cNvPr>
          <p:cNvSpPr txBox="1"/>
          <p:nvPr/>
        </p:nvSpPr>
        <p:spPr>
          <a:xfrm>
            <a:off x="463826" y="3561532"/>
            <a:ext cx="735495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(iii) ছুটির দিনে ও অনেক সরকারি সেবা পাওয়া যাবে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0B061-A3A6-4FBB-A0E4-CE43877F4F61}"/>
              </a:ext>
            </a:extLst>
          </p:cNvPr>
          <p:cNvSpPr txBox="1"/>
          <p:nvPr/>
        </p:nvSpPr>
        <p:spPr>
          <a:xfrm>
            <a:off x="287929" y="4310720"/>
            <a:ext cx="421653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কোনটি সঠিক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865398-96F2-4FE8-9EDD-8E1BF8859DFA}"/>
              </a:ext>
            </a:extLst>
          </p:cNvPr>
          <p:cNvSpPr txBox="1"/>
          <p:nvPr/>
        </p:nvSpPr>
        <p:spPr>
          <a:xfrm>
            <a:off x="273173" y="5221312"/>
            <a:ext cx="202758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F3A09-20EF-4992-9582-052D677EB5D8}"/>
              </a:ext>
            </a:extLst>
          </p:cNvPr>
          <p:cNvSpPr txBox="1"/>
          <p:nvPr/>
        </p:nvSpPr>
        <p:spPr>
          <a:xfrm>
            <a:off x="3490675" y="5121464"/>
            <a:ext cx="202758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1B29D-BDDA-4587-9F77-AFFACE810694}"/>
              </a:ext>
            </a:extLst>
          </p:cNvPr>
          <p:cNvSpPr txBox="1"/>
          <p:nvPr/>
        </p:nvSpPr>
        <p:spPr>
          <a:xfrm>
            <a:off x="273173" y="6040185"/>
            <a:ext cx="202758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C8EE5A-E833-46F8-AAB8-8B353E89A870}"/>
              </a:ext>
            </a:extLst>
          </p:cNvPr>
          <p:cNvSpPr txBox="1"/>
          <p:nvPr/>
        </p:nvSpPr>
        <p:spPr>
          <a:xfrm>
            <a:off x="3208530" y="5959977"/>
            <a:ext cx="300674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◊ঘ.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ii iii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2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ADDF01-DFFC-4D40-A305-0695503B6D3B}"/>
              </a:ext>
            </a:extLst>
          </p:cNvPr>
          <p:cNvSpPr txBox="1"/>
          <p:nvPr/>
        </p:nvSpPr>
        <p:spPr>
          <a:xfrm>
            <a:off x="4417255" y="313248"/>
            <a:ext cx="2523418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68EC3-CC34-4B3B-829D-DB22BE6E3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44" y="1295400"/>
            <a:ext cx="6188765" cy="4002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F433D0-37FD-42A3-9DC0-B48DB7D9B6A0}"/>
              </a:ext>
            </a:extLst>
          </p:cNvPr>
          <p:cNvSpPr txBox="1"/>
          <p:nvPr/>
        </p:nvSpPr>
        <p:spPr>
          <a:xfrm>
            <a:off x="291547" y="5603560"/>
            <a:ext cx="1190045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মান বৃদ্ধিতে ই-লার্নিং কী ভূমিকা রাখতে পারে বিবরণ লিখে আনবে।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8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5EDCB1-29E0-473B-B131-A087D02F17DB}"/>
              </a:ext>
            </a:extLst>
          </p:cNvPr>
          <p:cNvSpPr txBox="1"/>
          <p:nvPr/>
        </p:nvSpPr>
        <p:spPr>
          <a:xfrm>
            <a:off x="0" y="139148"/>
            <a:ext cx="11940209" cy="16157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 ধন্যবাদ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2E7FB-E1F7-4A91-9CCB-E36D3414C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14" y="1895061"/>
            <a:ext cx="6347792" cy="4518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782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18BE9C-FA8C-4EE2-9804-A58147CD111F}"/>
              </a:ext>
            </a:extLst>
          </p:cNvPr>
          <p:cNvSpPr txBox="1"/>
          <p:nvPr/>
        </p:nvSpPr>
        <p:spPr>
          <a:xfrm>
            <a:off x="4798001" y="319357"/>
            <a:ext cx="216876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82886-79AA-4620-B42B-71A12E650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3" y="965688"/>
            <a:ext cx="3108958" cy="294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990530-D277-4BDD-983C-A654FEEF9143}"/>
              </a:ext>
            </a:extLst>
          </p:cNvPr>
          <p:cNvSpPr txBox="1"/>
          <p:nvPr/>
        </p:nvSpPr>
        <p:spPr>
          <a:xfrm>
            <a:off x="213106" y="4303455"/>
            <a:ext cx="4501661" cy="2554545"/>
          </a:xfrm>
          <a:prstGeom prst="rect">
            <a:avLst/>
          </a:prstGeom>
          <a:solidFill>
            <a:schemeClr val="tx2">
              <a:lumMod val="20000"/>
              <a:lumOff val="80000"/>
              <a:alpha val="9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মোছাঃ শিউলী বেগম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আরজীদেবীপুর শিয়ালকোট আলিম মাদ্রাসা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পার্বতীপুর, দিনাজপুর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2" descr="1,001,457 Roses Stock Photos, Pictures &amp; Royalty-Free Images - iStock">
            <a:extLst>
              <a:ext uri="{FF2B5EF4-FFF2-40B4-BE49-F238E27FC236}">
                <a16:creationId xmlns:a16="http://schemas.microsoft.com/office/drawing/2014/main" id="{EEFA5B73-91BE-473E-ACBD-71A99955B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83" y="1828800"/>
            <a:ext cx="1126434" cy="47840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020219-38D3-4349-8228-396E94BDB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74" y="1610344"/>
            <a:ext cx="4424469" cy="4901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85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6D5D01-8F2F-4C3C-A720-EB7B4B256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88" y="1830262"/>
            <a:ext cx="3321890" cy="346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CA008-6B8D-48EC-A6FC-0BC58F8CC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792" y="1681503"/>
            <a:ext cx="3289104" cy="356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DE0930-FBE0-4CA6-A13D-9508FFC04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6" y="1734252"/>
            <a:ext cx="3488788" cy="3460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ACF5AC-ACB2-4CCB-AB85-7C93DB05B517}"/>
              </a:ext>
            </a:extLst>
          </p:cNvPr>
          <p:cNvSpPr txBox="1"/>
          <p:nvPr/>
        </p:nvSpPr>
        <p:spPr>
          <a:xfrm>
            <a:off x="113086" y="5765014"/>
            <a:ext cx="309767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 করছে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DA2FE3-C664-468D-8706-2F27AF5DC99B}"/>
              </a:ext>
            </a:extLst>
          </p:cNvPr>
          <p:cNvSpPr txBox="1"/>
          <p:nvPr/>
        </p:nvSpPr>
        <p:spPr>
          <a:xfrm>
            <a:off x="4547161" y="5765013"/>
            <a:ext cx="309767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গবেষণা  করছে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EA2B19-BD29-4ABE-973A-543A0B876EEE}"/>
              </a:ext>
            </a:extLst>
          </p:cNvPr>
          <p:cNvSpPr txBox="1"/>
          <p:nvPr/>
        </p:nvSpPr>
        <p:spPr>
          <a:xfrm>
            <a:off x="8346792" y="5765013"/>
            <a:ext cx="288393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বিকাশ এ্যাপস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2B70E1-0659-4F93-A999-1CE6DC9BDAF0}"/>
              </a:ext>
            </a:extLst>
          </p:cNvPr>
          <p:cNvSpPr txBox="1"/>
          <p:nvPr/>
        </p:nvSpPr>
        <p:spPr>
          <a:xfrm>
            <a:off x="2767307" y="299279"/>
            <a:ext cx="641405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চিত্রগুলো লক্ষ্য কর কী দেখতে পাচ্ছ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6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00ED20-712C-4EC6-B021-A9EE544A8919}"/>
              </a:ext>
            </a:extLst>
          </p:cNvPr>
          <p:cNvSpPr txBox="1"/>
          <p:nvPr/>
        </p:nvSpPr>
        <p:spPr>
          <a:xfrm>
            <a:off x="2637182" y="750466"/>
            <a:ext cx="4227443" cy="9855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lvl="1"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71F47-F26F-452E-91EC-40BC06532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49" y="1736035"/>
            <a:ext cx="4267576" cy="3803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AC6B10-0B6F-4BF4-8510-3AAC6495BA1C}"/>
              </a:ext>
            </a:extLst>
          </p:cNvPr>
          <p:cNvSpPr txBox="1"/>
          <p:nvPr/>
        </p:nvSpPr>
        <p:spPr>
          <a:xfrm>
            <a:off x="2266122" y="2828835"/>
            <a:ext cx="49695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এবং আমাদের বাংলাদেশ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5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58502-9E7D-4886-AD96-F818BE041807}"/>
              </a:ext>
            </a:extLst>
          </p:cNvPr>
          <p:cNvSpPr txBox="1"/>
          <p:nvPr/>
        </p:nvSpPr>
        <p:spPr>
          <a:xfrm>
            <a:off x="4320208" y="642228"/>
            <a:ext cx="205408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FC6DA-A1D3-4DF2-BC19-34380FE203B9}"/>
              </a:ext>
            </a:extLst>
          </p:cNvPr>
          <p:cNvSpPr txBox="1"/>
          <p:nvPr/>
        </p:nvSpPr>
        <p:spPr>
          <a:xfrm>
            <a:off x="3213651" y="1664445"/>
            <a:ext cx="418106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05EA1-6A8F-42BF-B4A2-365D6AC35E40}"/>
              </a:ext>
            </a:extLst>
          </p:cNvPr>
          <p:cNvSpPr txBox="1"/>
          <p:nvPr/>
        </p:nvSpPr>
        <p:spPr>
          <a:xfrm>
            <a:off x="1076738" y="2692318"/>
            <a:ext cx="1003852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650D3-71D1-4CC6-8E9C-E657049E601A}"/>
              </a:ext>
            </a:extLst>
          </p:cNvPr>
          <p:cNvSpPr txBox="1"/>
          <p:nvPr/>
        </p:nvSpPr>
        <p:spPr>
          <a:xfrm>
            <a:off x="742123" y="3525008"/>
            <a:ext cx="1103906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সংশ্লিষ্ট ব্যক্তিবর্গের অবদান বর্ণনা করতে পারবে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0C171-06DA-4129-B5A6-67E4125B50FC}"/>
              </a:ext>
            </a:extLst>
          </p:cNvPr>
          <p:cNvSpPr txBox="1"/>
          <p:nvPr/>
        </p:nvSpPr>
        <p:spPr>
          <a:xfrm>
            <a:off x="742123" y="4547224"/>
            <a:ext cx="865367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৩. বাংলাদেশে ই-লার্নিংয়ের গুরুত্ব ব্যখ্যা করতে পারবে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76FD62-5848-4907-9B91-645462D98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3" y="1811638"/>
            <a:ext cx="3471424" cy="2844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3EE155-8ECF-4ACE-ADB0-62CDBF4D3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09" y="1811638"/>
            <a:ext cx="3471424" cy="2844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C85C35-E59E-4765-B0A0-ECAFB5BC4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151" y="1763364"/>
            <a:ext cx="3471424" cy="28445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F86D99-9676-445A-AE6E-26D7AB882D08}"/>
              </a:ext>
            </a:extLst>
          </p:cNvPr>
          <p:cNvSpPr txBox="1"/>
          <p:nvPr/>
        </p:nvSpPr>
        <p:spPr>
          <a:xfrm>
            <a:off x="233069" y="5401105"/>
            <a:ext cx="309767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ক্লাসরুম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708AA-ECFE-4E9C-A464-96C7CA19D82D}"/>
              </a:ext>
            </a:extLst>
          </p:cNvPr>
          <p:cNvSpPr txBox="1"/>
          <p:nvPr/>
        </p:nvSpPr>
        <p:spPr>
          <a:xfrm>
            <a:off x="3953093" y="5003495"/>
            <a:ext cx="439805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NCTB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থেকে বই ডাউনলোড করা যায় 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917C44-594E-4411-A6FD-3DF05FEFB79E}"/>
              </a:ext>
            </a:extLst>
          </p:cNvPr>
          <p:cNvSpPr txBox="1"/>
          <p:nvPr/>
        </p:nvSpPr>
        <p:spPr>
          <a:xfrm>
            <a:off x="8326928" y="4940877"/>
            <a:ext cx="396100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ফলাফল অতি  সহজে পাওয়া যায়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DDF2A9-A2D6-4298-8D2D-7F7CFB145E34}"/>
              </a:ext>
            </a:extLst>
          </p:cNvPr>
          <p:cNvSpPr txBox="1"/>
          <p:nvPr/>
        </p:nvSpPr>
        <p:spPr>
          <a:xfrm>
            <a:off x="1272208" y="469674"/>
            <a:ext cx="96475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চিত্রগুলো ভালোভাবে লক্ষ্য কর কী দেখতে পাচ্ছ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0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A95FF-98E4-47B8-A69A-B30122D84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890"/>
            <a:ext cx="3773361" cy="288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131FEF-E862-43DE-80B3-A0FBF86BF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20" y="1223890"/>
            <a:ext cx="3773360" cy="288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5704A9-F5BF-48E0-BDF7-DA9FE885C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81" y="1258832"/>
            <a:ext cx="3773360" cy="2848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A32D1C-B7FD-411B-888E-32E7D60299B3}"/>
              </a:ext>
            </a:extLst>
          </p:cNvPr>
          <p:cNvSpPr txBox="1"/>
          <p:nvPr/>
        </p:nvSpPr>
        <p:spPr>
          <a:xfrm>
            <a:off x="106460" y="4479948"/>
            <a:ext cx="3097677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ক্ষেত্রে প্রযুক্তির মাধ্যমে অতি সহজে রোগ নির্ণয় করা যায়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C6C1B-85EC-49E7-A87E-52D20E787AA4}"/>
              </a:ext>
            </a:extLst>
          </p:cNvPr>
          <p:cNvSpPr txBox="1"/>
          <p:nvPr/>
        </p:nvSpPr>
        <p:spPr>
          <a:xfrm>
            <a:off x="4354904" y="4634693"/>
            <a:ext cx="324165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অনলাইনের মাধ্যমে ক্লাস করা যায় ও পরীক্ষা দেয়া যায়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9D1E78-4E08-469E-8C28-2B3E1732D8E8}"/>
              </a:ext>
            </a:extLst>
          </p:cNvPr>
          <p:cNvSpPr txBox="1"/>
          <p:nvPr/>
        </p:nvSpPr>
        <p:spPr>
          <a:xfrm>
            <a:off x="8238981" y="4479948"/>
            <a:ext cx="3773360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মোবাইলে ছবি তোলা,ভিডিয়ো করা, টাকা পাঠানো ইত্যাদি অনেক কাজ করা যায়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0FB30B-B1DD-45D8-A2B5-5519A01A1C10}"/>
              </a:ext>
            </a:extLst>
          </p:cNvPr>
          <p:cNvSpPr txBox="1"/>
          <p:nvPr/>
        </p:nvSpPr>
        <p:spPr>
          <a:xfrm>
            <a:off x="1272208" y="314096"/>
            <a:ext cx="96475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চিত্রগুলো ভালোভাবে লক্ষ্য কর কী দেখতে পাচ্ছ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7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CB1BC1-223C-42E0-BA8D-1679F38921B9}"/>
              </a:ext>
            </a:extLst>
          </p:cNvPr>
          <p:cNvSpPr txBox="1"/>
          <p:nvPr/>
        </p:nvSpPr>
        <p:spPr>
          <a:xfrm>
            <a:off x="4240696" y="327316"/>
            <a:ext cx="253116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E8435-6510-4FF0-B21A-220546748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92" y="1563757"/>
            <a:ext cx="4418571" cy="3260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A5CAF0-CCCD-4592-924E-8E8D2935D783}"/>
              </a:ext>
            </a:extLst>
          </p:cNvPr>
          <p:cNvSpPr txBox="1"/>
          <p:nvPr/>
        </p:nvSpPr>
        <p:spPr>
          <a:xfrm>
            <a:off x="1543877" y="5413901"/>
            <a:ext cx="816333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গুরুত্ব  খাতায় লেখ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7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343C9-21D8-43E7-970A-D7643E2F90C0}"/>
              </a:ext>
            </a:extLst>
          </p:cNvPr>
          <p:cNvSpPr txBox="1"/>
          <p:nvPr/>
        </p:nvSpPr>
        <p:spPr>
          <a:xfrm>
            <a:off x="1272208" y="181574"/>
            <a:ext cx="96475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চিত্রগুলো ভালোভাবে লক্ষ্য কর কী দেখতে পাচ্ছ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9B734-6A6F-428D-AA3C-35502EB37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4" y="1115024"/>
            <a:ext cx="186690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719AF-FF48-4EFA-9E28-25B5D5D29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84" y="1115023"/>
            <a:ext cx="1866900" cy="2447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A4CF1B-6DA3-4EE4-B200-A0678E7BB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89" y="1143481"/>
            <a:ext cx="1866900" cy="2447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F965BF-1083-4632-B5F8-9381F9EA0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20" y="1143480"/>
            <a:ext cx="1866900" cy="2447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2CD732-422A-4BDC-BA99-FF1FB9F6C3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84" y="1178850"/>
            <a:ext cx="2091359" cy="23771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058FC6-7C88-4AB9-BD60-2F6D452C8748}"/>
              </a:ext>
            </a:extLst>
          </p:cNvPr>
          <p:cNvSpPr txBox="1"/>
          <p:nvPr/>
        </p:nvSpPr>
        <p:spPr>
          <a:xfrm>
            <a:off x="0" y="3743191"/>
            <a:ext cx="216300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ব্যবেজ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410F26-36E9-4CFD-81E7-86AE1765F193}"/>
              </a:ext>
            </a:extLst>
          </p:cNvPr>
          <p:cNvSpPr txBox="1"/>
          <p:nvPr/>
        </p:nvSpPr>
        <p:spPr>
          <a:xfrm>
            <a:off x="2436746" y="3700034"/>
            <a:ext cx="214395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অ্যাডা লাভলেস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9CB841-2EA8-40D3-AB36-B041B627E4A9}"/>
              </a:ext>
            </a:extLst>
          </p:cNvPr>
          <p:cNvSpPr txBox="1"/>
          <p:nvPr/>
        </p:nvSpPr>
        <p:spPr>
          <a:xfrm>
            <a:off x="4601107" y="3655953"/>
            <a:ext cx="2477950" cy="1138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জেমস ক্লার্ক ম্যাক্স ওয়েল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818BBA-C43B-40FF-8747-D1AEF4EC7890}"/>
              </a:ext>
            </a:extLst>
          </p:cNvPr>
          <p:cNvSpPr txBox="1"/>
          <p:nvPr/>
        </p:nvSpPr>
        <p:spPr>
          <a:xfrm>
            <a:off x="7114153" y="3734181"/>
            <a:ext cx="214395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জগদীশ চন্দ্র বশু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80809B-EEA3-41F9-836D-5280FFE22870}"/>
              </a:ext>
            </a:extLst>
          </p:cNvPr>
          <p:cNvSpPr txBox="1"/>
          <p:nvPr/>
        </p:nvSpPr>
        <p:spPr>
          <a:xfrm>
            <a:off x="9248280" y="3734181"/>
            <a:ext cx="287303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 মার্কনি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FA34B5-C1DA-4A3E-A182-59097672FF71}"/>
              </a:ext>
            </a:extLst>
          </p:cNvPr>
          <p:cNvSpPr txBox="1"/>
          <p:nvPr/>
        </p:nvSpPr>
        <p:spPr>
          <a:xfrm>
            <a:off x="0" y="4663949"/>
            <a:ext cx="12192000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ব্যবেজ আধুনিক কম্পিউটারের জনক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অ্যাডা লাভলেস প্রোগ্রামিং ধারণার প্রবর্তক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জেমস ক্লার্ক ম্যাক্স ওয়েল তড়িৎ  চৌম্বকীয় বলের ধারণা প্রকাশ করেন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বিনা তারে এক স্থান থেকে অন্য স্থানে বার্তা প্রেরণের প্রথম সফল বাংগালী বিজ্ঞানী জগদীশ চন্দ্র বসু 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ইতালির বিজ্ঞানী গুগলিয়েলমো মার্কনি কে বেতার যন্ত্রের আবিস্কারক হিসাবে স্বীকৃতি দেয়া হয় 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548</Words>
  <Application>Microsoft Office PowerPoint</Application>
  <PresentationFormat>Widescreen</PresentationFormat>
  <Paragraphs>78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2021-05-27T14:02:16Z</dcterms:created>
  <dcterms:modified xsi:type="dcterms:W3CDTF">2021-05-28T13:21:07Z</dcterms:modified>
</cp:coreProperties>
</file>