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81" r:id="rId3"/>
    <p:sldId id="278" r:id="rId4"/>
    <p:sldId id="258" r:id="rId5"/>
    <p:sldId id="264" r:id="rId6"/>
    <p:sldId id="263" r:id="rId7"/>
    <p:sldId id="262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9" r:id="rId17"/>
    <p:sldId id="280" r:id="rId18"/>
    <p:sldId id="282" r:id="rId19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3300"/>
    <a:srgbClr val="333300"/>
    <a:srgbClr val="663300"/>
    <a:srgbClr val="660066"/>
    <a:srgbClr val="5A70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6" y="-8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6AF9D-3759-4A0A-9360-FDCA2B88F828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AFDE9-23CF-4B8C-B5A4-9FA43ACE3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49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333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use of comma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5210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Comma is used after vocative case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300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Comma is used after pair of words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046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Using comma after reporting verb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5116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Comma is used after</a:t>
            </a:r>
            <a:r>
              <a:rPr lang="en-US" baseline="0" dirty="0" smtClean="0"/>
              <a:t> adverb phrase’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190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 back/Evaluation of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3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8928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D9618-B0D9-4F71-9060-87C2F28AFA86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the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448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02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Students will be able to</a:t>
            </a:r>
            <a:r>
              <a:rPr lang="en-US" baseline="0" dirty="0" smtClean="0"/>
              <a:t> learn the above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125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Advancing to definition of punctuation.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753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punctuation/Learning outcomes No-1 will be</a:t>
            </a:r>
            <a:r>
              <a:rPr lang="en-US" baseline="0" dirty="0" smtClean="0"/>
              <a:t> achieved from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00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Punctuation marks will be achieved from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3133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Where full stop used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601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First use of comma shown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AFDE9-23CF-4B8C-B5A4-9FA43ACE3F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469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489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644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11257"/>
            <a:ext cx="308610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11257"/>
            <a:ext cx="902970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754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3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48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813560"/>
            <a:ext cx="6057900" cy="5129425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53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52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839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3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0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68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7184-178E-48B6-8053-746FCB67138D}" type="datetimeFigureOut">
              <a:rPr lang="en-US" smtClean="0"/>
              <a:pPr/>
              <a:t>5/29/2021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8E8D-2794-4910-8254-7165B7643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609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66800"/>
            <a:ext cx="13487400" cy="548640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Welcome to </a:t>
            </a:r>
          </a:p>
          <a:p>
            <a:pPr algn="ctr"/>
            <a:r>
              <a:rPr lang="en-US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our multimedia education.</a:t>
            </a:r>
            <a:endParaRPr lang="en-US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1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28600"/>
            <a:ext cx="4572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2. Use of comma-1(,)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066800"/>
            <a:ext cx="7772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Comma is used for multi-purpose.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79" y="3018297"/>
            <a:ext cx="2643673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35576">
            <a:off x="8124428" y="3540100"/>
            <a:ext cx="2379961" cy="1612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985" y="2937248"/>
            <a:ext cx="2770415" cy="2434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994451"/>
            <a:ext cx="1981200" cy="2614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4" y="2667000"/>
            <a:ext cx="3057075" cy="2942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981200"/>
            <a:ext cx="12039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He eats orange, apple, mango, banana and berry.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638800"/>
            <a:ext cx="12877800" cy="929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 If there is more than two  same kind of parts of speech in a sentence,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comma is used after each noun and the last two nouns are added with ‘and’.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337" y="6929735"/>
            <a:ext cx="8937263" cy="614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Note: Comma is used to stop shortly.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16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57200"/>
            <a:ext cx="4572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  <a:latin typeface="Book Antiqua" pitchFamily="18" charset="0"/>
              </a:rPr>
              <a:t>2. Use of comma-2(,)</a:t>
            </a:r>
            <a:endParaRPr lang="en-US" b="1" u="sng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524000"/>
            <a:ext cx="7391401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Mr. </a:t>
            </a:r>
            <a:r>
              <a:rPr lang="en-US" b="1" dirty="0" err="1" smtClean="0">
                <a:solidFill>
                  <a:srgbClr val="FFFF00"/>
                </a:solidFill>
                <a:latin typeface="Book Antiqua" pitchFamily="18" charset="0"/>
              </a:rPr>
              <a:t>Hasan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, lecturer of English, conducts 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his class very spontaneously.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638800"/>
            <a:ext cx="7391401" cy="1676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Comma is used before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and after ‘Case in apposition’.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971800"/>
            <a:ext cx="2342810" cy="2730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5600"/>
            <a:ext cx="2243117" cy="2730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743200"/>
            <a:ext cx="2743200" cy="27102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745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3505200"/>
            <a:ext cx="13411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685800"/>
            <a:ext cx="52578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2. Use of comma-3(,)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12039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Tell me, my dear friend, how can I help you?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733800"/>
            <a:ext cx="130302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If there is vocative case at the beginning of the sentence, at the middle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 of the sentence, comma is used after first vocative and second vocative.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3716000" cy="7772400"/>
          </a:xfrm>
          <a:prstGeom prst="rect">
            <a:avLst/>
          </a:prstGeom>
          <a:noFill/>
          <a:ln w="254000" cap="sq" cmpd="tri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16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15244"/>
            <a:ext cx="6324378" cy="4362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09800"/>
            <a:ext cx="4724400" cy="43625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348732" y="228600"/>
            <a:ext cx="4572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ook Antiqua" pitchFamily="18" charset="0"/>
              </a:rPr>
              <a:t>2. Use of comma- 4(,)</a:t>
            </a:r>
            <a:endParaRPr lang="en-US" b="1" u="sng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6858000"/>
            <a:ext cx="11201401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Comma is used after more than one pair of words.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1" y="1219200"/>
            <a:ext cx="112014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Black and white, rich and poor, all are equal to Allah.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7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8732" y="533400"/>
            <a:ext cx="4572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2. Use of comma- 5(,)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038600"/>
            <a:ext cx="11201401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Comma is used after reporting verb in direct speech.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590800"/>
            <a:ext cx="6324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He said, ”Never tell a lie.”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1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228600"/>
            <a:ext cx="5023868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2. Use of comma- 6 (,)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66800"/>
            <a:ext cx="13487399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Running away, the criminals escaped themselves.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010400"/>
            <a:ext cx="1371600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162800"/>
            <a:ext cx="13716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Comma is used after adjective or adverb phrase if it is at the beginning or at the middle.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20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371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95900" y="152400"/>
            <a:ext cx="2667000" cy="5769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Activities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914400"/>
            <a:ext cx="97536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Use full stop </a:t>
            </a:r>
            <a:r>
              <a:rPr lang="en-US" b="1" smtClean="0">
                <a:latin typeface="Book Antiqua" pitchFamily="18" charset="0"/>
              </a:rPr>
              <a:t>and comma </a:t>
            </a:r>
            <a:r>
              <a:rPr lang="en-US" b="1" dirty="0" smtClean="0">
                <a:latin typeface="Book Antiqua" pitchFamily="18" charset="0"/>
              </a:rPr>
              <a:t>where necessary.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19943"/>
            <a:ext cx="13182600" cy="132805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err="1" smtClean="0">
                <a:latin typeface="Book Antiqua" pitchFamily="18" charset="0"/>
              </a:rPr>
              <a:t>Rubina</a:t>
            </a:r>
            <a:r>
              <a:rPr lang="en-US" b="1" dirty="0" smtClean="0">
                <a:latin typeface="Book Antiqua" pitchFamily="18" charset="0"/>
              </a:rPr>
              <a:t> is a student She went to visit a museum with Sabrina </a:t>
            </a:r>
            <a:r>
              <a:rPr lang="en-US" b="1" dirty="0" err="1" smtClean="0">
                <a:latin typeface="Book Antiqua" pitchFamily="18" charset="0"/>
              </a:rPr>
              <a:t>Sumaia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 err="1" smtClean="0">
                <a:latin typeface="Book Antiqua" pitchFamily="18" charset="0"/>
              </a:rPr>
              <a:t>Rokeya</a:t>
            </a:r>
            <a:r>
              <a:rPr lang="en-US" b="1" dirty="0" smtClean="0">
                <a:latin typeface="Book Antiqua" pitchFamily="18" charset="0"/>
              </a:rPr>
              <a:t> and </a:t>
            </a:r>
            <a:r>
              <a:rPr lang="en-US" b="1" dirty="0" err="1" smtClean="0">
                <a:latin typeface="Book Antiqua" pitchFamily="18" charset="0"/>
              </a:rPr>
              <a:t>Rayhana</a:t>
            </a:r>
            <a:r>
              <a:rPr lang="en-US" b="1" dirty="0" smtClean="0">
                <a:latin typeface="Book Antiqua" pitchFamily="18" charset="0"/>
              </a:rPr>
              <a:t> They took bag books and foods  They all are well and good cordial and intimate friendly and jolly They were happy to visit the zoo.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90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86" y="1447800"/>
            <a:ext cx="6934200" cy="29762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May Allah bless you.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9400" y="7012632"/>
            <a:ext cx="2971800" cy="3787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Will be continued.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969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899920"/>
            <a:ext cx="3657600" cy="42899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3144" tIns="51572" rIns="103144" bIns="51572" rtlCol="0">
            <a:spAutoFit/>
          </a:bodyPr>
          <a:lstStyle/>
          <a:p>
            <a:pPr algn="ctr"/>
            <a:r>
              <a:rPr lang="en-US" sz="6800" dirty="0" smtClean="0"/>
              <a:t>Thank     </a:t>
            </a:r>
          </a:p>
          <a:p>
            <a:r>
              <a:rPr lang="en-US" sz="6800" dirty="0" smtClean="0"/>
              <a:t>   you </a:t>
            </a:r>
          </a:p>
          <a:p>
            <a:r>
              <a:rPr lang="en-US" sz="6800" dirty="0" smtClean="0"/>
              <a:t>    all</a:t>
            </a:r>
          </a:p>
          <a:p>
            <a:endParaRPr lang="en-US" sz="6800" dirty="0" smtClean="0"/>
          </a:p>
        </p:txBody>
      </p:sp>
      <p:sp>
        <p:nvSpPr>
          <p:cNvPr id="14338" name="AutoShape 2" descr="Image result for Dahlia flower"/>
          <p:cNvSpPr>
            <a:spLocks noChangeAspect="1" noChangeArrowheads="1"/>
          </p:cNvSpPr>
          <p:nvPr/>
        </p:nvSpPr>
        <p:spPr bwMode="auto">
          <a:xfrm>
            <a:off x="233364" y="-1822556"/>
            <a:ext cx="5443538" cy="3810636"/>
          </a:xfrm>
          <a:prstGeom prst="rect">
            <a:avLst/>
          </a:prstGeom>
          <a:noFill/>
        </p:spPr>
        <p:txBody>
          <a:bodyPr vert="horz" wrap="square" lIns="103144" tIns="51572" rIns="103144" bIns="5157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dal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3" y="1899920"/>
            <a:ext cx="4343399" cy="4318000"/>
          </a:xfrm>
          <a:prstGeom prst="rect">
            <a:avLst/>
          </a:prstGeom>
        </p:spPr>
      </p:pic>
      <p:pic>
        <p:nvPicPr>
          <p:cNvPr id="5" name="Picture 4" descr="sun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700" y="1899920"/>
            <a:ext cx="4229100" cy="4318000"/>
          </a:xfrm>
          <a:prstGeom prst="rect">
            <a:avLst/>
          </a:prstGeom>
        </p:spPr>
      </p:pic>
      <p:pic>
        <p:nvPicPr>
          <p:cNvPr id="7" name="Picture 6" descr="butterfl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245360"/>
            <a:ext cx="3333750" cy="1813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375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7262E-6 C -0.03281 -0.07123 -0.06701 -0.1413 -0.09843 -0.21369 C -0.1026 -0.22317 -0.08576 -0.2315 -0.08211 -0.23705 C -0.06684 -0.26064 -0.03541 -0.27128 -0.01232 -0.27382 C 0.01719 -0.28099 0.04809 -0.27914 0.07761 -0.28168 C 0.14184 -0.2988 0.07014 -0.28584 0.24931 -0.28353 C 0.26476 -0.27868 0.2783 -0.27613 0.2941 -0.27382 C 0.29653 -0.24676 0.29601 -0.21947 0.29844 -0.19241 C 0.29792 -0.15032 0.29792 -0.108 0.29705 -0.06591 C 0.29671 -0.05643 0.29132 -0.04648 0.28959 -0.037 C 0.28438 -0.01017 0.27796 0.01596 0.27309 0.04255 C 0.27014 0.05759 0.26945 0.07563 0.26424 0.08927 C 0.26303 0.09968 0.26233 0.11008 0.26094 0.12049 C 0.25869 0.14061 0.25278 0.16073 0.24931 0.18062 C 0.24757 0.19033 0.2474 0.20028 0.2448 0.20976 C 0.24184 0.23959 0.24445 0.21092 0.24184 0.25046 C 0.24098 0.26411 0.23889 0.2914 0.23889 0.29163 C 0.2382 0.31175 0.23976 0.34922 0.23438 0.37095 C 0.2323 0.38969 0.23195 0.40888 0.2283 0.42738 C 0.22882 0.44033 0.229 0.45352 0.22987 0.46624 C 0.23004 0.47017 0.23108 0.47387 0.23143 0.4778 C 0.23247 0.48959 0.23195 0.50578 0.23889 0.51503 C 0.24115 0.52428 0.24167 0.53007 0.24636 0.53816 C 0.24879 0.54834 0.24601 0.54001 0.25226 0.54972 C 0.26494 0.56961 0.27362 0.57169 0.29254 0.57701 C 0.30191 0.57632 0.31164 0.57817 0.32084 0.57493 C 0.32275 0.57447 0.32275 0.56984 0.32396 0.5673 C 0.32605 0.56244 0.329 0.55805 0.33125 0.55342 C 0.33646 0.54394 0.3415 0.52752 0.34775 0.52058 C 0.3507 0.51735 0.354 0.5148 0.3566 0.51087 C 0.36355 0.50116 0.36806 0.4889 0.37309 0.4778 C 0.37535 0.47271 0.38056 0.4623 0.38056 0.46254 C 0.38455 0.43756 0.37865 0.46947 0.38646 0.44103 C 0.38959 0.43016 0.39167 0.42021 0.39549 0.40981 C 0.39931 0.3994 0.40053 0.38922 0.40452 0.37905 C 0.4066 0.3654 0.4073 0.35107 0.41042 0.33811 C 0.41181 0.32563 0.41511 0.31499 0.41632 0.30296 C 0.41893 0.2803 0.42136 0.25763 0.42396 0.2352 C 0.42483 0.20028 0.42796 0.16651 0.43264 0.13206 C 0.4323 0.105 0.43438 0.06453 0.42813 0.03492 C 0.42709 0.01688 0.42535 -0.00162 0.42223 -0.01942 C 0.42292 -0.0518 0.42292 -0.08441 0.42396 -0.11656 C 0.42448 -0.13552 0.43386 -0.15587 0.43889 -0.17276 C 0.44167 -0.18339 0.45244 -0.216 0.46112 -0.21947 C 0.47223 -0.22895 0.49341 -0.22988 0.50591 -0.23127 C 0.51494 -0.23057 0.52379 -0.23034 0.53282 -0.22918 C 0.53716 -0.22872 0.54983 -0.21068 0.55382 -0.20583 C 0.55678 -0.19819 0.55955 -0.18848 0.56424 -0.18247 C 0.56598 -0.1753 0.56719 -0.16859 0.57171 -0.16327 C 0.57344 -0.15634 0.57518 -0.15078 0.57917 -0.14547 C 0.58125 -0.13436 0.58559 -0.12326 0.58959 -0.11263 C 0.59375 -0.08973 0.59862 -0.06683 0.60452 -0.04463 C 0.60504 -0.03955 0.60469 -0.03399 0.60591 -0.02914 C 0.60625 -0.02752 0.60869 -0.02706 0.60903 -0.02498 C 0.61077 -0.01711 0.61007 -0.00832 0.61198 -1.57262E-6 C 0.6125 0.00185 0.61285 0.00393 0.61337 0.00578 C 0.61441 0.02336 0.61789 0.04255 0.61789 0.06036 " pathEditMode="relative" rAng="0" ptsTypes="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72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628634"/>
            <a:ext cx="2971800" cy="280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087" y="4731757"/>
            <a:ext cx="6344054" cy="24953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03144" tIns="51572" rIns="103144" bIns="51572" rtlCol="0" anchor="ctr">
            <a:norm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Faiz Ahmed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Lecturer in English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Bakila Fazil Degree Madrasha</a:t>
            </a:r>
          </a:p>
          <a:p>
            <a:r>
              <a:rPr lang="en-US" sz="3600" b="1" dirty="0" smtClean="0">
                <a:solidFill>
                  <a:schemeClr val="bg2"/>
                </a:solidFill>
              </a:rPr>
              <a:t>Hajiganj, Chandpur.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8181" y="4731756"/>
            <a:ext cx="5500675" cy="2476576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03144" tIns="51572" rIns="103144" bIns="51572" rtlCol="0" anchor="ctr"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Class   : 11-12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Sub     : English 2nd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Topic   : Punctuation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part 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3623534"/>
            <a:ext cx="6286500" cy="60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44" tIns="51572" rIns="103144" bIns="51572" rtlCol="0" anchor="ctr"/>
          <a:lstStyle/>
          <a:p>
            <a:pPr algn="ctr"/>
            <a:r>
              <a:rPr lang="en-US" sz="4100" dirty="0" smtClean="0"/>
              <a:t>IDENTITY</a:t>
            </a:r>
            <a:endParaRPr lang="en-US" sz="4100" dirty="0"/>
          </a:p>
        </p:txBody>
      </p:sp>
      <p:sp>
        <p:nvSpPr>
          <p:cNvPr id="17" name="Rounded Rectangle 16"/>
          <p:cNvSpPr/>
          <p:nvPr/>
        </p:nvSpPr>
        <p:spPr>
          <a:xfrm>
            <a:off x="7053828" y="4687186"/>
            <a:ext cx="451185" cy="2527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44" tIns="51572" rIns="103144" bIns="5157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001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14839"/>
            <a:ext cx="11963400" cy="1147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H</a:t>
            </a:r>
            <a:r>
              <a:rPr lang="en-US" b="1" dirty="0" smtClean="0">
                <a:latin typeface="Book Antiqua" pitchFamily="18" charset="0"/>
              </a:rPr>
              <a:t>ow are you my friend said </a:t>
            </a:r>
            <a:r>
              <a:rPr lang="en-US" b="1" dirty="0" err="1">
                <a:latin typeface="Book Antiqua" pitchFamily="18" charset="0"/>
              </a:rPr>
              <a:t>R</a:t>
            </a:r>
            <a:r>
              <a:rPr lang="en-US" b="1" dirty="0" err="1" smtClean="0">
                <a:latin typeface="Book Antiqua" pitchFamily="18" charset="0"/>
              </a:rPr>
              <a:t>ebaka</a:t>
            </a:r>
            <a:r>
              <a:rPr lang="en-US" b="1" dirty="0" smtClean="0">
                <a:latin typeface="Book Antiqua" pitchFamily="18" charset="0"/>
              </a:rPr>
              <a:t>  to </a:t>
            </a:r>
            <a:r>
              <a:rPr lang="en-US" b="1" dirty="0" err="1" smtClean="0">
                <a:latin typeface="Book Antiqua" pitchFamily="18" charset="0"/>
              </a:rPr>
              <a:t>Rabeya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 am fine and you </a:t>
            </a:r>
          </a:p>
          <a:p>
            <a:pPr algn="ctr"/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 am also fine I sent you an email last night Did you find it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200400"/>
            <a:ext cx="9372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What are the problems with the sentences?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4191000"/>
            <a:ext cx="7391400" cy="12192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Punctuation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6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09800" y="723900"/>
            <a:ext cx="9067800" cy="32766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790700"/>
            <a:ext cx="70104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Our today’s lesson is-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362200" y="4193188"/>
            <a:ext cx="9067800" cy="2434024"/>
            <a:chOff x="2362200" y="4193188"/>
            <a:chExt cx="9067800" cy="2434024"/>
          </a:xfrm>
        </p:grpSpPr>
        <p:sp>
          <p:nvSpPr>
            <p:cNvPr id="7" name="Rounded Rectangle 6"/>
            <p:cNvSpPr/>
            <p:nvPr/>
          </p:nvSpPr>
          <p:spPr>
            <a:xfrm>
              <a:off x="2362200" y="4193188"/>
              <a:ext cx="9067800" cy="243402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endParaRPr lang="en-US" sz="3600" dirty="0">
                <a:latin typeface="Book Antiqua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0400" y="4876800"/>
              <a:ext cx="7086600" cy="1066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Book Antiqua" pitchFamily="18" charset="0"/>
                </a:rPr>
                <a:t>P</a:t>
              </a:r>
              <a:r>
                <a:rPr lang="en-US" b="1" dirty="0" smtClean="0">
                  <a:latin typeface="Book Antiqua" pitchFamily="18" charset="0"/>
                </a:rPr>
                <a:t>unctuation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930729"/>
            <a:ext cx="9982200" cy="1981200"/>
            <a:chOff x="2514600" y="957943"/>
            <a:chExt cx="8839200" cy="1981200"/>
          </a:xfrm>
        </p:grpSpPr>
        <p:sp>
          <p:nvSpPr>
            <p:cNvPr id="2" name="Down Ribbon 1"/>
            <p:cNvSpPr/>
            <p:nvPr/>
          </p:nvSpPr>
          <p:spPr>
            <a:xfrm>
              <a:off x="2514600" y="957943"/>
              <a:ext cx="8839200" cy="1981200"/>
            </a:xfrm>
            <a:prstGeom prst="ribbon">
              <a:avLst>
                <a:gd name="adj1" fmla="val 20788"/>
                <a:gd name="adj2" fmla="val 75000"/>
              </a:avLst>
            </a:prstGeom>
            <a:noFill/>
            <a:ln w="101600" cap="sq" cmpd="dbl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3924300" y="1600200"/>
              <a:ext cx="6019800" cy="1066800"/>
            </a:xfrm>
            <a:prstGeom prst="ellipse">
              <a:avLst/>
            </a:prstGeom>
            <a:noFill/>
            <a:ln w="101600" cap="sq" cmpd="dbl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tx1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Book Antiqua" pitchFamily="18" charset="0"/>
                </a:rPr>
                <a:t>Learning outcomes</a:t>
              </a:r>
              <a:endPara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0" y="3505200"/>
            <a:ext cx="11353800" cy="2971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identify the definition of punctuation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identify the names of the punctuation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use punctuation where necessary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5719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52400"/>
            <a:ext cx="46482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What is punctuation?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124206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latin typeface="Book Antiqua" pitchFamily="18" charset="0"/>
              </a:rPr>
              <a:t>Fahim</a:t>
            </a:r>
            <a:r>
              <a:rPr lang="en-US" sz="2800" b="1" dirty="0" smtClean="0">
                <a:latin typeface="Book Antiqua" pitchFamily="18" charset="0"/>
              </a:rPr>
              <a:t> </a:t>
            </a:r>
            <a:r>
              <a:rPr lang="en-US" sz="2800" b="1" dirty="0">
                <a:latin typeface="Book Antiqua" pitchFamily="18" charset="0"/>
              </a:rPr>
              <a:t>said to me have you finished reading the book </a:t>
            </a:r>
            <a:r>
              <a:rPr lang="en-US" sz="2800" b="1" dirty="0" smtClean="0">
                <a:latin typeface="Book Antiqua" pitchFamily="18" charset="0"/>
              </a:rPr>
              <a:t>I </a:t>
            </a:r>
            <a:r>
              <a:rPr lang="en-US" sz="2800" b="1" dirty="0">
                <a:latin typeface="Book Antiqua" pitchFamily="18" charset="0"/>
              </a:rPr>
              <a:t>gave you </a:t>
            </a:r>
            <a:r>
              <a:rPr lang="en-US" sz="2800" b="1" dirty="0" smtClean="0">
                <a:latin typeface="Book Antiqua" pitchFamily="18" charset="0"/>
              </a:rPr>
              <a:t>yesterday yes I have </a:t>
            </a:r>
            <a:r>
              <a:rPr lang="en-US" sz="2800" b="1" dirty="0">
                <a:latin typeface="Book Antiqua" pitchFamily="18" charset="0"/>
              </a:rPr>
              <a:t>finished reading the book </a:t>
            </a:r>
            <a:r>
              <a:rPr lang="en-US" sz="2800" b="1" dirty="0" smtClean="0">
                <a:latin typeface="Book Antiqua" pitchFamily="18" charset="0"/>
              </a:rPr>
              <a:t>I </a:t>
            </a:r>
            <a:r>
              <a:rPr lang="en-US" sz="2800" b="1" dirty="0">
                <a:latin typeface="Book Antiqua" pitchFamily="18" charset="0"/>
              </a:rPr>
              <a:t>replied </a:t>
            </a:r>
            <a:r>
              <a:rPr lang="en-US" sz="2800" b="1" dirty="0" smtClean="0">
                <a:latin typeface="Book Antiqua" pitchFamily="18" charset="0"/>
              </a:rPr>
              <a:t>What </a:t>
            </a:r>
            <a:r>
              <a:rPr lang="en-US" sz="2800" b="1" dirty="0">
                <a:latin typeface="Book Antiqua" pitchFamily="18" charset="0"/>
              </a:rPr>
              <a:t>an interesting book it is </a:t>
            </a:r>
            <a:r>
              <a:rPr lang="en-US" sz="2800" b="1" dirty="0" smtClean="0">
                <a:latin typeface="Book Antiqua" pitchFamily="18" charset="0"/>
              </a:rPr>
              <a:t>I said Will </a:t>
            </a:r>
            <a:r>
              <a:rPr lang="en-US" sz="2800" b="1" dirty="0">
                <a:latin typeface="Book Antiqua" pitchFamily="18" charset="0"/>
              </a:rPr>
              <a:t>you return the book to me today he </a:t>
            </a:r>
            <a:r>
              <a:rPr lang="en-US" sz="2800" b="1" dirty="0" smtClean="0">
                <a:latin typeface="Book Antiqua" pitchFamily="18" charset="0"/>
              </a:rPr>
              <a:t>asked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4800600" y="838200"/>
            <a:ext cx="4343400" cy="1344386"/>
          </a:xfrm>
          <a:prstGeom prst="downArrowCallout">
            <a:avLst>
              <a:gd name="adj1" fmla="val 43824"/>
              <a:gd name="adj2" fmla="val 49706"/>
              <a:gd name="adj3" fmla="val 25000"/>
              <a:gd name="adj4" fmla="val 572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Follow the passage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457200" y="2182586"/>
            <a:ext cx="13030200" cy="292281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3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" y="5105400"/>
            <a:ext cx="12954000" cy="1600200"/>
            <a:chOff x="457200" y="5105400"/>
            <a:chExt cx="12954000" cy="160020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5257800"/>
              <a:ext cx="12774386" cy="144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The passage does not express a clear meaning as </a:t>
              </a:r>
            </a:p>
            <a:p>
              <a:r>
                <a:rPr lang="en-US" b="1" dirty="0" smtClean="0">
                  <a:latin typeface="Book Antiqua" pitchFamily="18" charset="0"/>
                </a:rPr>
                <a:t>there is no punctuation mark in this passage.</a:t>
              </a:r>
              <a:endParaRPr lang="en-US" b="1" dirty="0">
                <a:latin typeface="Book Antiqua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5105400"/>
              <a:ext cx="12954000" cy="1600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057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4800600" y="381000"/>
            <a:ext cx="4343400" cy="1344386"/>
          </a:xfrm>
          <a:prstGeom prst="downArrowCallout">
            <a:avLst>
              <a:gd name="adj1" fmla="val 43824"/>
              <a:gd name="adj2" fmla="val 49706"/>
              <a:gd name="adj3" fmla="val 25000"/>
              <a:gd name="adj4" fmla="val 5723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Follow this passage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4267200"/>
            <a:ext cx="12954000" cy="1600200"/>
            <a:chOff x="457200" y="4267200"/>
            <a:chExt cx="12954000" cy="1600200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4343400"/>
              <a:ext cx="12774386" cy="144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The passage expresses a clear meaning as  there are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proper punctuation marks in this passage.</a:t>
              </a:r>
              <a:endParaRPr lang="en-US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4267200"/>
              <a:ext cx="12954000" cy="16002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457200" y="1725386"/>
            <a:ext cx="13030200" cy="2465614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38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172200"/>
            <a:ext cx="12850586" cy="121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So, the symbols which are used in the sentences to make their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meaning clear are called punctuations.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828801"/>
            <a:ext cx="12725400" cy="1357992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Fahim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said to me, “Have you finished reading the book I gave you yesterday?” </a:t>
            </a:r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“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Yes, I have finished reading the book.”  I replied.  “What an interesting </a:t>
            </a:r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book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it is!” I said. “Will you return the book to me today?” he asked.</a:t>
            </a:r>
          </a:p>
        </p:txBody>
      </p:sp>
    </p:spTree>
    <p:extLst>
      <p:ext uri="{BB962C8B-B14F-4D97-AF65-F5344CB8AC3E}">
        <p14:creationId xmlns="" xmlns:p14="http://schemas.microsoft.com/office/powerpoint/2010/main" val="7713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80010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are the punctuations?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371600"/>
            <a:ext cx="9220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punctuations are as follows.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244411"/>
            <a:ext cx="5372100" cy="48050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Full stop (.)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Comma ( ,)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Semi-colon (;)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Colon (:)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Note of Interrogation (?)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Note of exclamation (!)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Inverted comma (“   ” 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Apostrophe (‘)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Hyphen (-)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Dash (−)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Brackets ({[    )}]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5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096000"/>
            <a:ext cx="672193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470" y="1143000"/>
            <a:ext cx="12970329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e is a good student He reads his lessons regularly After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his </a:t>
            </a:r>
            <a:r>
              <a:rPr lang="en-US" b="1" dirty="0" err="1">
                <a:solidFill>
                  <a:schemeClr val="bg1"/>
                </a:solidFill>
                <a:latin typeface="Book Antiqua" pitchFamily="18" charset="0"/>
              </a:rPr>
              <a:t>F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azar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prayer He reads the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Q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uran with his mother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523999" y="2514600"/>
            <a:ext cx="10744201" cy="1447800"/>
          </a:xfrm>
          <a:prstGeom prst="upArrowCallout">
            <a:avLst>
              <a:gd name="adj1" fmla="val 34022"/>
              <a:gd name="adj2" fmla="val 31767"/>
              <a:gd name="adj3" fmla="val 25000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What are the mistakes with the sentences?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1447800" y="4207329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114800"/>
            <a:ext cx="2514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Full stop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70" y="4648200"/>
            <a:ext cx="12741729" cy="106233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He is a good student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He reads his lessons regularly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After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his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Fazar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prayer he reads the Quran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  <a:endParaRPr lang="en-US" b="1" i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04800"/>
            <a:ext cx="4572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1. Use of full stop (.)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66" y="6400800"/>
            <a:ext cx="6370864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Note: Full stop is used to stop fully.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93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  <p:bldP spid="8" grpId="0"/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810</Words>
  <Application>Microsoft Office PowerPoint</Application>
  <PresentationFormat>Custom</PresentationFormat>
  <Paragraphs>121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Faiz Ahmed</cp:lastModifiedBy>
  <cp:revision>79</cp:revision>
  <dcterms:created xsi:type="dcterms:W3CDTF">2015-11-19T05:28:38Z</dcterms:created>
  <dcterms:modified xsi:type="dcterms:W3CDTF">2021-05-29T17:37:37Z</dcterms:modified>
</cp:coreProperties>
</file>