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8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762000"/>
            <a:ext cx="67104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8198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0" y="381000"/>
            <a:ext cx="3048000" cy="838200"/>
            <a:chOff x="3374226" y="23814"/>
            <a:chExt cx="2514600" cy="1271586"/>
          </a:xfrm>
        </p:grpSpPr>
        <p:sp>
          <p:nvSpPr>
            <p:cNvPr id="3" name="TextBox 1"/>
            <p:cNvSpPr txBox="1"/>
            <p:nvPr/>
          </p:nvSpPr>
          <p:spPr>
            <a:xfrm>
              <a:off x="3655402" y="228600"/>
              <a:ext cx="1813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/>
                <a:t>MACHANG</a:t>
              </a:r>
              <a:endParaRPr lang="en-US" sz="2800" b="1" dirty="0"/>
            </a:p>
          </p:txBody>
        </p:sp>
        <p:sp>
          <p:nvSpPr>
            <p:cNvPr id="4" name="Down Arrow Callout 3"/>
            <p:cNvSpPr/>
            <p:nvPr/>
          </p:nvSpPr>
          <p:spPr>
            <a:xfrm>
              <a:off x="3374226" y="23814"/>
              <a:ext cx="2514600" cy="1271586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4343400" cy="284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4038600"/>
            <a:ext cx="5668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 house built on a </a:t>
            </a:r>
            <a:r>
              <a:rPr lang="en-US" sz="3200" b="1" u="sng" dirty="0"/>
              <a:t>high platform</a:t>
            </a:r>
            <a:endParaRPr lang="en-US" sz="32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Ethnic people build  their  houses on the high platform that is called  the ‘</a:t>
            </a:r>
            <a:r>
              <a:rPr lang="en-US" sz="2800" b="1" dirty="0" err="1"/>
              <a:t>machang</a:t>
            </a:r>
            <a:r>
              <a:rPr lang="en-US" sz="2800" b="1" dirty="0"/>
              <a:t>.’</a:t>
            </a:r>
            <a:endParaRPr lang="en-US" sz="28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43893" y="1600200"/>
            <a:ext cx="12978693" cy="2354997"/>
            <a:chOff x="-1520690" y="1346479"/>
            <a:chExt cx="12978693" cy="2354997"/>
          </a:xfrm>
        </p:grpSpPr>
        <p:sp>
          <p:nvSpPr>
            <p:cNvPr id="3" name="Rectangle 2"/>
            <p:cNvSpPr/>
            <p:nvPr/>
          </p:nvSpPr>
          <p:spPr>
            <a:xfrm>
              <a:off x="-1520690" y="2870479"/>
              <a:ext cx="32412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endPara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324403" y="1346479"/>
              <a:ext cx="21336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4800" y="838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1.Guess the meaning  of the following  words  close to the text: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1524000"/>
            <a:ext cx="1586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i) ethnic-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72200" y="1524000"/>
            <a:ext cx="205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iii) platform-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213360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people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living in the forest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areas,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distinct in culture, religious and  language-tribes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200400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b) root people’s subordinate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505200"/>
            <a:ext cx="1928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c)rural people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4725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d)People living in the low lying areas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4648200"/>
            <a:ext cx="1932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ii) tongue-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5181600"/>
            <a:ext cx="1587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a)language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09600" y="5867400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b)speech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133600" y="5181600"/>
            <a:ext cx="16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c)utterance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209800" y="6019800"/>
            <a:ext cx="1083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d)word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248400" y="2057400"/>
            <a:ext cx="13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a) station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562600" y="35814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d) raised </a:t>
            </a:r>
            <a:r>
              <a:rPr lang="en-US" sz="2400" b="1" dirty="0"/>
              <a:t>surface to build houses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6324600" y="2514600"/>
            <a:ext cx="112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/>
              <a:t>track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400800" y="3048000"/>
            <a:ext cx="113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/>
              <a:t>stage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648200"/>
            <a:ext cx="2737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iv) characteristic-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4953000" y="5257800"/>
            <a:ext cx="136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a)feature</a:t>
            </a:r>
            <a:endParaRPr lang="en-US" sz="2400" b="1" dirty="0"/>
          </a:p>
        </p:txBody>
      </p:sp>
      <p:sp>
        <p:nvSpPr>
          <p:cNvPr id="24" name="TextBox 38"/>
          <p:cNvSpPr txBox="1"/>
          <p:nvPr/>
        </p:nvSpPr>
        <p:spPr>
          <a:xfrm>
            <a:off x="6934200" y="5334000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c) look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5105400" y="5867400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b)type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5943600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d)quality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228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QUESTION  ITEMS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436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2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2. </a:t>
            </a:r>
            <a:r>
              <a:rPr lang="en-US" sz="2800" b="1" dirty="0"/>
              <a:t>Answer the following questions in your own words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a. Who </a:t>
            </a:r>
            <a:r>
              <a:rPr lang="en-US" sz="2400" b="1" dirty="0"/>
              <a:t>are our ethnic friends? Why are they considered so?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5146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b. Are </a:t>
            </a:r>
            <a:r>
              <a:rPr lang="en-US" sz="2400" b="1" dirty="0"/>
              <a:t>their features the same to us ? What do you think</a:t>
            </a:r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400" y="3124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c. How </a:t>
            </a:r>
            <a:r>
              <a:rPr lang="en-US" sz="2400" b="1" dirty="0"/>
              <a:t>do they  pass their leisure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" y="3581400"/>
            <a:ext cx="595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d. How </a:t>
            </a:r>
            <a:r>
              <a:rPr lang="en-US" sz="2400" b="1" dirty="0"/>
              <a:t>do they  do the  JHUM CULTIVATION ?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4267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e. How </a:t>
            </a:r>
            <a:r>
              <a:rPr lang="en-US" sz="2400" b="1" dirty="0"/>
              <a:t>do they lead their  lives?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430687" y="2514600"/>
            <a:ext cx="2784000" cy="923330"/>
            <a:chOff x="3488017" y="467"/>
            <a:chExt cx="2784000" cy="923330"/>
          </a:xfrm>
        </p:grpSpPr>
        <p:sp>
          <p:nvSpPr>
            <p:cNvPr id="10" name="Rectangle 9"/>
            <p:cNvSpPr/>
            <p:nvPr/>
          </p:nvSpPr>
          <p:spPr>
            <a:xfrm>
              <a:off x="6087287" y="467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88017" y="467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304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QUESTION ITEM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2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11" y="304800"/>
            <a:ext cx="8232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EVALUATION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NikoshBAN" pitchFamily="2" charset="0"/>
                <a:cs typeface="NikoshBAN" pitchFamily="2" charset="0"/>
              </a:rPr>
              <a:t>I will sum up the  text . After that I will ask the learners some questions 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5819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What does the  term ‘ethnic’ mean?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971800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2. What is ‘MACHANG’?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3. Why do they build their  houses on the high platform?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3434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4. What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are their occupations?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5. What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do the most people do?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209800" y="609600"/>
            <a:ext cx="4267200" cy="1584960"/>
          </a:xfrm>
          <a:prstGeom prst="triangle">
            <a:avLst>
              <a:gd name="adj" fmla="val 5098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09800"/>
            <a:ext cx="3124201" cy="2588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HOME WORK</a:t>
            </a:r>
            <a:endParaRPr lang="en-US" sz="36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181600"/>
            <a:ext cx="7434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Ethnic people.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2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599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81000"/>
            <a:ext cx="67008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Thanks to all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15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93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00400" y="1828800"/>
            <a:ext cx="5334000" cy="30480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Habibur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Rahman</a:t>
            </a:r>
            <a:endParaRPr lang="en-US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Tilsindur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akhil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madrasah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Barhatta-Netrakona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105400"/>
            <a:ext cx="51054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Class: Eight</a:t>
            </a:r>
          </a:p>
          <a:p>
            <a:pPr algn="ctr"/>
            <a:r>
              <a:rPr lang="en-US" sz="40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SubJect:English</a:t>
            </a:r>
            <a:endParaRPr lang="en-US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2438400" cy="3048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762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INTRODUCTION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800"/>
            <a:ext cx="3200400" cy="2514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581400" cy="2590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3048000" cy="2362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581400" cy="2362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-10297" y="-10297"/>
            <a:ext cx="9144000" cy="6934200"/>
          </a:xfrm>
          <a:prstGeom prst="frame">
            <a:avLst>
              <a:gd name="adj1" fmla="val 463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647438" cy="69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4478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447800" cy="92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94" y="2097893"/>
            <a:ext cx="104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34" y="2514325"/>
            <a:ext cx="1609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10" y="3273690"/>
            <a:ext cx="1603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68" y="5621099"/>
            <a:ext cx="17129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1" y="4269850"/>
            <a:ext cx="1591868" cy="59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94" y="3776137"/>
            <a:ext cx="1298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11"/>
          <p:cNvSpPr txBox="1"/>
          <p:nvPr/>
        </p:nvSpPr>
        <p:spPr>
          <a:xfrm>
            <a:off x="4953000" y="4495800"/>
            <a:ext cx="1579278" cy="735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RAKHAIN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34" y="5127386"/>
            <a:ext cx="1597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5800" y="3048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PICTURES</a:t>
            </a:r>
            <a:endParaRPr lang="en-US" sz="36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37070" y="0"/>
            <a:ext cx="9456174" cy="6858000"/>
          </a:xfrm>
          <a:prstGeom prst="frame">
            <a:avLst>
              <a:gd name="adj1" fmla="val 5968"/>
            </a:avLst>
          </a:prstGeom>
          <a:solidFill>
            <a:schemeClr val="bg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95600" y="3810000"/>
            <a:ext cx="2667000" cy="1371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84175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800600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381000"/>
            <a:ext cx="8610600" cy="152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Today’s topic is</a:t>
            </a:r>
            <a:endParaRPr lang="en-US" sz="4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5105400"/>
            <a:ext cx="86106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our ethnic friends</a:t>
            </a:r>
            <a:endParaRPr lang="en-US" sz="4800" b="1" i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52400" y="0"/>
            <a:ext cx="9296400" cy="6858000"/>
          </a:xfrm>
          <a:prstGeom prst="frame">
            <a:avLst>
              <a:gd name="adj1" fmla="val 475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33400"/>
            <a:ext cx="5860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LEARNING OUTCOMES</a:t>
            </a:r>
            <a:endParaRPr lang="en-US" sz="3600" b="1" i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430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By the end of the lesson the learners will be able to-</a:t>
            </a:r>
            <a:r>
              <a:rPr lang="en-US" sz="2000" b="1" dirty="0"/>
              <a:t>-</a:t>
            </a:r>
          </a:p>
          <a:p>
            <a:endParaRPr lang="en-US" b="1" dirty="0"/>
          </a:p>
          <a:p>
            <a:endParaRPr lang="en-US" b="1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describe the ethnic people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guess meaning of the words close to the text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answer the questions about ethnic people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write  the activities  of the  ethnic people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169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/>
          <a:stretch/>
        </p:blipFill>
        <p:spPr>
          <a:xfrm>
            <a:off x="381000" y="1447800"/>
            <a:ext cx="8382000" cy="3421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57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TEXT READING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105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 will ask the learners to read the text for 10 minutes. After they have finished reading the text, I will give them further tasks on the basis of the given text.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6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838200"/>
            <a:ext cx="2895600" cy="1447800"/>
            <a:chOff x="2401384" y="1365614"/>
            <a:chExt cx="2733271" cy="1447800"/>
          </a:xfrm>
        </p:grpSpPr>
        <p:sp>
          <p:nvSpPr>
            <p:cNvPr id="3" name="TextBox 4"/>
            <p:cNvSpPr txBox="1"/>
            <p:nvPr/>
          </p:nvSpPr>
          <p:spPr>
            <a:xfrm>
              <a:off x="2442801" y="1856234"/>
              <a:ext cx="1282521" cy="555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0070C0"/>
                  </a:solidFill>
                </a:rPr>
                <a:t>ETHNIC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401384" y="1365614"/>
              <a:ext cx="2733271" cy="1447800"/>
            </a:xfrm>
            <a:prstGeom prst="rightArrow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81000" y="3276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pertaining to or characteristic of a group of people, especially a group sharing a common and distinctive culture, religion, language, or the like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60960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Ethnic people </a:t>
            </a:r>
            <a:r>
              <a:rPr lang="en-US" sz="2400" b="1" dirty="0" err="1"/>
              <a:t>practise</a:t>
            </a:r>
            <a:r>
              <a:rPr lang="en-US" sz="2400" b="1" dirty="0"/>
              <a:t>  a common and distinctive </a:t>
            </a:r>
            <a:r>
              <a:rPr lang="en-US" sz="2400" b="1" dirty="0" err="1"/>
              <a:t>colourful</a:t>
            </a:r>
            <a:r>
              <a:rPr lang="en-US" sz="2400" b="1" dirty="0"/>
              <a:t> culture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"/>
            <a:ext cx="53340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4191000" cy="30480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-20596"/>
            <a:ext cx="9144000" cy="7030995"/>
          </a:xfrm>
          <a:prstGeom prst="frame">
            <a:avLst>
              <a:gd name="adj1" fmla="val 45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676400"/>
            <a:ext cx="2362200" cy="1447800"/>
            <a:chOff x="152400" y="533400"/>
            <a:chExt cx="2743200" cy="2071202"/>
          </a:xfrm>
        </p:grpSpPr>
        <p:sp>
          <p:nvSpPr>
            <p:cNvPr id="3" name="Rectangle 2"/>
            <p:cNvSpPr/>
            <p:nvPr/>
          </p:nvSpPr>
          <p:spPr>
            <a:xfrm>
              <a:off x="237256" y="913011"/>
              <a:ext cx="1905000" cy="9821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J</a:t>
              </a:r>
              <a:r>
                <a:rPr lang="en-US" sz="40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hum</a:t>
              </a:r>
              <a:endPara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52400" y="533400"/>
              <a:ext cx="2743200" cy="2071202"/>
            </a:xfrm>
            <a:prstGeom prst="rightArrow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5486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Clearing  the hill –slopes and the lands  in the forests,  ethnic people </a:t>
            </a:r>
            <a:r>
              <a:rPr lang="en-US" sz="2400" b="1" i="1" dirty="0" err="1"/>
              <a:t>practise</a:t>
            </a:r>
            <a:r>
              <a:rPr lang="en-US" sz="2400" b="1" i="1" dirty="0"/>
              <a:t> cultivation and its called ‘</a:t>
            </a:r>
            <a:r>
              <a:rPr lang="en-US" sz="2400" b="1" i="1" dirty="0" err="1"/>
              <a:t>jhum</a:t>
            </a:r>
            <a:r>
              <a:rPr lang="en-US" sz="2400" b="1" i="1" dirty="0"/>
              <a:t>’.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"/>
            <a:ext cx="5638800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5638800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6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905000"/>
            <a:ext cx="2590800" cy="1447800"/>
            <a:chOff x="228600" y="457200"/>
            <a:chExt cx="2514600" cy="1828800"/>
          </a:xfrm>
        </p:grpSpPr>
        <p:sp>
          <p:nvSpPr>
            <p:cNvPr id="3" name="Rectangle 2"/>
            <p:cNvSpPr/>
            <p:nvPr/>
          </p:nvSpPr>
          <p:spPr>
            <a:xfrm>
              <a:off x="344113" y="1069455"/>
              <a:ext cx="22835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smtClean="0"/>
                <a:t>PLATFORM</a:t>
              </a:r>
              <a:endParaRPr lang="en-US" sz="3600" b="1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28600" y="457200"/>
              <a:ext cx="2514600" cy="18288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981200" y="4343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place raised high from the ground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" y="5334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Ethnic people build  their  houses on the high platform to protect them from wild animals.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5562600" cy="4038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118" y="0"/>
            <a:ext cx="9139881" cy="6857999"/>
          </a:xfrm>
          <a:prstGeom prst="frame">
            <a:avLst>
              <a:gd name="adj1" fmla="val 485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442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99</cp:revision>
  <dcterms:created xsi:type="dcterms:W3CDTF">2006-08-16T00:00:00Z</dcterms:created>
  <dcterms:modified xsi:type="dcterms:W3CDTF">2021-03-08T19:25:06Z</dcterms:modified>
</cp:coreProperties>
</file>