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0B279-B2BC-406F-8322-4D786E4AB64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B07AB-1704-4B50-9072-631F59B3B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0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B07AB-1704-4B50-9072-631F59B3B2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5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B07AB-1704-4B50-9072-631F59B3B2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6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5010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32424"/>
      </p:ext>
    </p:extLst>
  </p:cSld>
  <p:clrMapOvr>
    <a:masterClrMapping/>
  </p:clrMapOvr>
  <p:transition spd="slow"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9495953"/>
      </p:ext>
    </p:extLst>
  </p:cSld>
  <p:clrMapOvr>
    <a:masterClrMapping/>
  </p:clrMapOvr>
  <p:transition spd="slow" advClick="0" advTm="2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41439"/>
      </p:ext>
    </p:extLst>
  </p:cSld>
  <p:clrMapOvr>
    <a:masterClrMapping/>
  </p:clrMapOvr>
  <p:transition spd="slow" advClick="0" advTm="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5265111"/>
      </p:ext>
    </p:extLst>
  </p:cSld>
  <p:clrMapOvr>
    <a:masterClrMapping/>
  </p:clrMapOvr>
  <p:transition spd="slow" advClick="0" advTm="2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35902"/>
      </p:ext>
    </p:extLst>
  </p:cSld>
  <p:clrMapOvr>
    <a:masterClrMapping/>
  </p:clrMapOvr>
  <p:transition spd="slow" advClick="0" advTm="2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2306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7050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14198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6777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8519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65548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542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4680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3711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5539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937A-3848-4EC0-A6AF-7181D5E11A9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2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 advClick="0" advTm="2000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96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5671" y="382199"/>
            <a:ext cx="6885710" cy="350996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ar-SA" sz="8000" dirty="0" smtClean="0">
                <a:solidFill>
                  <a:srgbClr val="FF0000"/>
                </a:solidFill>
              </a:rPr>
              <a:t>اَهْلاًوَسَهْلً</a:t>
            </a:r>
            <a:r>
              <a:rPr lang="ar-SA" sz="8000" dirty="0" smtClean="0">
                <a:solidFill>
                  <a:srgbClr val="0070C0"/>
                </a:solidFill>
              </a:rPr>
              <a:t>ا</a:t>
            </a:r>
            <a:r>
              <a:rPr lang="ar-SA" sz="6600" dirty="0" smtClean="0">
                <a:solidFill>
                  <a:srgbClr val="0070C0"/>
                </a:solidFill>
              </a:rPr>
              <a:t/>
            </a:r>
            <a:br>
              <a:rPr lang="ar-SA" sz="6600" dirty="0" smtClean="0">
                <a:solidFill>
                  <a:srgbClr val="0070C0"/>
                </a:solidFill>
              </a:rPr>
            </a:br>
            <a:r>
              <a:rPr lang="ar-SA" sz="4000" dirty="0" smtClean="0">
                <a:solidFill>
                  <a:schemeClr val="tx1"/>
                </a:solidFill>
              </a:rPr>
              <a:t>السلام عليكم ورحمة الله وبركاته </a:t>
            </a:r>
            <a:r>
              <a:rPr lang="ar-SA" sz="6000" dirty="0" smtClean="0">
                <a:solidFill>
                  <a:schemeClr val="tx1"/>
                </a:solidFill>
              </a:rPr>
              <a:t> </a:t>
            </a:r>
            <a:r>
              <a:rPr lang="ar-SA" sz="4000" dirty="0" smtClean="0">
                <a:solidFill>
                  <a:schemeClr val="tx1"/>
                </a:solidFill>
              </a:rPr>
              <a:t/>
            </a:r>
            <a:br>
              <a:rPr lang="ar-SA" sz="4000" dirty="0" smtClean="0">
                <a:solidFill>
                  <a:schemeClr val="tx1"/>
                </a:solidFill>
              </a:rPr>
            </a:br>
            <a:r>
              <a:rPr lang="ar-SA" sz="4000" dirty="0" smtClean="0">
                <a:solidFill>
                  <a:srgbClr val="FF0000"/>
                </a:solidFill>
              </a:rPr>
              <a:t>مَرْحَباً لَّكُمْ يَااَيُّهَا الطُّلاَبُ !</a:t>
            </a:r>
            <a:r>
              <a:rPr lang="ar-SA" sz="4000" dirty="0" smtClean="0">
                <a:solidFill>
                  <a:schemeClr val="tx1"/>
                </a:solidFill>
              </a:rPr>
              <a:t/>
            </a:r>
            <a:br>
              <a:rPr lang="ar-SA" sz="4000" dirty="0" smtClean="0">
                <a:solidFill>
                  <a:schemeClr val="tx1"/>
                </a:solidFill>
              </a:rPr>
            </a:br>
            <a:r>
              <a:rPr lang="ar-SA" sz="4000" dirty="0">
                <a:solidFill>
                  <a:schemeClr val="tx1"/>
                </a:solidFill>
              </a:rPr>
              <a:t>لِحُضُوْرِكُمُ الْيَوْمَ فِىْ هذَا الصَّفِّ </a:t>
            </a:r>
            <a:r>
              <a:rPr lang="ar-SA" sz="4000" dirty="0" smtClean="0">
                <a:solidFill>
                  <a:srgbClr val="0070C0"/>
                </a:solidFill>
              </a:rPr>
              <a:t>-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134912"/>
            <a:ext cx="230848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10" y="5606322"/>
            <a:ext cx="5201587" cy="151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6048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0"/>
            <a:ext cx="10557163" cy="1325563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ar-SA" sz="8000" dirty="0" smtClean="0">
                <a:solidFill>
                  <a:schemeClr val="tx1"/>
                </a:solidFill>
                <a:latin typeface="NikoshBAN" pitchFamily="2" charset="0"/>
              </a:rPr>
              <a:t>اَلْعَمَلُ الْمُفْرَدُ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6"/>
            <a:ext cx="12192000" cy="5508884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 smtClean="0">
                <a:solidFill>
                  <a:schemeClr val="bg1"/>
                </a:solidFill>
              </a:rPr>
              <a:t>ركّب </a:t>
            </a:r>
            <a:r>
              <a:rPr lang="ar-SA" sz="6600" dirty="0" smtClean="0">
                <a:solidFill>
                  <a:schemeClr val="bg1"/>
                </a:solidFill>
              </a:rPr>
              <a:t>الجملة – </a:t>
            </a:r>
            <a:r>
              <a:rPr lang="ar-SA" sz="6600" dirty="0" smtClean="0">
                <a:solidFill>
                  <a:schemeClr val="bg1"/>
                </a:solidFill>
              </a:rPr>
              <a:t>قمتُ خلفَ نعيمَ -  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9817"/>
            <a:ext cx="12192000" cy="430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7465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0"/>
            <a:ext cx="9242367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ar-SA" sz="8000" dirty="0" smtClean="0">
                <a:solidFill>
                  <a:schemeClr val="bg1"/>
                </a:solidFill>
                <a:latin typeface="NikoshBAN" pitchFamily="2" charset="0"/>
              </a:rPr>
              <a:t>اَلْعَمَلُ الْمُثَنَّى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6"/>
            <a:ext cx="12192000" cy="5508884"/>
          </a:xfrm>
          <a:solidFill>
            <a:srgbClr val="7030A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 smtClean="0">
                <a:solidFill>
                  <a:schemeClr val="bg1"/>
                </a:solidFill>
              </a:rPr>
              <a:t>بينوا كيف توضع الجمل بالفعل والفاعل </a:t>
            </a:r>
            <a:r>
              <a:rPr lang="ar-SA" sz="5400" dirty="0" smtClean="0">
                <a:solidFill>
                  <a:schemeClr val="bg1"/>
                </a:solidFill>
              </a:rPr>
              <a:t>والمفعول فيه  </a:t>
            </a:r>
            <a:r>
              <a:rPr lang="ar-SA" sz="5400" dirty="0" smtClean="0">
                <a:solidFill>
                  <a:schemeClr val="bg1"/>
                </a:solidFill>
              </a:rPr>
              <a:t>؟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2453640"/>
            <a:ext cx="11776363" cy="44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3783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" y="0"/>
            <a:ext cx="9228513" cy="1325563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chemeClr val="bg1"/>
                </a:solidFill>
                <a:latin typeface="NikoshBAN" pitchFamily="2" charset="0"/>
              </a:rPr>
              <a:t>اَلْعَمَلُ الْاِجْتِمَاعِ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6360"/>
            <a:ext cx="12192000" cy="550164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9600" dirty="0" smtClean="0">
                <a:solidFill>
                  <a:schemeClr val="bg1"/>
                </a:solidFill>
              </a:rPr>
              <a:t>استخرجوا الترجمة من التالية -</a:t>
            </a:r>
            <a:endParaRPr lang="en-US" sz="9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2621280"/>
            <a:ext cx="11948160" cy="4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763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3" y="0"/>
            <a:ext cx="91440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ar-SA" sz="8000" dirty="0" smtClean="0">
                <a:solidFill>
                  <a:srgbClr val="FF0000"/>
                </a:solidFill>
                <a:latin typeface="NikoshBAN" pitchFamily="2" charset="0"/>
              </a:rPr>
              <a:t>اَخِيْرُ الدَّرْسِ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সংক্ষেপ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126"/>
            <a:ext cx="12192000" cy="5523874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6600" dirty="0" smtClean="0">
                <a:solidFill>
                  <a:srgbClr val="FF0000"/>
                </a:solidFill>
              </a:rPr>
              <a:t>1- تبين منه فى الفعل  </a:t>
            </a:r>
            <a:r>
              <a:rPr lang="ar-SA" sz="6600" dirty="0">
                <a:solidFill>
                  <a:srgbClr val="FF0000"/>
                </a:solidFill>
              </a:rPr>
              <a:t>– </a:t>
            </a:r>
          </a:p>
          <a:p>
            <a:pPr marL="0" indent="0" algn="r">
              <a:buNone/>
            </a:pPr>
            <a:r>
              <a:rPr lang="ar-SA" sz="6600" dirty="0">
                <a:solidFill>
                  <a:srgbClr val="FF0000"/>
                </a:solidFill>
              </a:rPr>
              <a:t>2- تبين منه </a:t>
            </a:r>
            <a:r>
              <a:rPr lang="ar-SA" sz="6600" dirty="0" smtClean="0">
                <a:solidFill>
                  <a:srgbClr val="FF0000"/>
                </a:solidFill>
              </a:rPr>
              <a:t>فى </a:t>
            </a:r>
            <a:r>
              <a:rPr lang="ar-SA" sz="6600" dirty="0">
                <a:solidFill>
                  <a:srgbClr val="FF0000"/>
                </a:solidFill>
              </a:rPr>
              <a:t>التركيب من </a:t>
            </a:r>
            <a:r>
              <a:rPr lang="ar-SA" sz="6600" dirty="0" smtClean="0">
                <a:solidFill>
                  <a:srgbClr val="FF0000"/>
                </a:solidFill>
              </a:rPr>
              <a:t>الفاعل </a:t>
            </a:r>
            <a:r>
              <a:rPr lang="ar-SA" sz="6600" dirty="0">
                <a:solidFill>
                  <a:srgbClr val="FF0000"/>
                </a:solidFill>
              </a:rPr>
              <a:t>-  </a:t>
            </a:r>
          </a:p>
          <a:p>
            <a:pPr marL="0" indent="0" algn="r">
              <a:buNone/>
            </a:pPr>
            <a:r>
              <a:rPr lang="ar-SA" sz="6600" dirty="0">
                <a:solidFill>
                  <a:srgbClr val="FF0000"/>
                </a:solidFill>
              </a:rPr>
              <a:t>3- تبين منه </a:t>
            </a:r>
            <a:r>
              <a:rPr lang="ar-SA" sz="6600" dirty="0" smtClean="0">
                <a:solidFill>
                  <a:srgbClr val="FF0000"/>
                </a:solidFill>
              </a:rPr>
              <a:t>فى </a:t>
            </a:r>
            <a:r>
              <a:rPr lang="ar-SA" sz="6600" dirty="0" smtClean="0">
                <a:solidFill>
                  <a:srgbClr val="FF0000"/>
                </a:solidFill>
              </a:rPr>
              <a:t>المفعول فيه -   </a:t>
            </a:r>
            <a:endParaRPr lang="ar-SA" sz="6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5598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" y="0"/>
            <a:ext cx="9254837" cy="132556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chemeClr val="bg1"/>
                </a:solidFill>
                <a:latin typeface="NikoshBAN" pitchFamily="2" charset="0"/>
              </a:rPr>
              <a:t>اَلْاِمْتِحَانُ الدَّرْسِ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92000" cy="5493894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8000" dirty="0" smtClean="0"/>
              <a:t>1- </a:t>
            </a:r>
            <a:r>
              <a:rPr lang="ar-SA" sz="8000" dirty="0" smtClean="0"/>
              <a:t>صامَ عمران يوم الجمعة – </a:t>
            </a:r>
            <a:endParaRPr lang="ar-SA" sz="8000" dirty="0" smtClean="0"/>
          </a:p>
          <a:p>
            <a:pPr marL="0" indent="0" algn="r">
              <a:buNone/>
            </a:pPr>
            <a:r>
              <a:rPr lang="ar-SA" sz="8000" dirty="0" smtClean="0"/>
              <a:t>2- </a:t>
            </a:r>
            <a:r>
              <a:rPr lang="ar-SA" sz="8000" dirty="0" smtClean="0"/>
              <a:t>قمتُ خلف نعيم – </a:t>
            </a:r>
            <a:endParaRPr lang="ar-SA" sz="8000" dirty="0" smtClean="0"/>
          </a:p>
          <a:p>
            <a:pPr marL="0" indent="0" algn="r">
              <a:buNone/>
            </a:pPr>
            <a:r>
              <a:rPr lang="ar-SA" sz="8000" dirty="0" smtClean="0"/>
              <a:t>3- </a:t>
            </a:r>
            <a:r>
              <a:rPr lang="ar-SA" sz="8000" dirty="0" smtClean="0"/>
              <a:t>دخل مجاهد بعد رشيد -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21947077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0"/>
            <a:ext cx="9102436" cy="1325563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chemeClr val="bg1"/>
                </a:solidFill>
                <a:latin typeface="NikoshBAN" pitchFamily="2" charset="0"/>
              </a:rPr>
              <a:t>اَلْوَاجِبُ الْمَنْزِلِىْ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9076"/>
            <a:ext cx="12142033" cy="544892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400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ترجّم </a:t>
            </a: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العربية من البنغالية فى التالية –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খালেদ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বকরের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পিছনে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নাঈম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রশিদের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ঘুমিয়েছিল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মাঠের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শাহেদ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মঙ্গলবার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সোমবার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রোযা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রাখব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1227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88" y="-57150"/>
            <a:ext cx="7190360" cy="2275695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rgbClr val="002060"/>
                </a:solidFill>
                <a:latin typeface="NikoshBAN" pitchFamily="2" charset="0"/>
              </a:rPr>
              <a:t>شُكْرًا وِدَاعًا</a:t>
            </a:r>
            <a:r>
              <a:rPr lang="ar-SA" sz="3200" dirty="0" smtClean="0">
                <a:solidFill>
                  <a:srgbClr val="002060"/>
                </a:solidFill>
                <a:latin typeface="NikoshBAN" pitchFamily="2" charset="0"/>
              </a:rPr>
              <a:t/>
            </a:r>
            <a:br>
              <a:rPr lang="ar-SA" sz="3200" dirty="0" smtClean="0">
                <a:solidFill>
                  <a:srgbClr val="002060"/>
                </a:solidFill>
                <a:latin typeface="NikoshBAN" pitchFamily="2" charset="0"/>
              </a:rPr>
            </a:b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--- 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ar-SA" sz="3200" dirty="0" smtClean="0">
                <a:solidFill>
                  <a:srgbClr val="FF0000"/>
                </a:solidFill>
                <a:latin typeface="NikoshBAN" pitchFamily="2" charset="0"/>
              </a:rPr>
              <a:t>فَرَغْتُ الدَّرْسَ لَلْيَوْمِ الْاَنِ مِنْ صَفِّكُمْ خَيْراً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638" y="134910"/>
            <a:ext cx="2101709" cy="20461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0" y="119922"/>
            <a:ext cx="2391110" cy="2068642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48526"/>
            <a:ext cx="12192000" cy="46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1907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58" y="1"/>
            <a:ext cx="6160957" cy="1289154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اَلتَّعْرِيْفُ الْمُدَرِّسُ</a:t>
            </a:r>
            <a:br>
              <a:rPr lang="ar-SA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53087" y="352970"/>
            <a:ext cx="1564599" cy="1173449"/>
          </a:xfrm>
        </p:spPr>
      </p:pic>
      <p:sp>
        <p:nvSpPr>
          <p:cNvPr id="6" name="32-Point Star 5"/>
          <p:cNvSpPr/>
          <p:nvPr/>
        </p:nvSpPr>
        <p:spPr>
          <a:xfrm>
            <a:off x="4419601" y="1484027"/>
            <a:ext cx="6148464" cy="995938"/>
          </a:xfrm>
          <a:prstGeom prst="star32">
            <a:avLst>
              <a:gd name="adj" fmla="val 427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chemeClr val="tx1"/>
                </a:solidFill>
              </a:rPr>
              <a:t>مُحَمَّدْ تَوْحِيْدُ الرَّحْمَانِ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0" y="2302126"/>
            <a:ext cx="7358921" cy="1355474"/>
          </a:xfrm>
          <a:prstGeom prst="star32">
            <a:avLst>
              <a:gd name="adj" fmla="val 440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মৌলভী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ar-SA" sz="3200" dirty="0" smtClean="0">
                <a:solidFill>
                  <a:schemeClr val="tx1"/>
                </a:solidFill>
              </a:rPr>
              <a:t>نائب مولووى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0" y="3762530"/>
            <a:ext cx="10303240" cy="1636783"/>
          </a:xfrm>
          <a:prstGeom prst="star32">
            <a:avLst>
              <a:gd name="adj" fmla="val 443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002060"/>
                </a:solidFill>
                <a:latin typeface="NikoshBAN" pitchFamily="2" charset="0"/>
              </a:rPr>
              <a:t>نوغاون راشدية فاضل مدرسة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নওগাঁও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রাশেদিয়া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                                    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5741233" y="5254172"/>
            <a:ext cx="6280878" cy="1603828"/>
          </a:xfrm>
          <a:prstGeom prst="star32">
            <a:avLst>
              <a:gd name="adj" fmla="val 3282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latin typeface="NikoshBAN" pitchFamily="2" charset="0"/>
              </a:rPr>
              <a:t>مطلب دكّهين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মতলব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12-Point Star 10"/>
          <p:cNvSpPr/>
          <p:nvPr/>
        </p:nvSpPr>
        <p:spPr>
          <a:xfrm>
            <a:off x="194874" y="5399314"/>
            <a:ext cx="4841583" cy="1458686"/>
          </a:xfrm>
          <a:prstGeom prst="star12">
            <a:avLst>
              <a:gd name="adj" fmla="val 4059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rgbClr val="FF0000"/>
                </a:solidFill>
                <a:latin typeface="NikoshBAN" pitchFamily="2" charset="0"/>
              </a:rPr>
              <a:t>ساندفور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64381" y="3028013"/>
            <a:ext cx="3477718" cy="6295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01735113047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3" y="157395"/>
            <a:ext cx="2248524" cy="20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64755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511" y="0"/>
            <a:ext cx="4916774" cy="1325563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مَعْرِفَةُ الدَّرْسِ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NikoshBAN" pitchFamily="2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13970" y="381466"/>
            <a:ext cx="2260604" cy="16954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" y="224852"/>
            <a:ext cx="2416227" cy="2008682"/>
          </a:xfrm>
          <a:prstGeom prst="rect">
            <a:avLst/>
          </a:prstGeom>
        </p:spPr>
      </p:pic>
      <p:sp>
        <p:nvSpPr>
          <p:cNvPr id="6" name="24-Point Star 5"/>
          <p:cNvSpPr/>
          <p:nvPr/>
        </p:nvSpPr>
        <p:spPr>
          <a:xfrm>
            <a:off x="2615785" y="1506510"/>
            <a:ext cx="6970425" cy="1454047"/>
          </a:xfrm>
          <a:prstGeom prst="star24">
            <a:avLst>
              <a:gd name="adj" fmla="val 4403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FF0000"/>
                </a:solidFill>
              </a:rPr>
              <a:t>قِرَأةُ الْيَوْمِ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24-Point Star 6"/>
          <p:cNvSpPr/>
          <p:nvPr/>
        </p:nvSpPr>
        <p:spPr>
          <a:xfrm>
            <a:off x="6100998" y="2938072"/>
            <a:ext cx="6091002" cy="1154243"/>
          </a:xfrm>
          <a:prstGeom prst="star24">
            <a:avLst>
              <a:gd name="adj" fmla="val 424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FF0000"/>
                </a:solidFill>
                <a:latin typeface="NikoshBAN" pitchFamily="2" charset="0"/>
              </a:rPr>
              <a:t>النموذج </a:t>
            </a:r>
            <a:r>
              <a:rPr lang="ar-SA" sz="3600" dirty="0" smtClean="0">
                <a:solidFill>
                  <a:srgbClr val="FF0000"/>
                </a:solidFill>
                <a:latin typeface="NikoshBAN" pitchFamily="2" charset="0"/>
              </a:rPr>
              <a:t>الثانى </a:t>
            </a:r>
            <a:r>
              <a:rPr lang="ar-SA" sz="3600" dirty="0" smtClean="0">
                <a:solidFill>
                  <a:srgbClr val="FF0000"/>
                </a:solidFill>
                <a:latin typeface="NikoshBAN" pitchFamily="2" charset="0"/>
              </a:rPr>
              <a:t>عشر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24-Point Star 7"/>
          <p:cNvSpPr/>
          <p:nvPr/>
        </p:nvSpPr>
        <p:spPr>
          <a:xfrm>
            <a:off x="0" y="3882452"/>
            <a:ext cx="8542420" cy="1304144"/>
          </a:xfrm>
          <a:prstGeom prst="star24">
            <a:avLst>
              <a:gd name="adj" fmla="val 4648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FF0000"/>
                </a:solidFill>
              </a:rPr>
              <a:t>فعل </a:t>
            </a:r>
            <a:r>
              <a:rPr lang="ar-SA" sz="3600" dirty="0" smtClean="0">
                <a:solidFill>
                  <a:srgbClr val="FF0000"/>
                </a:solidFill>
              </a:rPr>
              <a:t>+ </a:t>
            </a:r>
            <a:r>
              <a:rPr lang="ar-SA" sz="3600" dirty="0" smtClean="0">
                <a:solidFill>
                  <a:srgbClr val="FF0000"/>
                </a:solidFill>
              </a:rPr>
              <a:t>فاعل + </a:t>
            </a:r>
            <a:r>
              <a:rPr lang="ar-SA" sz="3600" dirty="0" smtClean="0">
                <a:solidFill>
                  <a:srgbClr val="FF0000"/>
                </a:solidFill>
              </a:rPr>
              <a:t>مفعول فيه</a:t>
            </a:r>
          </a:p>
          <a:p>
            <a:pPr algn="ctr"/>
            <a:r>
              <a:rPr lang="ar-SA" sz="3600" dirty="0" smtClean="0">
                <a:solidFill>
                  <a:srgbClr val="FF0000"/>
                </a:solidFill>
              </a:rPr>
              <a:t> </a:t>
            </a:r>
            <a:r>
              <a:rPr lang="ar-SA" sz="3600" dirty="0" smtClean="0">
                <a:solidFill>
                  <a:srgbClr val="FF0000"/>
                </a:solidFill>
              </a:rPr>
              <a:t>= جملة فعلية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24-Point Star 8"/>
          <p:cNvSpPr/>
          <p:nvPr/>
        </p:nvSpPr>
        <p:spPr>
          <a:xfrm>
            <a:off x="3810001" y="5186596"/>
            <a:ext cx="8382000" cy="1379095"/>
          </a:xfrm>
          <a:prstGeom prst="star24">
            <a:avLst>
              <a:gd name="adj" fmla="val 42935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rgbClr val="FF0000"/>
                </a:solidFill>
                <a:latin typeface="NikoshBAN" pitchFamily="2" charset="0"/>
              </a:rPr>
              <a:t>لِلصَّفِ </a:t>
            </a:r>
            <a:r>
              <a:rPr lang="ar-SA" sz="4000" dirty="0" smtClean="0">
                <a:solidFill>
                  <a:srgbClr val="FF0000"/>
                </a:solidFill>
                <a:latin typeface="NikoshBAN" pitchFamily="2" charset="0"/>
              </a:rPr>
              <a:t>التاسع </a:t>
            </a:r>
            <a:r>
              <a:rPr lang="ar-SA" sz="4000" dirty="0" smtClean="0">
                <a:solidFill>
                  <a:srgbClr val="FF0000"/>
                </a:solidFill>
                <a:latin typeface="NikoshBAN" pitchFamily="2" charset="0"/>
              </a:rPr>
              <a:t>مِنَ الدَّاخِلِ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1842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0"/>
            <a:ext cx="10141527" cy="1325563"/>
          </a:xfrm>
          <a:solidFill>
            <a:schemeClr val="accent6"/>
          </a:solidFill>
        </p:spPr>
        <p:txBody>
          <a:bodyPr>
            <a:noAutofit/>
          </a:bodyPr>
          <a:lstStyle/>
          <a:p>
            <a:pPr algn="ctr"/>
            <a:r>
              <a:rPr lang="ar-SA" sz="6600" dirty="0" smtClean="0">
                <a:solidFill>
                  <a:schemeClr val="bg1"/>
                </a:solidFill>
                <a:latin typeface="NikoshBAN" pitchFamily="2" charset="0"/>
              </a:rPr>
              <a:t>طَلَبَةُ الْعِلْمِ قَبْلَهُ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</a:rPr>
              <a:t>  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343891"/>
            <a:ext cx="10307782" cy="5514109"/>
          </a:xfrm>
        </p:spPr>
      </p:pic>
    </p:spTree>
    <p:extLst>
      <p:ext uri="{BB962C8B-B14F-4D97-AF65-F5344CB8AC3E}">
        <p14:creationId xmlns:p14="http://schemas.microsoft.com/office/powerpoint/2010/main" val="361300324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3236" y="2299854"/>
            <a:ext cx="10972800" cy="4486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" y="0"/>
            <a:ext cx="9687099" cy="1325563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chemeClr val="tx1"/>
                </a:solidFill>
                <a:latin typeface="NikoshBAN" pitchFamily="2" charset="0"/>
              </a:rPr>
              <a:t>اَلْمُقَدَّمَةُ الْقِرَأةُ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উপস্থাপনা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4164"/>
            <a:ext cx="11984182" cy="5583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800" dirty="0" smtClean="0">
                <a:solidFill>
                  <a:srgbClr val="00B0F0"/>
                </a:solidFill>
              </a:rPr>
              <a:t> 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r>
              <a:rPr lang="ar-SA" sz="4800" dirty="0">
                <a:solidFill>
                  <a:srgbClr val="00B0F0"/>
                </a:solidFill>
              </a:rPr>
              <a:t>فعل </a:t>
            </a:r>
            <a:r>
              <a:rPr lang="ar-SA" sz="4800" dirty="0" smtClean="0">
                <a:solidFill>
                  <a:srgbClr val="00B0F0"/>
                </a:solidFill>
              </a:rPr>
              <a:t>+ </a:t>
            </a:r>
            <a:r>
              <a:rPr lang="ar-SA" sz="4800" dirty="0">
                <a:solidFill>
                  <a:srgbClr val="00B0F0"/>
                </a:solidFill>
              </a:rPr>
              <a:t>فاعل </a:t>
            </a:r>
            <a:r>
              <a:rPr lang="ar-SA" sz="4800" dirty="0" smtClean="0">
                <a:solidFill>
                  <a:srgbClr val="00B0F0"/>
                </a:solidFill>
              </a:rPr>
              <a:t>+ مفعول فيه </a:t>
            </a:r>
            <a:r>
              <a:rPr lang="ar-SA" sz="4800" dirty="0">
                <a:solidFill>
                  <a:srgbClr val="00B0F0"/>
                </a:solidFill>
              </a:rPr>
              <a:t>= جملة فعلية</a:t>
            </a:r>
            <a:endParaRPr lang="en-US" sz="48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sz="48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0417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8"/>
            <a:ext cx="8589364" cy="1311275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chemeClr val="bg1"/>
                </a:solidFill>
                <a:latin typeface="NikoshBAN" pitchFamily="2" charset="0"/>
              </a:rPr>
              <a:t>نَتِيْجَة ُالدَّرْسِ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92000" cy="5493894"/>
          </a:xfrm>
          <a:solidFill>
            <a:srgbClr val="FF00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4800" dirty="0" smtClean="0">
                <a:solidFill>
                  <a:srgbClr val="0070C0"/>
                </a:solidFill>
              </a:rPr>
              <a:t> </a:t>
            </a:r>
            <a:r>
              <a:rPr lang="ar-SA" sz="4800" u="sng" dirty="0" smtClean="0">
                <a:solidFill>
                  <a:srgbClr val="0070C0"/>
                </a:solidFill>
                <a:latin typeface="NikoshBAN" pitchFamily="2" charset="0"/>
              </a:rPr>
              <a:t>ان يقول الطلاب من هذا الدرس </a:t>
            </a:r>
            <a:r>
              <a:rPr lang="ar-SA" sz="4800" dirty="0" smtClean="0">
                <a:solidFill>
                  <a:srgbClr val="0070C0"/>
                </a:solidFill>
                <a:latin typeface="NikoshBAN" pitchFamily="2" charset="0"/>
              </a:rPr>
              <a:t>–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(এ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ar-SA" sz="4800" dirty="0" smtClean="0">
              <a:solidFill>
                <a:srgbClr val="0070C0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4800" dirty="0" smtClean="0">
                <a:solidFill>
                  <a:srgbClr val="0070C0"/>
                </a:solidFill>
              </a:rPr>
              <a:t> 1- ان يقول الطلاب فى </a:t>
            </a:r>
            <a:r>
              <a:rPr lang="ar-SA" sz="4800" dirty="0" smtClean="0">
                <a:solidFill>
                  <a:srgbClr val="0070C0"/>
                </a:solidFill>
              </a:rPr>
              <a:t>الفعل – </a:t>
            </a:r>
            <a:endParaRPr lang="ar-SA" sz="4800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ar-SA" sz="4800" dirty="0" smtClean="0">
                <a:solidFill>
                  <a:srgbClr val="0070C0"/>
                </a:solidFill>
              </a:rPr>
              <a:t>2- </a:t>
            </a:r>
            <a:r>
              <a:rPr lang="ar-SA" sz="4800" dirty="0">
                <a:solidFill>
                  <a:srgbClr val="0070C0"/>
                </a:solidFill>
              </a:rPr>
              <a:t>ان يقول </a:t>
            </a:r>
            <a:r>
              <a:rPr lang="ar-SA" sz="4800" dirty="0" smtClean="0">
                <a:solidFill>
                  <a:srgbClr val="0070C0"/>
                </a:solidFill>
              </a:rPr>
              <a:t>الطلاب فى التركيب من الفاعل -  </a:t>
            </a:r>
          </a:p>
          <a:p>
            <a:pPr marL="0" indent="0" algn="r">
              <a:buNone/>
            </a:pPr>
            <a:r>
              <a:rPr lang="ar-SA" sz="4800" dirty="0" smtClean="0">
                <a:solidFill>
                  <a:srgbClr val="0070C0"/>
                </a:solidFill>
              </a:rPr>
              <a:t>3- </a:t>
            </a:r>
            <a:r>
              <a:rPr lang="ar-SA" sz="4800" dirty="0">
                <a:solidFill>
                  <a:srgbClr val="0070C0"/>
                </a:solidFill>
              </a:rPr>
              <a:t>ان يقول </a:t>
            </a:r>
            <a:r>
              <a:rPr lang="ar-SA" sz="4800" dirty="0" smtClean="0">
                <a:solidFill>
                  <a:srgbClr val="0070C0"/>
                </a:solidFill>
              </a:rPr>
              <a:t>الطلاب </a:t>
            </a:r>
            <a:r>
              <a:rPr lang="ar-SA" sz="4800" dirty="0" smtClean="0">
                <a:solidFill>
                  <a:srgbClr val="0070C0"/>
                </a:solidFill>
              </a:rPr>
              <a:t>فى مفعول فيه -   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9146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87345" cy="1325563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latin typeface="NikoshBAN" pitchFamily="2" charset="0"/>
              </a:rPr>
              <a:t>اِسْتِحْضَارُ الْقِرَأةِ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উপস্থাপনা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0036"/>
            <a:ext cx="12192000" cy="579265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5400" dirty="0" smtClean="0">
                <a:solidFill>
                  <a:srgbClr val="FF0000"/>
                </a:solidFill>
              </a:rPr>
              <a:t>جلس احمد تحت الشجرة –  قام محمود امام المسجد –</a:t>
            </a:r>
            <a:endParaRPr lang="ar-SA" sz="54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ar-SA" sz="5400" dirty="0" smtClean="0">
                <a:solidFill>
                  <a:srgbClr val="FF0000"/>
                </a:solidFill>
              </a:rPr>
              <a:t> </a:t>
            </a:r>
            <a:r>
              <a:rPr lang="ar-SA" sz="5400" dirty="0" smtClean="0">
                <a:solidFill>
                  <a:srgbClr val="FF0000"/>
                </a:solidFill>
              </a:rPr>
              <a:t>قعد خالد فوق السقف</a:t>
            </a:r>
            <a:r>
              <a:rPr lang="ar-SA" sz="5400" dirty="0" smtClean="0">
                <a:solidFill>
                  <a:srgbClr val="FF0000"/>
                </a:solidFill>
              </a:rPr>
              <a:t> </a:t>
            </a:r>
            <a:r>
              <a:rPr lang="ar-SA" sz="5400" dirty="0" smtClean="0">
                <a:solidFill>
                  <a:srgbClr val="FF0000"/>
                </a:solidFill>
              </a:rPr>
              <a:t>– </a:t>
            </a:r>
            <a:r>
              <a:rPr lang="ar-SA" sz="5400" dirty="0" smtClean="0">
                <a:solidFill>
                  <a:srgbClr val="FF0000"/>
                </a:solidFill>
              </a:rPr>
              <a:t>ذهبت بعد سعيد -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5" y="3794760"/>
            <a:ext cx="11942619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5294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24238"/>
            <a:ext cx="11942619" cy="1330924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বৃহঃপতিবার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রবিবার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 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1440873"/>
            <a:ext cx="10155382" cy="5417127"/>
          </a:xfrm>
        </p:spPr>
      </p:pic>
    </p:spTree>
    <p:extLst>
      <p:ext uri="{BB962C8B-B14F-4D97-AF65-F5344CB8AC3E}">
        <p14:creationId xmlns:p14="http://schemas.microsoft.com/office/powerpoint/2010/main" val="4008191666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2098"/>
            <a:ext cx="11873346" cy="1458884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  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ar-SA" sz="6600" dirty="0" smtClean="0">
                <a:solidFill>
                  <a:schemeClr val="bg1"/>
                </a:solidFill>
              </a:rPr>
              <a:t> وصلتُ قبلَ سعيدِ – رجعَ ابِى غدًا - 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82" y="1950720"/>
            <a:ext cx="5971818" cy="49072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1950720"/>
            <a:ext cx="5805055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6744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386</TotalTime>
  <Words>319</Words>
  <Application>Microsoft Office PowerPoint</Application>
  <PresentationFormat>Custom</PresentationFormat>
  <Paragraphs>55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اَهْلاًوَسَهْلًا السلام عليكم ورحمة الله وبركاته   مَرْحَباً لَّكُمْ يَااَيُّهَا الطُّلاَبُ ! لِحُضُوْرِكُمُ الْيَوْمَ فِىْ هذَا الصَّفِّ -</vt:lpstr>
      <vt:lpstr>اَلتَّعْرِيْفُ الْمُدَرِّسُ (শিক্ষক পরিচিতি)</vt:lpstr>
      <vt:lpstr>مَعْرِفَةُ الدَّرْسِ  (পাঠ পরিচিতি)</vt:lpstr>
      <vt:lpstr>طَلَبَةُ الْعِلْمِ قَبْلَهُ  (পূর্ব জ্ঞান যাচাই)</vt:lpstr>
      <vt:lpstr>اَلْمُقَدَّمَةُ الْقِرَأةُ  (উপস্থাপনা)</vt:lpstr>
      <vt:lpstr>نَتِيْجَة ُالدَّرْسِ (শিখন ফল)</vt:lpstr>
      <vt:lpstr>اِسْتِحْضَارُ الْقِرَأةِ (পাঠ উপস্থাপনা)</vt:lpstr>
      <vt:lpstr>আমি বৃহঃপতিবার যাব। মাদরাসা রবিবার বন্ধ হবে।    </vt:lpstr>
      <vt:lpstr>    وصلتُ قبلَ سعيدِ – رجعَ ابِى غدًا - </vt:lpstr>
      <vt:lpstr>اَلْعَمَلُ الْمُفْرَدُ (একক কাজ)</vt:lpstr>
      <vt:lpstr>اَلْعَمَلُ الْمُثَنَّى (জোড়ায় কাজ)</vt:lpstr>
      <vt:lpstr>اَلْعَمَلُ الْاِجْتِمَاعِ (দলীয় কাজ)</vt:lpstr>
      <vt:lpstr>اَخِيْرُ الدَّرْسِ (সার সংক্ষেপ)</vt:lpstr>
      <vt:lpstr>اَلْاِمْتِحَانُ الدَّرْسِ (পাঠ মূল্যায়ন)</vt:lpstr>
      <vt:lpstr>اَلْوَاجِبُ الْمَنْزِلِىْ (বাড়ির কাজ)</vt:lpstr>
      <vt:lpstr>شُكْرًا وِدَاعًا (ধন্যবাদ  ---  বিদায়)فَرَغْتُ الدَّرْسَ لَلْيَوْمِ الْاَنِ مِنْ صَفِّكُمْ خَيْراً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191</cp:revision>
  <dcterms:created xsi:type="dcterms:W3CDTF">2016-06-22T08:38:04Z</dcterms:created>
  <dcterms:modified xsi:type="dcterms:W3CDTF">2021-04-29T09:45:04Z</dcterms:modified>
</cp:coreProperties>
</file>