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9" r:id="rId4"/>
    <p:sldId id="268" r:id="rId5"/>
    <p:sldId id="261" r:id="rId6"/>
    <p:sldId id="271" r:id="rId7"/>
    <p:sldId id="272" r:id="rId8"/>
    <p:sldId id="265" r:id="rId9"/>
    <p:sldId id="263" r:id="rId10"/>
    <p:sldId id="266" r:id="rId11"/>
    <p:sldId id="277" r:id="rId12"/>
    <p:sldId id="262" r:id="rId13"/>
    <p:sldId id="267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45968-0176-4090-84DC-BC7454CBBDC0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120BB-C36A-429B-AF6A-403F2FF40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9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3DE-036B-4B77-A64F-92BEBA7FE22A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11C5-DE57-46EC-944D-9A20B4058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81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3DE-036B-4B77-A64F-92BEBA7FE22A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11C5-DE57-46EC-944D-9A20B4058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84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3DE-036B-4B77-A64F-92BEBA7FE22A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11C5-DE57-46EC-944D-9A20B4058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89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3DE-036B-4B77-A64F-92BEBA7FE22A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11C5-DE57-46EC-944D-9A20B4058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696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3DE-036B-4B77-A64F-92BEBA7FE22A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11C5-DE57-46EC-944D-9A20B4058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0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3DE-036B-4B77-A64F-92BEBA7FE22A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11C5-DE57-46EC-944D-9A20B4058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72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3DE-036B-4B77-A64F-92BEBA7FE22A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11C5-DE57-46EC-944D-9A20B4058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73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3DE-036B-4B77-A64F-92BEBA7FE22A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11C5-DE57-46EC-944D-9A20B4058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092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3DE-036B-4B77-A64F-92BEBA7FE22A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11C5-DE57-46EC-944D-9A20B4058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54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3DE-036B-4B77-A64F-92BEBA7FE22A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11C5-DE57-46EC-944D-9A20B4058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23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3DE-036B-4B77-A64F-92BEBA7FE22A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11C5-DE57-46EC-944D-9A20B4058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24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5B3DE-036B-4B77-A64F-92BEBA7FE22A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311C5-DE57-46EC-944D-9A20B4058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50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91.png"/><Relationship Id="rId7" Type="http://schemas.openxmlformats.org/officeDocument/2006/relationships/image" Target="../media/image18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11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171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0.png"/><Relationship Id="rId18" Type="http://schemas.openxmlformats.org/officeDocument/2006/relationships/image" Target="../media/image81.png"/><Relationship Id="rId3" Type="http://schemas.openxmlformats.org/officeDocument/2006/relationships/audio" Target="../media/audio2.wav"/><Relationship Id="rId12" Type="http://schemas.openxmlformats.org/officeDocument/2006/relationships/image" Target="../media/image200.png"/><Relationship Id="rId17" Type="http://schemas.openxmlformats.org/officeDocument/2006/relationships/image" Target="../media/image80.png"/><Relationship Id="rId2" Type="http://schemas.openxmlformats.org/officeDocument/2006/relationships/audio" Target="../media/audio1.wav"/><Relationship Id="rId16" Type="http://schemas.openxmlformats.org/officeDocument/2006/relationships/image" Target="../media/image24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11" Type="http://schemas.openxmlformats.org/officeDocument/2006/relationships/image" Target="../media/image740.png"/><Relationship Id="rId5" Type="http://schemas.openxmlformats.org/officeDocument/2006/relationships/image" Target="NULL"/><Relationship Id="rId15" Type="http://schemas.openxmlformats.org/officeDocument/2006/relationships/image" Target="../media/image23.png"/><Relationship Id="rId10" Type="http://schemas.openxmlformats.org/officeDocument/2006/relationships/image" Target="../media/image730.png"/><Relationship Id="rId19" Type="http://schemas.openxmlformats.org/officeDocument/2006/relationships/image" Target="../media/image82.png"/><Relationship Id="rId1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18" Type="http://schemas.openxmlformats.org/officeDocument/2006/relationships/image" Target="../media/image30.png"/><Relationship Id="rId3" Type="http://schemas.openxmlformats.org/officeDocument/2006/relationships/audio" Target="../media/audio2.wav"/><Relationship Id="rId12" Type="http://schemas.openxmlformats.org/officeDocument/2006/relationships/image" Target="../media/image26.png"/><Relationship Id="rId17" Type="http://schemas.openxmlformats.org/officeDocument/2006/relationships/image" Target="../media/image97.png"/><Relationship Id="rId2" Type="http://schemas.openxmlformats.org/officeDocument/2006/relationships/audio" Target="../media/audio1.wav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1.png"/><Relationship Id="rId15" Type="http://schemas.openxmlformats.org/officeDocument/2006/relationships/image" Target="../media/image28.png"/><Relationship Id="rId10" Type="http://schemas.openxmlformats.org/officeDocument/2006/relationships/image" Target="../media/image90.png"/><Relationship Id="rId19" Type="http://schemas.openxmlformats.org/officeDocument/2006/relationships/image" Target="../media/image99.png"/><Relationship Id="rId4" Type="http://schemas.openxmlformats.org/officeDocument/2006/relationships/image" Target="../media/image25.png"/><Relationship Id="rId9" Type="http://schemas.openxmlformats.org/officeDocument/2006/relationships/image" Target="../media/image89.png"/><Relationship Id="rId1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84" y="81884"/>
            <a:ext cx="12028227" cy="6707875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489" y="4599297"/>
            <a:ext cx="3088070" cy="20930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43" y="4808603"/>
            <a:ext cx="3201094" cy="18837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240" y="4897453"/>
            <a:ext cx="3365472" cy="179488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181413" y="664937"/>
            <a:ext cx="80874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bn-IN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 সবাইকে স্বাগত </a:t>
            </a:r>
            <a:endParaRPr lang="en-GB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171" t="-1704" r="31152" b="9101"/>
          <a:stretch/>
        </p:blipFill>
        <p:spPr>
          <a:xfrm>
            <a:off x="2181413" y="-630340"/>
            <a:ext cx="1423851" cy="18026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4344" y="4872274"/>
            <a:ext cx="3416487" cy="18200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181" y="1592519"/>
            <a:ext cx="2737773" cy="30067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158" y="1638440"/>
            <a:ext cx="4166382" cy="3124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1433" y="1638440"/>
            <a:ext cx="3285938" cy="338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0.03919 0.08241 L 0.07604 1.11111E-6 L 0.11537 0.08241 L 0.15482 1.11111E-6 L 0.1918 0.08241 L 0.23125 1.11111E-6 L 0.26797 0.08241 L 0.30768 1.11111E-6 L 0.34727 0.08241 L 0.38386 1.11111E-6 L 0.42331 0.08241 L 0.46029 1.11111E-6 L 0.49974 0.08241 L 0.53919 1.11111E-6 L 0.57591 0.08241 L 0.61589 1.11111E-6 " pathEditMode="relative" rAng="0" ptsTypes="AAAAAAAAAAAAAAAAA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94" y="41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84" y="81884"/>
            <a:ext cx="12028227" cy="6707875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Pair work for language and liter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4897" y="1021590"/>
            <a:ext cx="2362200" cy="19335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2188111" y="92856"/>
            <a:ext cx="731233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৩ মিনিট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0035" y="3267709"/>
            <a:ext cx="10878069" cy="12891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ঘনকের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a=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ঘনকের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95718" y="3565641"/>
            <a:ext cx="2731040" cy="4724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2AF25A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74196" y="3392789"/>
            <a:ext cx="8691381" cy="24368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29662" y="3513016"/>
            <a:ext cx="1764405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01189" y="3531607"/>
            <a:ext cx="7320786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ঘনকের সমগ্র পৃষ্ঠের ক্ষেত্রফল=</a:t>
            </a:r>
            <a:r>
              <a:rPr lang="en-GB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6a²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মিটার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81" b="75300" l="42652" r="84026">
                        <a14:backgroundMark x1="53994" y1="62590" x2="66933" y2="67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48" t="23962" r="26257" b="32087"/>
          <a:stretch/>
        </p:blipFill>
        <p:spPr>
          <a:xfrm>
            <a:off x="1262353" y="5257713"/>
            <a:ext cx="1146220" cy="9401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81" b="75300" l="42652" r="84026">
                        <a14:backgroundMark x1="53994" y1="62590" x2="66933" y2="67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48" t="23962" r="26257" b="32087"/>
          <a:stretch/>
        </p:blipFill>
        <p:spPr>
          <a:xfrm>
            <a:off x="2847919" y="5829610"/>
            <a:ext cx="1146220" cy="940157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129662" y="4073552"/>
            <a:ext cx="3834327" cy="674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6×10</a:t>
            </a:r>
            <a:r>
              <a:rPr lang="en-GB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81" b="75300" l="42652" r="84026">
                        <a14:backgroundMark x1="53994" y1="62590" x2="66933" y2="67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48" t="23962" r="26257" b="32087"/>
          <a:stretch/>
        </p:blipFill>
        <p:spPr>
          <a:xfrm>
            <a:off x="4433485" y="5861849"/>
            <a:ext cx="1146220" cy="940157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2976903" y="5012161"/>
            <a:ext cx="3834327" cy="674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মিটার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81" b="75300" l="42652" r="84026">
                        <a14:backgroundMark x1="53994" y1="62590" x2="66933" y2="67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48" t="23962" r="26257" b="32087"/>
          <a:stretch/>
        </p:blipFill>
        <p:spPr>
          <a:xfrm>
            <a:off x="7889986" y="5829609"/>
            <a:ext cx="1146220" cy="94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6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00039 -0.37014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851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11 -0.36899 L 0.17175 -0.31528 L 0.17813 -0.36899 L 0.1849 -0.31528 L 0.1918 -0.36899 L 0.19805 -0.31528 L 0.20495 -0.36899 L 0.2112 -0.31528 L 0.2181 -0.36899 L 0.22487 -0.31528 L 0.23125 -0.36899 L 0.23802 -0.31528 L 0.2444 -0.36899 L 0.25117 -0.31528 L 0.25794 -0.36899 L 0.26432 -0.31528 L 0.27122 -0.36899 " pathEditMode="relative" rAng="0" ptsTypes="AAAAAAAAAAAAAAA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268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35 -0.44815 L 0.18633 -0.40232 L 0.22096 -0.44815 L 0.25807 -0.40232 L 0.29518 -0.44815 L 0.32982 -0.40232 L 0.3668 -0.44815 L 0.40143 -0.40232 L 0.43854 -0.44815 L 0.47565 -0.40232 L 0.51029 -0.44815 L 0.54726 -0.40232 L 0.5819 -0.44815 L 0.61901 -0.40232 L 0.65612 -0.44815 L 0.69075 -0.40232 L 0.72786 -0.44815 " pathEditMode="relative" rAng="0" ptsTypes="AAAAAAAAAAAAAAAAA">
                                      <p:cBhvr>
                                        <p:cTn id="4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9" y="229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46 -0.32986 L -0.07344 -0.2588 L -0.05847 -0.32986 L -0.04245 -0.2588 L -0.02644 -0.32986 L -0.01146 -0.2588 L 0.00455 -0.32986 L 0.01953 -0.2588 L 0.03554 -0.32986 L 0.05156 -0.2588 L 0.06653 -0.32986 L 0.08255 -0.2588 L 0.09752 -0.32986 L 0.11354 -0.2588 L 0.12955 -0.32986 L 0.14453 -0.2588 L 0.16054 -0.32986 " pathEditMode="relative" rAng="0" ptsTypes="AAAAAAAAAAAAAAAAA"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54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523 -0.20857 L -0.35143 -0.14977 L -0.33841 -0.20857 L -0.32448 -0.14977 L -0.31055 -0.20857 L -0.29753 -0.14977 L -0.28359 -0.20857 L -0.27057 -0.14977 L -0.25664 -0.20857 L -0.24271 -0.14977 L -0.22969 -0.20857 L -0.21575 -0.14977 L -0.20273 -0.20857 L -0.1888 -0.14977 L -0.17487 -0.20857 L -0.16185 -0.14977 L -0.14792 -0.20857 " pathEditMode="relative" rAng="0" ptsTypes="AAAAAAAAAAAAAAAAA">
                                      <p:cBhvr>
                                        <p:cTn id="6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9" y="294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22" grpId="0" animBg="1"/>
      <p:bldP spid="23" grpId="0" animBg="1"/>
      <p:bldP spid="24" grpId="0"/>
      <p:bldP spid="25" grpId="0"/>
      <p:bldP spid="38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84" y="81884"/>
            <a:ext cx="12028227" cy="6707875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097531" y="220377"/>
            <a:ext cx="8223546" cy="5183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ঘনকের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9920" y="4273788"/>
            <a:ext cx="389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29760" y="1177366"/>
            <a:ext cx="4019368" cy="3303123"/>
            <a:chOff x="3687836" y="1195398"/>
            <a:chExt cx="4862617" cy="338250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3179" y="1339370"/>
              <a:ext cx="3965635" cy="323263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569089" y="3916037"/>
              <a:ext cx="471639" cy="6618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823924" y="3505323"/>
              <a:ext cx="3898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620273" y="1627778"/>
              <a:ext cx="3898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87836" y="2744331"/>
              <a:ext cx="471639" cy="6618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22371" y="1195398"/>
              <a:ext cx="471639" cy="6618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078814" y="2259309"/>
              <a:ext cx="471639" cy="6618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48946" y="3507249"/>
              <a:ext cx="471639" cy="6618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366494" y="1685452"/>
              <a:ext cx="471639" cy="6618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14379" y="1214035"/>
              <a:ext cx="3898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84766" y="2453106"/>
              <a:ext cx="471639" cy="6618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92359" y="2906757"/>
              <a:ext cx="471639" cy="6618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Down Arrow 17"/>
          <p:cNvSpPr/>
          <p:nvPr/>
        </p:nvSpPr>
        <p:spPr>
          <a:xfrm rot="5400000">
            <a:off x="6492636" y="2869602"/>
            <a:ext cx="395785" cy="584940"/>
          </a:xfrm>
          <a:prstGeom prst="downArrow">
            <a:avLst>
              <a:gd name="adj1" fmla="val 50000"/>
              <a:gd name="adj2" fmla="val 6379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own Arrow 20"/>
          <p:cNvSpPr/>
          <p:nvPr/>
        </p:nvSpPr>
        <p:spPr>
          <a:xfrm>
            <a:off x="4318524" y="2971862"/>
            <a:ext cx="395785" cy="584940"/>
          </a:xfrm>
          <a:prstGeom prst="downArrow">
            <a:avLst>
              <a:gd name="adj1" fmla="val 50000"/>
              <a:gd name="adj2" fmla="val 6379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Down Arrow 22"/>
          <p:cNvSpPr/>
          <p:nvPr/>
        </p:nvSpPr>
        <p:spPr>
          <a:xfrm>
            <a:off x="4737257" y="749103"/>
            <a:ext cx="395785" cy="584940"/>
          </a:xfrm>
          <a:prstGeom prst="downArrow">
            <a:avLst>
              <a:gd name="adj1" fmla="val 50000"/>
              <a:gd name="adj2" fmla="val 6379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Up-Down Arrow 23"/>
          <p:cNvSpPr/>
          <p:nvPr/>
        </p:nvSpPr>
        <p:spPr>
          <a:xfrm rot="16200000">
            <a:off x="4382414" y="3103344"/>
            <a:ext cx="154392" cy="2118625"/>
          </a:xfrm>
          <a:prstGeom prst="upDownArrow">
            <a:avLst>
              <a:gd name="adj1" fmla="val 50000"/>
              <a:gd name="adj2" fmla="val 75791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Up-Down Arrow 24"/>
          <p:cNvSpPr/>
          <p:nvPr/>
        </p:nvSpPr>
        <p:spPr>
          <a:xfrm rot="16200000">
            <a:off x="4602306" y="726167"/>
            <a:ext cx="154392" cy="2118625"/>
          </a:xfrm>
          <a:prstGeom prst="upDownArrow">
            <a:avLst>
              <a:gd name="adj1" fmla="val 50000"/>
              <a:gd name="adj2" fmla="val 75791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Up-Down Arrow 25"/>
          <p:cNvSpPr/>
          <p:nvPr/>
        </p:nvSpPr>
        <p:spPr>
          <a:xfrm rot="2861242">
            <a:off x="5635829" y="1168058"/>
            <a:ext cx="180309" cy="1104619"/>
          </a:xfrm>
          <a:prstGeom prst="upDownArrow">
            <a:avLst>
              <a:gd name="adj1" fmla="val 50000"/>
              <a:gd name="adj2" fmla="val 75791"/>
            </a:avLst>
          </a:prstGeom>
          <a:solidFill>
            <a:schemeClr val="accent2">
              <a:lumMod val="7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655546" y="4810769"/>
            <a:ext cx="2335879" cy="5183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54356" y="4832093"/>
            <a:ext cx="6729133" cy="5183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ঘনবস্তুর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Up-Down Arrow 30"/>
          <p:cNvSpPr/>
          <p:nvPr/>
        </p:nvSpPr>
        <p:spPr>
          <a:xfrm>
            <a:off x="3411506" y="1871561"/>
            <a:ext cx="170812" cy="2118625"/>
          </a:xfrm>
          <a:prstGeom prst="upDownArrow">
            <a:avLst>
              <a:gd name="adj1" fmla="val 50000"/>
              <a:gd name="adj2" fmla="val 75791"/>
            </a:avLst>
          </a:prstGeom>
          <a:solidFill>
            <a:schemeClr val="accent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Up-Down Arrow 31"/>
          <p:cNvSpPr/>
          <p:nvPr/>
        </p:nvSpPr>
        <p:spPr>
          <a:xfrm>
            <a:off x="5911508" y="1822153"/>
            <a:ext cx="170812" cy="2118625"/>
          </a:xfrm>
          <a:prstGeom prst="upDownArrow">
            <a:avLst>
              <a:gd name="adj1" fmla="val 50000"/>
              <a:gd name="adj2" fmla="val 75791"/>
            </a:avLst>
          </a:prstGeom>
          <a:solidFill>
            <a:schemeClr val="accent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Down Arrow 32"/>
          <p:cNvSpPr/>
          <p:nvPr/>
        </p:nvSpPr>
        <p:spPr>
          <a:xfrm rot="6699093">
            <a:off x="6220497" y="3740584"/>
            <a:ext cx="395785" cy="584940"/>
          </a:xfrm>
          <a:prstGeom prst="downArrow">
            <a:avLst>
              <a:gd name="adj1" fmla="val 50000"/>
              <a:gd name="adj2" fmla="val 63793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Down Arrow 34"/>
          <p:cNvSpPr/>
          <p:nvPr/>
        </p:nvSpPr>
        <p:spPr>
          <a:xfrm rot="18237594">
            <a:off x="2914723" y="1349852"/>
            <a:ext cx="395785" cy="584940"/>
          </a:xfrm>
          <a:prstGeom prst="downArrow">
            <a:avLst>
              <a:gd name="adj1" fmla="val 50000"/>
              <a:gd name="adj2" fmla="val 63793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Left Arrow 35"/>
          <p:cNvSpPr/>
          <p:nvPr/>
        </p:nvSpPr>
        <p:spPr>
          <a:xfrm>
            <a:off x="6397989" y="1773635"/>
            <a:ext cx="1670016" cy="827826"/>
          </a:xfrm>
          <a:prstGeom prst="lef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/>
              <a:t> </a:t>
            </a:r>
            <a:r>
              <a:rPr lang="bn-IN" sz="3600" dirty="0"/>
              <a:t> </a:t>
            </a:r>
            <a:endParaRPr lang="bn-IN" sz="3600" dirty="0" smtClean="0"/>
          </a:p>
          <a:p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3600" dirty="0"/>
          </a:p>
        </p:txBody>
      </p:sp>
      <p:sp>
        <p:nvSpPr>
          <p:cNvPr id="37" name="Left Arrow 36"/>
          <p:cNvSpPr/>
          <p:nvPr/>
        </p:nvSpPr>
        <p:spPr>
          <a:xfrm rot="1651615" flipH="1">
            <a:off x="1653694" y="622077"/>
            <a:ext cx="1645158" cy="748401"/>
          </a:xfrm>
          <a:prstGeom prst="lef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/>
              <a:t> </a:t>
            </a:r>
            <a:r>
              <a:rPr lang="bn-IN" sz="3600" dirty="0"/>
              <a:t> </a:t>
            </a:r>
            <a:endParaRPr lang="bn-IN" sz="3600" dirty="0" smtClean="0"/>
          </a:p>
          <a:p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3600" dirty="0"/>
          </a:p>
        </p:txBody>
      </p:sp>
      <p:sp>
        <p:nvSpPr>
          <p:cNvPr id="38" name="Rectangle 37"/>
          <p:cNvSpPr/>
          <p:nvPr/>
        </p:nvSpPr>
        <p:spPr>
          <a:xfrm>
            <a:off x="3668109" y="4834615"/>
            <a:ext cx="2335879" cy="5183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Up-Down Arrow 38"/>
          <p:cNvSpPr/>
          <p:nvPr/>
        </p:nvSpPr>
        <p:spPr>
          <a:xfrm rot="2861242">
            <a:off x="3389688" y="2757886"/>
            <a:ext cx="180309" cy="1104619"/>
          </a:xfrm>
          <a:prstGeom prst="upDownArrow">
            <a:avLst>
              <a:gd name="adj1" fmla="val 50000"/>
              <a:gd name="adj2" fmla="val 75791"/>
            </a:avLst>
          </a:prstGeom>
          <a:solidFill>
            <a:schemeClr val="accent2">
              <a:lumMod val="7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Down Arrow 39"/>
          <p:cNvSpPr/>
          <p:nvPr/>
        </p:nvSpPr>
        <p:spPr>
          <a:xfrm rot="16200000">
            <a:off x="2531868" y="3158469"/>
            <a:ext cx="395785" cy="584940"/>
          </a:xfrm>
          <a:prstGeom prst="downArrow">
            <a:avLst>
              <a:gd name="adj1" fmla="val 50000"/>
              <a:gd name="adj2" fmla="val 6379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5436707" y="682437"/>
            <a:ext cx="438094" cy="4809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Left Arrow 44"/>
          <p:cNvSpPr/>
          <p:nvPr/>
        </p:nvSpPr>
        <p:spPr>
          <a:xfrm rot="19291265">
            <a:off x="5026236" y="313317"/>
            <a:ext cx="1614972" cy="827826"/>
          </a:xfrm>
          <a:prstGeom prst="lef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/>
              <a:t> </a:t>
            </a:r>
            <a:r>
              <a:rPr lang="bn-IN" sz="3600" dirty="0"/>
              <a:t> </a:t>
            </a:r>
            <a:endParaRPr lang="bn-IN" sz="3600" dirty="0" smtClean="0"/>
          </a:p>
          <a:p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3600" dirty="0"/>
          </a:p>
        </p:txBody>
      </p:sp>
      <p:sp>
        <p:nvSpPr>
          <p:cNvPr id="46" name="Oval 45"/>
          <p:cNvSpPr/>
          <p:nvPr/>
        </p:nvSpPr>
        <p:spPr>
          <a:xfrm>
            <a:off x="1844599" y="562170"/>
            <a:ext cx="438094" cy="4809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6708712" y="1925074"/>
            <a:ext cx="438094" cy="4809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19483" y="5433796"/>
            <a:ext cx="3483632" cy="4091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আয়তন কত?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544566" y="5811910"/>
            <a:ext cx="2776511" cy="6408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a²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838347" y="6010643"/>
                <a:ext cx="5924892" cy="40915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GB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</m:oMath>
                </a14:m>
                <a:r>
                  <a:rPr lang="bn-IN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 = </a:t>
                </a:r>
                <a:r>
                  <a:rPr lang="en-GB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 ×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en-GB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× a </a:t>
                </a:r>
                <a:r>
                  <a:rPr lang="en-GB" sz="4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ঘন</a:t>
                </a:r>
                <a:r>
                  <a:rPr lang="en-GB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4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GB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GB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47" y="6010643"/>
                <a:ext cx="5924892" cy="409152"/>
              </a:xfrm>
              <a:prstGeom prst="rect">
                <a:avLst/>
              </a:prstGeom>
              <a:blipFill rotWithShape="0">
                <a:blip r:embed="rId3"/>
                <a:stretch>
                  <a:fillRect t="-55714" r="-8932" b="-9571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30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18" grpId="0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 animBg="1"/>
      <p:bldP spid="30" grpId="1" animBg="1"/>
      <p:bldP spid="31" grpId="0" animBg="1"/>
      <p:bldP spid="32" grpId="0" animBg="1"/>
      <p:bldP spid="33" grpId="0" animBg="1"/>
      <p:bldP spid="33" grpId="1" animBg="1"/>
      <p:bldP spid="35" grpId="0" animBg="1"/>
      <p:bldP spid="35" grpId="1" animBg="1"/>
      <p:bldP spid="36" grpId="0" animBg="1"/>
      <p:bldP spid="37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435" y="78005"/>
            <a:ext cx="12028227" cy="6707875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0"/>
          <p:cNvSpPr/>
          <p:nvPr/>
        </p:nvSpPr>
        <p:spPr>
          <a:xfrm rot="10142442" flipV="1">
            <a:off x="788733" y="3472517"/>
            <a:ext cx="3264879" cy="56292"/>
          </a:xfrm>
          <a:custGeom>
            <a:avLst/>
            <a:gdLst>
              <a:gd name="connsiteX0" fmla="*/ 0 w 3834407"/>
              <a:gd name="connsiteY0" fmla="*/ 0 h 45719"/>
              <a:gd name="connsiteX1" fmla="*/ 3834407 w 3834407"/>
              <a:gd name="connsiteY1" fmla="*/ 0 h 45719"/>
              <a:gd name="connsiteX2" fmla="*/ 3834407 w 3834407"/>
              <a:gd name="connsiteY2" fmla="*/ 45719 h 45719"/>
              <a:gd name="connsiteX3" fmla="*/ 0 w 3834407"/>
              <a:gd name="connsiteY3" fmla="*/ 45719 h 45719"/>
              <a:gd name="connsiteX4" fmla="*/ 0 w 3834407"/>
              <a:gd name="connsiteY4" fmla="*/ 0 h 45719"/>
              <a:gd name="connsiteX0" fmla="*/ 634167 w 3834407"/>
              <a:gd name="connsiteY0" fmla="*/ 0 h 47036"/>
              <a:gd name="connsiteX1" fmla="*/ 3834407 w 3834407"/>
              <a:gd name="connsiteY1" fmla="*/ 1317 h 47036"/>
              <a:gd name="connsiteX2" fmla="*/ 3834407 w 3834407"/>
              <a:gd name="connsiteY2" fmla="*/ 47036 h 47036"/>
              <a:gd name="connsiteX3" fmla="*/ 0 w 3834407"/>
              <a:gd name="connsiteY3" fmla="*/ 47036 h 47036"/>
              <a:gd name="connsiteX4" fmla="*/ 634167 w 3834407"/>
              <a:gd name="connsiteY4" fmla="*/ 0 h 47036"/>
              <a:gd name="connsiteX0" fmla="*/ 64639 w 3264879"/>
              <a:gd name="connsiteY0" fmla="*/ 9256 h 56292"/>
              <a:gd name="connsiteX1" fmla="*/ 3264879 w 3264879"/>
              <a:gd name="connsiteY1" fmla="*/ 10573 h 56292"/>
              <a:gd name="connsiteX2" fmla="*/ 3264879 w 3264879"/>
              <a:gd name="connsiteY2" fmla="*/ 56292 h 56292"/>
              <a:gd name="connsiteX3" fmla="*/ 0 w 3264879"/>
              <a:gd name="connsiteY3" fmla="*/ 0 h 56292"/>
              <a:gd name="connsiteX4" fmla="*/ 64639 w 3264879"/>
              <a:gd name="connsiteY4" fmla="*/ 9256 h 5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879" h="56292">
                <a:moveTo>
                  <a:pt x="64639" y="9256"/>
                </a:moveTo>
                <a:lnTo>
                  <a:pt x="3264879" y="10573"/>
                </a:lnTo>
                <a:lnTo>
                  <a:pt x="3264879" y="56292"/>
                </a:lnTo>
                <a:lnTo>
                  <a:pt x="0" y="0"/>
                </a:lnTo>
                <a:lnTo>
                  <a:pt x="64639" y="9256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7" name="Group 136"/>
          <p:cNvGrpSpPr/>
          <p:nvPr/>
        </p:nvGrpSpPr>
        <p:grpSpPr>
          <a:xfrm>
            <a:off x="433495" y="921138"/>
            <a:ext cx="3861734" cy="3288544"/>
            <a:chOff x="3196278" y="1270243"/>
            <a:chExt cx="4997878" cy="3730265"/>
          </a:xfrm>
        </p:grpSpPr>
        <p:grpSp>
          <p:nvGrpSpPr>
            <p:cNvPr id="138" name="Group 137"/>
            <p:cNvGrpSpPr/>
            <p:nvPr/>
          </p:nvGrpSpPr>
          <p:grpSpPr>
            <a:xfrm>
              <a:off x="3560118" y="1720656"/>
              <a:ext cx="4451279" cy="2836254"/>
              <a:chOff x="3689740" y="1585867"/>
              <a:chExt cx="4451279" cy="2836254"/>
            </a:xfrm>
          </p:grpSpPr>
          <p:sp>
            <p:nvSpPr>
              <p:cNvPr id="147" name="Rectangle 146"/>
              <p:cNvSpPr/>
              <p:nvPr/>
            </p:nvSpPr>
            <p:spPr>
              <a:xfrm>
                <a:off x="4768683" y="1720556"/>
                <a:ext cx="3166280" cy="1972600"/>
              </a:xfrm>
              <a:prstGeom prst="rect">
                <a:avLst/>
              </a:prstGeom>
              <a:noFill/>
              <a:ln w="571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3837548" y="2449521"/>
                <a:ext cx="3166280" cy="1972600"/>
              </a:xfrm>
              <a:prstGeom prst="rect">
                <a:avLst/>
              </a:prstGeom>
              <a:noFill/>
              <a:ln w="571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8317109" flipV="1">
                <a:off x="3703588" y="3995931"/>
                <a:ext cx="1191127" cy="5186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060587" flipV="1">
                <a:off x="6906275" y="2082068"/>
                <a:ext cx="1051572" cy="5917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8225803">
                <a:off x="6814901" y="4022772"/>
                <a:ext cx="1326118" cy="597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8422375" flipV="1">
                <a:off x="3689740" y="2043464"/>
                <a:ext cx="1268055" cy="5186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9" name="Rectangle 138"/>
            <p:cNvSpPr/>
            <p:nvPr/>
          </p:nvSpPr>
          <p:spPr>
            <a:xfrm>
              <a:off x="3196278" y="2348491"/>
              <a:ext cx="395785" cy="3644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312152" y="4563179"/>
              <a:ext cx="395785" cy="364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 smtClean="0">
                  <a:solidFill>
                    <a:schemeClr val="tx1"/>
                  </a:solidFill>
                </a:rPr>
                <a:t>B</a:t>
              </a:r>
              <a:endParaRPr lang="en-GB" sz="4000" dirty="0">
                <a:solidFill>
                  <a:schemeClr val="tx1"/>
                </a:solidFill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702296" y="4636026"/>
              <a:ext cx="395785" cy="3644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 smtClean="0">
                  <a:solidFill>
                    <a:schemeClr val="tx1"/>
                  </a:solidFill>
                </a:rPr>
                <a:t>C</a:t>
              </a:r>
              <a:endParaRPr lang="en-GB" sz="4000" dirty="0">
                <a:solidFill>
                  <a:schemeClr val="tx1"/>
                </a:solidFill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6898893" y="2712973"/>
              <a:ext cx="395785" cy="3644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 smtClean="0">
                  <a:solidFill>
                    <a:schemeClr val="tx1"/>
                  </a:solidFill>
                </a:rPr>
                <a:t>D</a:t>
              </a:r>
              <a:endParaRPr lang="en-GB" sz="4000" dirty="0">
                <a:solidFill>
                  <a:schemeClr val="tx1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7798371" y="3861112"/>
              <a:ext cx="395785" cy="364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 smtClean="0">
                  <a:solidFill>
                    <a:schemeClr val="tx1"/>
                  </a:solidFill>
                </a:rPr>
                <a:t>E</a:t>
              </a:r>
              <a:endParaRPr lang="en-GB" sz="4000" dirty="0">
                <a:solidFill>
                  <a:schemeClr val="tx1"/>
                </a:solidFill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7640882" y="1302907"/>
              <a:ext cx="395785" cy="364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 smtClean="0">
                  <a:solidFill>
                    <a:schemeClr val="tx1"/>
                  </a:solidFill>
                </a:rPr>
                <a:t>F</a:t>
              </a:r>
              <a:endParaRPr lang="en-GB" sz="4000" dirty="0">
                <a:solidFill>
                  <a:schemeClr val="tx1"/>
                </a:solidFill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987453" y="3419433"/>
              <a:ext cx="395785" cy="364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 smtClean="0">
                  <a:solidFill>
                    <a:schemeClr val="tx1"/>
                  </a:solidFill>
                </a:rPr>
                <a:t>G</a:t>
              </a:r>
              <a:endParaRPr lang="en-GB" sz="4000" dirty="0">
                <a:solidFill>
                  <a:schemeClr val="tx1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233475" y="1270243"/>
              <a:ext cx="395785" cy="3644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H</a:t>
              </a:r>
            </a:p>
          </p:txBody>
        </p:sp>
      </p:grpSp>
      <p:pic>
        <p:nvPicPr>
          <p:cNvPr id="153" name="Picture 152"/>
          <p:cNvPicPr>
            <a:picLocks noChangeAspect="1"/>
          </p:cNvPicPr>
          <p:nvPr/>
        </p:nvPicPr>
        <p:blipFill rotWithShape="1">
          <a:blip r:embed="rId2"/>
          <a:srcRect l="2328" t="-69045" r="1791" b="-5"/>
          <a:stretch/>
        </p:blipFill>
        <p:spPr>
          <a:xfrm rot="19376369">
            <a:off x="416635" y="2609574"/>
            <a:ext cx="3898088" cy="46507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</p:pic>
      <p:sp>
        <p:nvSpPr>
          <p:cNvPr id="154" name="Rectangle 153"/>
          <p:cNvSpPr/>
          <p:nvPr/>
        </p:nvSpPr>
        <p:spPr>
          <a:xfrm>
            <a:off x="2170728" y="180434"/>
            <a:ext cx="7956645" cy="5183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ঘনকের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511949" y="3191332"/>
            <a:ext cx="3794755" cy="1037797"/>
            <a:chOff x="3901118" y="3866928"/>
            <a:chExt cx="4397086" cy="845110"/>
          </a:xfrm>
        </p:grpSpPr>
        <p:grpSp>
          <p:nvGrpSpPr>
            <p:cNvPr id="156" name="Group 155"/>
            <p:cNvGrpSpPr/>
            <p:nvPr/>
          </p:nvGrpSpPr>
          <p:grpSpPr>
            <a:xfrm>
              <a:off x="3901118" y="4079936"/>
              <a:ext cx="4206847" cy="632102"/>
              <a:chOff x="3901118" y="4079936"/>
              <a:chExt cx="4206847" cy="632102"/>
            </a:xfrm>
          </p:grpSpPr>
          <p:grpSp>
            <p:nvGrpSpPr>
              <p:cNvPr id="158" name="Group 157"/>
              <p:cNvGrpSpPr/>
              <p:nvPr/>
            </p:nvGrpSpPr>
            <p:grpSpPr>
              <a:xfrm>
                <a:off x="4192163" y="4079936"/>
                <a:ext cx="3915802" cy="314183"/>
                <a:chOff x="3789069" y="5397174"/>
                <a:chExt cx="4343304" cy="314183"/>
              </a:xfrm>
            </p:grpSpPr>
            <p:pic>
              <p:nvPicPr>
                <p:cNvPr id="161" name="Picture 160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rot="20913662">
                  <a:off x="3809084" y="5397174"/>
                  <a:ext cx="4227720" cy="46883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rgbClr val="FF0000"/>
                  </a:solidFill>
                </a:ln>
              </p:spPr>
            </p:pic>
            <p:sp>
              <p:nvSpPr>
                <p:cNvPr id="162" name="Rectangle 161"/>
                <p:cNvSpPr/>
                <p:nvPr/>
              </p:nvSpPr>
              <p:spPr>
                <a:xfrm flipV="1">
                  <a:off x="3789069" y="5655726"/>
                  <a:ext cx="3269620" cy="55631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 rot="19254950" flipV="1">
                  <a:off x="6854545" y="5407037"/>
                  <a:ext cx="1277828" cy="3723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59" name="Rectangle 158"/>
              <p:cNvSpPr/>
              <p:nvPr/>
            </p:nvSpPr>
            <p:spPr>
              <a:xfrm>
                <a:off x="3901118" y="4369353"/>
                <a:ext cx="361778" cy="2960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000" dirty="0" smtClean="0">
                    <a:solidFill>
                      <a:schemeClr val="tx1"/>
                    </a:solidFill>
                  </a:rPr>
                  <a:t>B</a:t>
                </a:r>
                <a:endParaRPr lang="en-GB" sz="4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6922243" y="4416014"/>
                <a:ext cx="361778" cy="2960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000" dirty="0" smtClean="0">
                    <a:solidFill>
                      <a:schemeClr val="tx1"/>
                    </a:solidFill>
                  </a:rPr>
                  <a:t>C</a:t>
                </a:r>
                <a:endParaRPr lang="en-GB" sz="4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7" name="Rectangle 156"/>
            <p:cNvSpPr/>
            <p:nvPr/>
          </p:nvSpPr>
          <p:spPr>
            <a:xfrm>
              <a:off x="7936426" y="3866928"/>
              <a:ext cx="361778" cy="29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 smtClean="0">
                  <a:solidFill>
                    <a:schemeClr val="tx1"/>
                  </a:solidFill>
                </a:rPr>
                <a:t>E</a:t>
              </a:r>
              <a:endParaRPr lang="en-GB" sz="4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4" name="Rectangle 163"/>
          <p:cNvSpPr/>
          <p:nvPr/>
        </p:nvSpPr>
        <p:spPr>
          <a:xfrm>
            <a:off x="1968787" y="3859348"/>
            <a:ext cx="361778" cy="29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a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578781" y="3493522"/>
            <a:ext cx="361778" cy="29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a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989416" y="2209712"/>
            <a:ext cx="361778" cy="29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</a:rPr>
              <a:t>a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1367408" y="6179508"/>
            <a:ext cx="361778" cy="29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a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3217003" y="5830491"/>
            <a:ext cx="361778" cy="29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a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169" name="Picture 168"/>
          <p:cNvPicPr>
            <a:picLocks noChangeAspect="1"/>
          </p:cNvPicPr>
          <p:nvPr/>
        </p:nvPicPr>
        <p:blipFill rotWithShape="1">
          <a:blip r:embed="rId2"/>
          <a:srcRect t="73635" r="1572" b="-47266"/>
          <a:stretch/>
        </p:blipFill>
        <p:spPr>
          <a:xfrm rot="20867950" flipV="1">
            <a:off x="763821" y="3458833"/>
            <a:ext cx="3257109" cy="45719"/>
          </a:xfrm>
          <a:prstGeom prst="rect">
            <a:avLst/>
          </a:prstGeom>
          <a:solidFill>
            <a:schemeClr val="tx1"/>
          </a:solidFill>
          <a:ln w="19050">
            <a:solidFill>
              <a:srgbClr val="FF0000"/>
            </a:solidFill>
          </a:ln>
        </p:spPr>
      </p:pic>
      <p:sp>
        <p:nvSpPr>
          <p:cNvPr id="170" name="Rectangle 169"/>
          <p:cNvSpPr/>
          <p:nvPr/>
        </p:nvSpPr>
        <p:spPr>
          <a:xfrm>
            <a:off x="4577338" y="891783"/>
            <a:ext cx="7449465" cy="4837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BF</a:t>
            </a:r>
            <a:r>
              <a:rPr lang="bn-IN" sz="3600" dirty="0" smtClean="0">
                <a:solidFill>
                  <a:schemeClr val="tx1"/>
                </a:solidFill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হলো এবং </a:t>
            </a:r>
            <a:r>
              <a:rPr lang="en-GB" sz="3600" dirty="0" smtClean="0">
                <a:solidFill>
                  <a:schemeClr val="tx1"/>
                </a:solidFill>
              </a:rPr>
              <a:t>B</a:t>
            </a:r>
            <a:r>
              <a:rPr lang="bn-IN" sz="3600" dirty="0" smtClean="0">
                <a:solidFill>
                  <a:schemeClr val="tx1"/>
                </a:solidFill>
              </a:rPr>
              <a:t>,</a:t>
            </a:r>
            <a:r>
              <a:rPr lang="en-GB" sz="3600" dirty="0" smtClean="0">
                <a:solidFill>
                  <a:schemeClr val="tx1"/>
                </a:solidFill>
              </a:rPr>
              <a:t>E</a:t>
            </a:r>
            <a:r>
              <a:rPr lang="bn-IN" sz="3600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করা হলো।  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Rectangle 170"/>
              <p:cNvSpPr/>
              <p:nvPr/>
            </p:nvSpPr>
            <p:spPr>
              <a:xfrm>
                <a:off x="6029314" y="2429506"/>
                <a:ext cx="5925540" cy="51551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তাহলে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⊿</a:t>
                </a:r>
                <a:r>
                  <a:rPr lang="en-GB" sz="3600" dirty="0" smtClean="0">
                    <a:solidFill>
                      <a:schemeClr val="tx1"/>
                    </a:solidFill>
                  </a:rPr>
                  <a:t>BCE</a:t>
                </a:r>
                <a:r>
                  <a:rPr lang="bn-IN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bn-IN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3600" dirty="0">
                            <a:solidFill>
                              <a:prstClr val="black"/>
                            </a:solidFill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GB" sz="3600" dirty="0">
                            <a:solidFill>
                              <a:schemeClr val="tx1"/>
                            </a:solidFill>
                          </a:rPr>
                          <m:t>E</m:t>
                        </m:r>
                      </m:e>
                      <m:sup>
                        <m: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6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3600" dirty="0">
                            <a:solidFill>
                              <a:prstClr val="black"/>
                            </a:solidFill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GB" sz="3600" dirty="0">
                            <a:solidFill>
                              <a:schemeClr val="tx1"/>
                            </a:solidFill>
                          </a:rPr>
                          <m:t>C</m:t>
                        </m:r>
                      </m:e>
                      <m:sup>
                        <m: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+</a:t>
                </a:r>
                <a:r>
                  <a:rPr lang="bn-IN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3600" dirty="0">
                            <a:solidFill>
                              <a:schemeClr val="tx1"/>
                            </a:solidFill>
                          </a:rPr>
                          <m:t>CE</m:t>
                        </m:r>
                      </m:e>
                      <m:sup>
                        <m: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1" name="Rectangle 1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314" y="2429506"/>
                <a:ext cx="5925540" cy="515518"/>
              </a:xfrm>
              <a:prstGeom prst="rect">
                <a:avLst/>
              </a:prstGeom>
              <a:blipFill rotWithShape="0">
                <a:blip r:embed="rId3"/>
                <a:stretch>
                  <a:fillRect t="-34483" b="-5517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Oval 171"/>
          <p:cNvSpPr/>
          <p:nvPr/>
        </p:nvSpPr>
        <p:spPr>
          <a:xfrm>
            <a:off x="8838944" y="2355785"/>
            <a:ext cx="784566" cy="5705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Oval 172"/>
          <p:cNvSpPr/>
          <p:nvPr/>
        </p:nvSpPr>
        <p:spPr>
          <a:xfrm>
            <a:off x="9912820" y="2349277"/>
            <a:ext cx="1801510" cy="5705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Rectangle 173"/>
          <p:cNvSpPr/>
          <p:nvPr/>
        </p:nvSpPr>
        <p:spPr>
          <a:xfrm>
            <a:off x="6559875" y="1651108"/>
            <a:ext cx="5185034" cy="4837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BC=EC=EF= a </a:t>
            </a:r>
            <a:r>
              <a:rPr lang="en-GB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Rectangle 174"/>
              <p:cNvSpPr/>
              <p:nvPr/>
            </p:nvSpPr>
            <p:spPr>
              <a:xfrm>
                <a:off x="7492961" y="3257836"/>
                <a:ext cx="4204377" cy="45628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</m:t>
                        </m:r>
                        <m:r>
                          <m:rPr>
                            <m:nor/>
                          </m:rPr>
                          <a:rPr lang="en-GB" sz="3600" dirty="0">
                            <a:solidFill>
                              <a:prstClr val="black"/>
                            </a:solidFill>
                          </a:rPr>
                          <m:t>BE</m:t>
                        </m:r>
                      </m:e>
                      <m:sup>
                        <m: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6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3600" dirty="0" smtClean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3600" dirty="0" smtClean="0">
                    <a:solidFill>
                      <a:schemeClr val="tx1"/>
                    </a:solidFill>
                  </a:rPr>
                  <a:t>= </a:t>
                </a:r>
                <a:r>
                  <a:rPr lang="en-GB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GB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GB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5" name="Rectangle 1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961" y="3257836"/>
                <a:ext cx="4204377" cy="456285"/>
              </a:xfrm>
              <a:prstGeom prst="rect">
                <a:avLst/>
              </a:prstGeom>
              <a:blipFill rotWithShape="0">
                <a:blip r:embed="rId4"/>
                <a:stretch>
                  <a:fillRect t="-39744" b="-18076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6" name="Oval 175"/>
          <p:cNvSpPr/>
          <p:nvPr/>
        </p:nvSpPr>
        <p:spPr>
          <a:xfrm>
            <a:off x="8056870" y="3161763"/>
            <a:ext cx="860647" cy="5705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Rectangle 192"/>
          <p:cNvSpPr/>
          <p:nvPr/>
        </p:nvSpPr>
        <p:spPr>
          <a:xfrm>
            <a:off x="9095745" y="5690087"/>
            <a:ext cx="313499" cy="35264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12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000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9522" y="945152"/>
            <a:ext cx="3985275" cy="3226677"/>
            <a:chOff x="1549986" y="3770409"/>
            <a:chExt cx="3985275" cy="3226677"/>
          </a:xfrm>
        </p:grpSpPr>
        <p:pic>
          <p:nvPicPr>
            <p:cNvPr id="203" name="Picture 20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923513">
              <a:off x="1890286" y="6267575"/>
              <a:ext cx="3302944" cy="45719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</p:pic>
        <p:sp>
          <p:nvSpPr>
            <p:cNvPr id="199" name="Rectangle 198"/>
            <p:cNvSpPr/>
            <p:nvPr/>
          </p:nvSpPr>
          <p:spPr>
            <a:xfrm>
              <a:off x="5080775" y="6004938"/>
              <a:ext cx="313499" cy="3526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4000" dirty="0" smtClean="0">
                  <a:solidFill>
                    <a:schemeClr val="tx1"/>
                  </a:solidFill>
                </a:rPr>
                <a:t>E</a:t>
              </a:r>
              <a:endParaRPr lang="en-GB" sz="4000" dirty="0">
                <a:solidFill>
                  <a:schemeClr val="tx1"/>
                </a:solidFill>
              </a:endParaRPr>
            </a:p>
          </p:txBody>
        </p:sp>
        <p:pic>
          <p:nvPicPr>
            <p:cNvPr id="196" name="Picture 195"/>
            <p:cNvPicPr>
              <a:picLocks noChangeAspect="1"/>
            </p:cNvPicPr>
            <p:nvPr/>
          </p:nvPicPr>
          <p:blipFill rotWithShape="1">
            <a:blip r:embed="rId2"/>
            <a:srcRect l="1" t="-393240" r="41174" b="319746"/>
            <a:stretch/>
          </p:blipFill>
          <p:spPr>
            <a:xfrm rot="19443082">
              <a:off x="1549986" y="5416970"/>
              <a:ext cx="3985275" cy="58649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B0F0"/>
              </a:solidFill>
            </a:ln>
            <a:scene3d>
              <a:camera prst="orthographicFront">
                <a:rot lat="1200000" lon="0" rev="0"/>
              </a:camera>
              <a:lightRig rig="threePt" dir="t"/>
            </a:scene3d>
          </p:spPr>
        </p:pic>
        <p:sp>
          <p:nvSpPr>
            <p:cNvPr id="189" name="Rectangle 188"/>
            <p:cNvSpPr/>
            <p:nvPr/>
          </p:nvSpPr>
          <p:spPr>
            <a:xfrm rot="5400000" flipV="1">
              <a:off x="4238633" y="5104147"/>
              <a:ext cx="1789653" cy="396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134485" y="5000786"/>
              <a:ext cx="313499" cy="3526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4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5057545" y="3770409"/>
              <a:ext cx="305813" cy="3213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 smtClean="0">
                  <a:solidFill>
                    <a:schemeClr val="tx1"/>
                  </a:solidFill>
                </a:rPr>
                <a:t>F</a:t>
              </a:r>
              <a:endParaRPr lang="en-GB" sz="4000" dirty="0">
                <a:solidFill>
                  <a:schemeClr val="tx1"/>
                </a:solidFill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1687305" y="6633568"/>
              <a:ext cx="312220" cy="3635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 smtClean="0">
                  <a:solidFill>
                    <a:schemeClr val="tx1"/>
                  </a:solidFill>
                </a:rPr>
                <a:t>B</a:t>
              </a:r>
              <a:endParaRPr lang="en-GB" sz="4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8" name="Oval 207"/>
          <p:cNvSpPr/>
          <p:nvPr/>
        </p:nvSpPr>
        <p:spPr>
          <a:xfrm>
            <a:off x="10602067" y="3191069"/>
            <a:ext cx="860647" cy="5705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Rectangle 208"/>
              <p:cNvSpPr/>
              <p:nvPr/>
            </p:nvSpPr>
            <p:spPr>
              <a:xfrm>
                <a:off x="6035004" y="3985252"/>
                <a:ext cx="5925540" cy="51551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তাহলে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⊿</a:t>
                </a:r>
                <a:r>
                  <a:rPr lang="en-GB" sz="3600" dirty="0" smtClean="0">
                    <a:solidFill>
                      <a:schemeClr val="tx1"/>
                    </a:solidFill>
                  </a:rPr>
                  <a:t>BE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600" dirty="0">
                        <a:solidFill>
                          <a:schemeClr val="tx1"/>
                        </a:solidFill>
                      </a:rPr>
                      <m:t>F</m:t>
                    </m:r>
                  </m:oMath>
                </a14:m>
                <a:r>
                  <a:rPr lang="bn-IN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bn-IN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3600" dirty="0">
                            <a:solidFill>
                              <a:prstClr val="black"/>
                            </a:solidFill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GB" sz="3600" dirty="0">
                            <a:solidFill>
                              <a:schemeClr val="tx1"/>
                            </a:solidFill>
                          </a:rPr>
                          <m:t>F</m:t>
                        </m:r>
                      </m:e>
                      <m:sup>
                        <m: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6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3600" dirty="0">
                            <a:solidFill>
                              <a:prstClr val="black"/>
                            </a:solidFill>
                          </a:rPr>
                          <m:t>BE</m:t>
                        </m:r>
                      </m:e>
                      <m:sup>
                        <m: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+</a:t>
                </a:r>
                <a:r>
                  <a:rPr lang="bn-IN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3600" dirty="0">
                            <a:solidFill>
                              <a:prstClr val="black"/>
                            </a:solidFill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GB" sz="3600" dirty="0">
                            <a:solidFill>
                              <a:schemeClr val="tx1"/>
                            </a:solidFill>
                          </a:rPr>
                          <m:t>F</m:t>
                        </m:r>
                      </m:e>
                      <m:sup>
                        <m: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9" name="Rectangle 2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004" y="3985252"/>
                <a:ext cx="5925540" cy="515518"/>
              </a:xfrm>
              <a:prstGeom prst="rect">
                <a:avLst/>
              </a:prstGeom>
              <a:blipFill rotWithShape="0">
                <a:blip r:embed="rId5"/>
                <a:stretch>
                  <a:fillRect t="-34483" b="-5632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Rectangle 209"/>
              <p:cNvSpPr/>
              <p:nvPr/>
            </p:nvSpPr>
            <p:spPr>
              <a:xfrm>
                <a:off x="5517686" y="4705773"/>
                <a:ext cx="5939013" cy="51551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bn-IN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</m:t>
                    </m:r>
                    <m:r>
                      <a:rPr lang="bn-I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া</m:t>
                    </m:r>
                    <m:r>
                      <a:rPr lang="bn-I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 </m:t>
                    </m:r>
                    <m:sSup>
                      <m:sSupPr>
                        <m:ctrlP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3600" dirty="0">
                            <a:solidFill>
                              <a:schemeClr val="tx1"/>
                            </a:solidFill>
                          </a:rPr>
                          <m:t>BF</m:t>
                        </m:r>
                      </m:e>
                      <m:sup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6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pt-BR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3600" dirty="0" smtClean="0">
                    <a:solidFill>
                      <a:schemeClr val="tx1"/>
                    </a:solidFill>
                  </a:rPr>
                  <a:t> = </a:t>
                </a:r>
                <a:r>
                  <a:rPr lang="en-GB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0" name="Rectangle 2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686" y="4705773"/>
                <a:ext cx="5939013" cy="515518"/>
              </a:xfrm>
              <a:prstGeom prst="rect">
                <a:avLst/>
              </a:prstGeom>
              <a:blipFill rotWithShape="0">
                <a:blip r:embed="rId6"/>
                <a:stretch>
                  <a:fillRect t="-30682" b="-5340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Rectangle 210"/>
              <p:cNvSpPr/>
              <p:nvPr/>
            </p:nvSpPr>
            <p:spPr>
              <a:xfrm>
                <a:off x="6983432" y="5702325"/>
                <a:ext cx="3618635" cy="58086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GB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bn-IN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600" dirty="0">
                        <a:solidFill>
                          <a:schemeClr val="tx1"/>
                        </a:solidFill>
                      </a:rPr>
                      <m:t>BF</m:t>
                    </m:r>
                    <m:r>
                      <a:rPr lang="en-GB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IN" sz="3600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GB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pt-BR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3600" dirty="0" smtClean="0">
                    <a:solidFill>
                      <a:schemeClr val="tx1"/>
                    </a:solidFill>
                  </a:rPr>
                  <a:t> a  </a:t>
                </a:r>
                <a:r>
                  <a:rPr lang="en-GB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GB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GB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1" name="Rectangle 2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432" y="5702325"/>
                <a:ext cx="3618635" cy="580867"/>
              </a:xfrm>
              <a:prstGeom prst="rect">
                <a:avLst/>
              </a:prstGeom>
              <a:blipFill rotWithShape="0">
                <a:blip r:embed="rId7"/>
                <a:stretch>
                  <a:fillRect t="-20202" b="-4646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2" name="Oval 211"/>
          <p:cNvSpPr/>
          <p:nvPr/>
        </p:nvSpPr>
        <p:spPr>
          <a:xfrm>
            <a:off x="9971048" y="3930225"/>
            <a:ext cx="1801510" cy="5705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Oval 212"/>
          <p:cNvSpPr/>
          <p:nvPr/>
        </p:nvSpPr>
        <p:spPr>
          <a:xfrm>
            <a:off x="6814737" y="4682025"/>
            <a:ext cx="784566" cy="5705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Oval 213"/>
          <p:cNvSpPr/>
          <p:nvPr/>
        </p:nvSpPr>
        <p:spPr>
          <a:xfrm>
            <a:off x="7858968" y="4682025"/>
            <a:ext cx="886203" cy="5705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Oval 214"/>
          <p:cNvSpPr/>
          <p:nvPr/>
        </p:nvSpPr>
        <p:spPr>
          <a:xfrm>
            <a:off x="9121108" y="4698442"/>
            <a:ext cx="558661" cy="5705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Oval 216"/>
          <p:cNvSpPr/>
          <p:nvPr/>
        </p:nvSpPr>
        <p:spPr>
          <a:xfrm>
            <a:off x="8302069" y="5690087"/>
            <a:ext cx="1107175" cy="5705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17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-0.02696 0.3328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2778 L 0.07044 0.34977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" y="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ntr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ntr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2" presetClass="entr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2" presetClass="entr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54" grpId="0" animBg="1"/>
      <p:bldP spid="164" grpId="0"/>
      <p:bldP spid="165" grpId="0"/>
      <p:bldP spid="166" grpId="0"/>
      <p:bldP spid="167" grpId="0"/>
      <p:bldP spid="167" grpId="1"/>
      <p:bldP spid="168" grpId="0"/>
      <p:bldP spid="168" grpId="1"/>
      <p:bldP spid="170" grpId="0" animBg="1"/>
      <p:bldP spid="171" grpId="0" animBg="1"/>
      <p:bldP spid="172" grpId="0" animBg="1"/>
      <p:bldP spid="172" grpId="1" animBg="1"/>
      <p:bldP spid="173" grpId="0" animBg="1"/>
      <p:bldP spid="173" grpId="1" animBg="1"/>
      <p:bldP spid="174" grpId="0" animBg="1"/>
      <p:bldP spid="175" grpId="0" animBg="1"/>
      <p:bldP spid="176" grpId="0" animBg="1"/>
      <p:bldP spid="176" grpId="1" animBg="1"/>
      <p:bldP spid="208" grpId="0" animBg="1"/>
      <p:bldP spid="208" grpId="1" animBg="1"/>
      <p:bldP spid="209" grpId="0" animBg="1"/>
      <p:bldP spid="210" grpId="0" animBg="1"/>
      <p:bldP spid="211" grpId="0" animBg="1"/>
      <p:bldP spid="212" grpId="0" animBg="1"/>
      <p:bldP spid="212" grpId="1" animBg="1"/>
      <p:bldP spid="213" grpId="0" animBg="1"/>
      <p:bldP spid="213" grpId="1" animBg="1"/>
      <p:bldP spid="214" grpId="0" animBg="1"/>
      <p:bldP spid="214" grpId="1" animBg="1"/>
      <p:bldP spid="215" grpId="0" animBg="1"/>
      <p:bldP spid="215" grpId="1" animBg="1"/>
      <p:bldP spid="217" grpId="0" animBg="1"/>
      <p:bldP spid="2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84" y="81884"/>
            <a:ext cx="12028227" cy="6707875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2745" y="1180895"/>
            <a:ext cx="3255285" cy="25966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D4E8B2E-4F62-406A-BCB8-2561B52A8595}"/>
              </a:ext>
            </a:extLst>
          </p:cNvPr>
          <p:cNvSpPr/>
          <p:nvPr/>
        </p:nvSpPr>
        <p:spPr>
          <a:xfrm>
            <a:off x="2054531" y="57026"/>
            <a:ext cx="7179542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3688" y="3941862"/>
                <a:ext cx="11181011" cy="102436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**</a:t>
                </a:r>
                <a:r>
                  <a:rPr lang="bn-IN" sz="36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নকের সমগ্র পৃষ্ঠের 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96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বর্গমিটার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ঘনকের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কর্ণের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88" y="3941862"/>
                <a:ext cx="11181011" cy="1024369"/>
              </a:xfrm>
              <a:prstGeom prst="rect">
                <a:avLst/>
              </a:prstGeom>
              <a:blipFill rotWithShape="0">
                <a:blip r:embed="rId3"/>
                <a:stretch>
                  <a:fillRect t="-14451" r="-816" b="-2774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295718" y="3565641"/>
            <a:ext cx="2731040" cy="4724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2AF25A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74196" y="3392789"/>
            <a:ext cx="8691381" cy="24368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29662" y="3513016"/>
            <a:ext cx="1764405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946163" y="3507410"/>
                <a:ext cx="7019414" cy="3992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শর্তমতে,</a:t>
                </a:r>
                <a:r>
                  <a:rPr lang="en-GB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6a²</a:t>
                </a:r>
                <a:r>
                  <a:rPr lang="bn-I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96</m:t>
                    </m:r>
                  </m:oMath>
                </a14:m>
                <a:r>
                  <a:rPr lang="bn-IN" sz="4000" dirty="0" smtClean="0">
                    <a:solidFill>
                      <a:schemeClr val="tx1"/>
                    </a:solidFill>
                  </a:rPr>
                  <a:t> </a:t>
                </a:r>
                <a:r>
                  <a:rPr lang="bn-IN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(প্রত্যেক বাহুর </a:t>
                </a:r>
                <a:r>
                  <a:rPr lang="en-GB" sz="4000" dirty="0" smtClean="0">
                    <a:solidFill>
                      <a:schemeClr val="tx1"/>
                    </a:solidFill>
                  </a:rPr>
                  <a:t>a</a:t>
                </a:r>
                <a:r>
                  <a:rPr lang="bn-IN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ধরলে)</a:t>
                </a:r>
                <a:endParaRPr lang="en-GB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163" y="3507410"/>
                <a:ext cx="7019414" cy="399245"/>
              </a:xfrm>
              <a:prstGeom prst="rect">
                <a:avLst/>
              </a:prstGeom>
              <a:blipFill rotWithShape="0">
                <a:blip r:embed="rId4"/>
                <a:stretch>
                  <a:fillRect l="-3038" t="-72727" r="-1997" b="-1060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274196" y="4210441"/>
                <a:ext cx="1951789" cy="5378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:r>
                  <a:rPr lang="en-GB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a²</a:t>
                </a:r>
                <a14:m>
                  <m:oMath xmlns:m="http://schemas.openxmlformats.org/officeDocument/2006/math">
                    <m:r>
                      <a:rPr lang="en-GB" sz="4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bn-IN" sz="4000" dirty="0">
                    <a:solidFill>
                      <a:schemeClr val="tx1"/>
                    </a:solidFill>
                  </a:rPr>
                  <a:t> </a:t>
                </a:r>
                <a:endParaRPr lang="en-GB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196" y="4210441"/>
                <a:ext cx="1951789" cy="537860"/>
              </a:xfrm>
              <a:prstGeom prst="rect">
                <a:avLst/>
              </a:prstGeom>
              <a:blipFill rotWithShape="0">
                <a:blip r:embed="rId7"/>
                <a:stretch>
                  <a:fillRect l="-4063" t="-43182" r="-11875" b="-659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376385" y="4002291"/>
                <a:ext cx="1634015" cy="6747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</m:oMath>
                </a14:m>
                <a:r>
                  <a:rPr lang="en-GB" sz="4000" dirty="0" smtClean="0">
                    <a:solidFill>
                      <a:schemeClr val="tx1"/>
                    </a:solidFill>
                  </a:rPr>
                  <a:t>a= 4</a:t>
                </a:r>
                <a:endParaRPr lang="en-GB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385" y="4002291"/>
                <a:ext cx="1634015" cy="674749"/>
              </a:xfrm>
              <a:prstGeom prst="rect">
                <a:avLst/>
              </a:prstGeom>
              <a:blipFill rotWithShape="0">
                <a:blip r:embed="rId8"/>
                <a:stretch>
                  <a:fillRect t="-21818" r="-7463" b="-3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309030" y="4956629"/>
                <a:ext cx="3701370" cy="6075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কর্ণের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4000" dirty="0">
                    <a:solidFill>
                      <a:schemeClr val="tx1"/>
                    </a:solidFill>
                  </a:rPr>
                  <a:t> a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GB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030" y="4956629"/>
                <a:ext cx="3701370" cy="607573"/>
              </a:xfrm>
              <a:prstGeom prst="rect">
                <a:avLst/>
              </a:prstGeom>
              <a:blipFill rotWithShape="0">
                <a:blip r:embed="rId9"/>
                <a:stretch>
                  <a:fillRect l="-5931" t="-23000" b="-5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7010400" y="4822178"/>
            <a:ext cx="3192312" cy="674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6.928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981" b="75300" l="42652" r="84026">
                        <a14:backgroundMark x1="53994" y1="62590" x2="66933" y2="67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48" t="23962" r="26257" b="32087"/>
          <a:stretch/>
        </p:blipFill>
        <p:spPr>
          <a:xfrm>
            <a:off x="412348" y="5564202"/>
            <a:ext cx="1146220" cy="94015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981" b="75300" l="42652" r="84026">
                        <a14:backgroundMark x1="53994" y1="62590" x2="66933" y2="67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48" t="23962" r="26257" b="32087"/>
          <a:stretch/>
        </p:blipFill>
        <p:spPr>
          <a:xfrm>
            <a:off x="1843272" y="5564202"/>
            <a:ext cx="1146220" cy="94015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981" b="75300" l="42652" r="84026">
                        <a14:backgroundMark x1="53994" y1="62590" x2="66933" y2="67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48" t="23962" r="26257" b="32087"/>
          <a:stretch/>
        </p:blipFill>
        <p:spPr>
          <a:xfrm>
            <a:off x="3604660" y="5772530"/>
            <a:ext cx="1146220" cy="9401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981" b="75300" l="42652" r="84026">
                        <a14:backgroundMark x1="53994" y1="62590" x2="66933" y2="67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48" t="23962" r="26257" b="32087"/>
          <a:stretch/>
        </p:blipFill>
        <p:spPr>
          <a:xfrm>
            <a:off x="4623325" y="5848127"/>
            <a:ext cx="1146220" cy="9401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981" b="75300" l="42652" r="84026">
                        <a14:backgroundMark x1="53994" y1="62590" x2="66933" y2="67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48" t="23962" r="26257" b="32087"/>
          <a:stretch/>
        </p:blipFill>
        <p:spPr>
          <a:xfrm>
            <a:off x="6069992" y="5750567"/>
            <a:ext cx="1146220" cy="9401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981" b="75300" l="42652" r="84026">
                        <a14:backgroundMark x1="53994" y1="62590" x2="66933" y2="67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48" t="23962" r="26257" b="32087"/>
          <a:stretch/>
        </p:blipFill>
        <p:spPr>
          <a:xfrm>
            <a:off x="7645134" y="5666111"/>
            <a:ext cx="1146220" cy="94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1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 -0.06851 L -0.01875 -0.43888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851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39 -0.39861 L 0.23203 -0.34491 L 0.23841 -0.39861 L 0.24518 -0.34491 L 0.25208 -0.39861 L 0.25833 -0.34491 L 0.26523 -0.39861 L 0.27148 -0.34491 L 0.27838 -0.39861 L 0.28516 -0.34491 L 0.29154 -0.39861 L 0.29831 -0.34491 L 0.30469 -0.39861 L 0.31146 -0.34491 L 0.31823 -0.39861 L 0.32461 -0.34491 L 0.33151 -0.39861 " pathEditMode="relative" rAng="0" ptsTypes="AAAAAAAAAAAAAAA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268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78 -0.41204 L 0.2845 -0.35833 L 0.31731 -0.41204 L 0.35195 -0.35833 L 0.3875 -0.41204 L 0.41966 -0.35833 L 0.45495 -0.41204 L 0.48711 -0.35833 L 0.52226 -0.41204 L 0.55703 -0.35833 L 0.58971 -0.41204 L 0.62461 -0.35833 L 0.65742 -0.41204 L 0.69205 -0.35833 L 0.72669 -0.41204 L 0.7595 -0.35833 L 0.79505 -0.41204 " pathEditMode="relative" rAng="0" ptsTypes="AAAAAAAAAAAAAAA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4" y="268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26 -0.32107 L -0.01771 -0.26737 L -0.01029 -0.32107 L -0.00261 -0.26737 L 0.00547 -0.32107 L 0.01289 -0.26737 L 0.02083 -0.32107 L 0.02799 -0.26737 L 0.03607 -0.32107 L 0.04388 -0.26737 L 0.0513 -0.32107 L 0.05911 -0.26737 L 0.06653 -0.32107 L 0.07435 -0.26737 L 0.08229 -0.32107 L 0.08958 -0.26737 L 0.09778 -0.32107 " pathEditMode="relative" rAng="0" ptsTypes="AAAAAAAAAAAAAAAAA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68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63 -0.33843 L 0.06862 -0.28473 L 0.07448 -0.33843 L 0.0806 -0.28473 L 0.08711 -0.33843 L 0.09297 -0.28473 L 0.09935 -0.33843 L 0.10495 -0.28473 L 0.11146 -0.33843 L 0.11771 -0.28473 L 0.12357 -0.33843 L 0.12982 -0.28473 L 0.13568 -0.33843 L 0.14193 -0.28473 L 0.14831 -0.33843 L 0.15404 -0.28473 L 0.16068 -0.33843 " pathEditMode="relative" rAng="0" ptsTypes="AAAAAAAAAAAAAAAAA">
                                      <p:cBhvr>
                                        <p:cTn id="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2685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37 -0.19745 L -0.21901 -0.14375 L -0.2039 -0.19745 L -0.18815 -0.14375 L -0.17135 -0.19745 L -0.15625 -0.14375 L -0.13984 -0.19745 L -0.12539 -0.14375 L -0.10859 -0.19745 L -0.09258 -0.14375 L -0.07747 -0.19745 L -0.06133 -0.14375 L -0.04622 -0.19745 L -0.03008 -0.14375 L -0.01367 -0.19745 L 0.00104 -0.14375 L 0.01823 -0.19745 " pathEditMode="relative" rAng="0" ptsTypes="AAAAAAAAAAAAAAA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0" y="268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79 -0.20116 L -0.03164 -0.14746 L -0.01862 -0.20116 L -0.00482 -0.14746 L 0.00976 -0.20116 L 0.02305 -0.14746 L 0.03711 -0.20116 L 0.04961 -0.14746 L 0.06432 -0.20116 L 0.07812 -0.14746 L 0.0914 -0.20116 L 0.10534 -0.14746 L 0.11849 -0.20116 L 0.13242 -0.14746 L 0.14674 -0.20116 L 0.1595 -0.14746 L 0.17461 -0.20116 " pathEditMode="relative" rAng="0" ptsTypes="AAAAAAAAAAAAAAAAA">
                                      <p:cBhvr>
                                        <p:cTn id="10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64" y="2685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84" y="81884"/>
            <a:ext cx="12028227" cy="6707875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193359" y="174985"/>
            <a:ext cx="3696236" cy="6697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মূল্যায়ন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24930" y="522110"/>
            <a:ext cx="3584542" cy="987820"/>
            <a:chOff x="1545463" y="2430428"/>
            <a:chExt cx="2253804" cy="24635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Down Arrow 4"/>
                <p:cNvSpPr/>
                <p:nvPr/>
              </p:nvSpPr>
              <p:spPr>
                <a:xfrm>
                  <a:off x="1648495" y="2472744"/>
                  <a:ext cx="2047741" cy="2331076"/>
                </a:xfrm>
                <a:prstGeom prst="downArrow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bn-IN" sz="2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/>
                  <a:r>
                    <a:rPr lang="bn-IN" sz="24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সঠিক উত্তরে </a:t>
                  </a:r>
                  <a14:m>
                    <m:oMath xmlns:m="http://schemas.openxmlformats.org/officeDocument/2006/math"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√</m:t>
                      </m:r>
                    </m:oMath>
                  </a14:m>
                  <a:r>
                    <a:rPr lang="bn-IN" sz="24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চিহ্ন দাও </a:t>
                  </a:r>
                  <a:endParaRPr lang="en-GB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20" name="Down Arrow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8495" y="2472744"/>
                  <a:ext cx="2047741" cy="2331076"/>
                </a:xfrm>
                <a:prstGeom prst="downArrow">
                  <a:avLst/>
                </a:prstGeom>
                <a:blipFill rotWithShape="0">
                  <a:blip r:embed="rId5"/>
                  <a:stretch>
                    <a:fillRect b="-9756"/>
                  </a:stretch>
                </a:blipFill>
                <a:ln w="57150">
                  <a:solidFill>
                    <a:schemeClr val="bg2">
                      <a:lumMod val="25000"/>
                      <a:lumOff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Down Arrow 5"/>
            <p:cNvSpPr/>
            <p:nvPr/>
          </p:nvSpPr>
          <p:spPr>
            <a:xfrm>
              <a:off x="1545463" y="2430428"/>
              <a:ext cx="2253804" cy="2463544"/>
            </a:xfrm>
            <a:prstGeom prst="downArrow">
              <a:avLst>
                <a:gd name="adj1" fmla="val 50000"/>
                <a:gd name="adj2" fmla="val 51714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393720" y="1909579"/>
            <a:ext cx="4635583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GB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6a²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3242" y="1065035"/>
            <a:ext cx="7845868" cy="5394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ঘনকের সমগ্র পৃষ্ঠের  ক্ষেত্রফলের  সূত্র কী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6092" y="1935727"/>
            <a:ext cx="3747062" cy="6844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GB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1914" y="2724392"/>
            <a:ext cx="4430867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14458" y="2797569"/>
            <a:ext cx="4285896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1896092" y="2831049"/>
                <a:ext cx="743914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 xmlns:m="http://schemas.openxmlformats.org/officeDocument/2006/math">
                    <m:r>
                      <a:rPr lang="bn-IN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IN" sz="4000" dirty="0" smtClean="0"/>
                  <a:t>    </a:t>
                </a:r>
                <a:endParaRPr lang="en-GB" sz="4000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092" y="2831049"/>
                <a:ext cx="743914" cy="562708"/>
              </a:xfrm>
              <a:prstGeom prst="roundRect">
                <a:avLst/>
              </a:prstGeom>
              <a:blipFill rotWithShape="0">
                <a:blip r:embed="rId6"/>
                <a:stretch>
                  <a:fillRect t="-28283" r="-85156" b="-49495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6397228" y="1957704"/>
                <a:ext cx="1275274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১০০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%       </a:t>
                </a:r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63" name="Rounded 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228" y="1957704"/>
                <a:ext cx="1275274" cy="562708"/>
              </a:xfrm>
              <a:prstGeom prst="roundRect">
                <a:avLst/>
              </a:prstGeom>
              <a:blipFill rotWithShape="0">
                <a:blip r:embed="rId10"/>
                <a:stretch>
                  <a:fillRect t="-46939" r="-50000" b="-26531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6581128" y="2762093"/>
                <a:ext cx="732501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64" name="Rounded 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128" y="2762093"/>
                <a:ext cx="732501" cy="562708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1936256" y="1991846"/>
                <a:ext cx="745536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256" y="1991846"/>
                <a:ext cx="745536" cy="562708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1022174" y="3658091"/>
            <a:ext cx="5379740" cy="5666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ঘনকের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কর্ণের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240879" y="4405084"/>
                <a:ext cx="4504728" cy="85756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GB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bn-IN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খ) </a:t>
                </a:r>
                <a:r>
                  <a:rPr lang="en-GB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m:rPr>
                        <m:nor/>
                      </m:rPr>
                      <a:rPr lang="en-GB" sz="4000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sz="4000" dirty="0">
                        <a:solidFill>
                          <a:schemeClr val="tx1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GB" sz="4000" dirty="0">
                        <a:solidFill>
                          <a:schemeClr val="tx1"/>
                        </a:solidFill>
                      </a:rPr>
                      <m:t>  </m:t>
                    </m:r>
                    <m:r>
                      <m:rPr>
                        <m:nor/>
                      </m:rPr>
                      <a:rPr lang="en-US" sz="4000" b="0" i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বর্গ </m:t>
                    </m:r>
                    <m:r>
                      <m:rPr>
                        <m:nor/>
                      </m:rPr>
                      <a:rPr lang="en-GB" sz="4000" dirty="0" err="1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একক</m:t>
                    </m:r>
                    <m:r>
                      <m:rPr>
                        <m:nor/>
                      </m:rPr>
                      <a:rPr lang="en-GB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GB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879" y="4405084"/>
                <a:ext cx="4504728" cy="857569"/>
              </a:xfrm>
              <a:prstGeom prst="rect">
                <a:avLst/>
              </a:prstGeom>
              <a:blipFill rotWithShape="0">
                <a:blip r:embed="rId13"/>
                <a:stretch>
                  <a:fillRect t="-2069" b="-24138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36321" y="4431649"/>
                <a:ext cx="4105156" cy="69631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</a:p>
              <a:p>
                <a:pPr algn="ctr"/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(ক) </a:t>
                </a:r>
                <a:r>
                  <a:rPr lang="en-GB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sSup>
                      <m:sSupPr>
                        <m:ctrlPr>
                          <a:rPr lang="pt-B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GB" sz="2800" dirty="0" err="1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একক</m:t>
                    </m:r>
                  </m:oMath>
                </a14:m>
                <a:endParaRPr lang="en-GB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321" y="4431649"/>
                <a:ext cx="4105156" cy="696317"/>
              </a:xfrm>
              <a:prstGeom prst="rect">
                <a:avLst/>
              </a:prstGeom>
              <a:blipFill rotWithShape="0">
                <a:blip r:embed="rId14"/>
                <a:stretch>
                  <a:fillRect t="-68067" b="-1848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034864" y="5453147"/>
                <a:ext cx="4710743" cy="93696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GB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lvl="2" algn="ctr"/>
                <a:r>
                  <a:rPr lang="bn-IN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(ঘ) </a:t>
                </a:r>
                <a:r>
                  <a:rPr lang="en-GB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m:rPr>
                        <m:nor/>
                      </m:rPr>
                      <a:rPr lang="en-GB" sz="4000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sz="4000" dirty="0">
                        <a:solidFill>
                          <a:schemeClr val="tx1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sz="4000" b="0" i="0" dirty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বর্গ</m:t>
                    </m:r>
                    <m:r>
                      <m:rPr>
                        <m:nor/>
                      </m:rPr>
                      <a:rPr lang="en-US" sz="4000" b="0" i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GB" sz="4000" dirty="0" err="1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একক</m:t>
                    </m:r>
                    <m:r>
                      <m:rPr>
                        <m:nor/>
                      </m:rPr>
                      <a:rPr lang="en-GB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GB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2" algn="ctr"/>
                <a:endParaRPr lang="en-GB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864" y="5453147"/>
                <a:ext cx="4710743" cy="936963"/>
              </a:xfrm>
              <a:prstGeom prst="rect">
                <a:avLst/>
              </a:prstGeom>
              <a:blipFill rotWithShape="0">
                <a:blip r:embed="rId15"/>
                <a:stretch>
                  <a:fillRect t="-51899" b="-1455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53796" y="5360125"/>
                <a:ext cx="4382277" cy="980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</a:p>
              <a:p>
                <a:pPr algn="ctr"/>
                <a:r>
                  <a:rPr lang="en-GB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(গ)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a  </a:t>
                </a:r>
                <a:r>
                  <a:rPr lang="en-GB" sz="32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GB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GB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96" y="5360125"/>
                <a:ext cx="4382277" cy="980467"/>
              </a:xfrm>
              <a:prstGeom prst="rect">
                <a:avLst/>
              </a:prstGeom>
              <a:blipFill rotWithShape="0">
                <a:blip r:embed="rId16"/>
                <a:stretch>
                  <a:fillRect t="-37349" b="-120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7313629" y="4454782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71" name="Rounded 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629" y="4454782"/>
                <a:ext cx="569220" cy="562708"/>
              </a:xfrm>
              <a:prstGeom prst="round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7136150" y="5515439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72" name="Rounded 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150" y="5515439"/>
                <a:ext cx="569220" cy="562708"/>
              </a:xfrm>
              <a:prstGeom prst="round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>
              <a:xfrm>
                <a:off x="1080525" y="4556818"/>
                <a:ext cx="56612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73" name="Rounded 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525" y="4556818"/>
                <a:ext cx="566125" cy="562708"/>
              </a:xfrm>
              <a:prstGeom prst="round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985459" y="5395860"/>
                <a:ext cx="1248241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১০০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%            </a:t>
                </a:r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GB" dirty="0" smtClean="0"/>
                  <a:t>  </a:t>
                </a:r>
                <a:endParaRPr lang="en-GB" dirty="0"/>
              </a:p>
            </p:txBody>
          </p:sp>
        </mc:Choice>
        <mc:Fallback xmlns="">
          <p:sp>
            <p:nvSpPr>
              <p:cNvPr id="74" name="Rounded 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59" y="5395860"/>
                <a:ext cx="1248241" cy="562708"/>
              </a:xfrm>
              <a:prstGeom prst="roundRect">
                <a:avLst/>
              </a:prstGeom>
              <a:blipFill rotWithShape="0">
                <a:blip r:embed="rId20"/>
                <a:stretch>
                  <a:fillRect t="-46939" r="-87619" b="-26531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3403364" y="6460942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23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vinond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vinond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84" y="81884"/>
            <a:ext cx="12028227" cy="6707875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019691" y="1083817"/>
            <a:ext cx="3863153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(খ)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GB" sz="4000" b="1" dirty="0" smtClean="0">
                <a:solidFill>
                  <a:schemeClr val="tx1"/>
                </a:solidFill>
              </a:rPr>
              <a:t>²</a:t>
            </a:r>
            <a:r>
              <a:rPr lang="bn-IN" sz="4000" b="1" dirty="0" smtClean="0">
                <a:solidFill>
                  <a:schemeClr val="tx1"/>
                </a:solidFill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92624" y="1095648"/>
                <a:ext cx="5199800" cy="69631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            (ক)</a:t>
                </a:r>
                <a:r>
                  <a:rPr lang="en-GB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24" y="1095648"/>
                <a:ext cx="5199800" cy="696317"/>
              </a:xfrm>
              <a:prstGeom prst="rect">
                <a:avLst/>
              </a:prstGeom>
              <a:blipFill rotWithShape="0">
                <a:blip r:embed="rId4"/>
                <a:stretch>
                  <a:fillRect b="-3109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016318" y="1928021"/>
            <a:ext cx="3866526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(ঘ)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a²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2623" y="1967527"/>
            <a:ext cx="5196427" cy="8700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a²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1830488" y="1150291"/>
                <a:ext cx="79388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488" y="1150291"/>
                <a:ext cx="793885" cy="56270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7062868" y="1123768"/>
                <a:ext cx="736739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 xmlns:m="http://schemas.openxmlformats.org/officeDocument/2006/math">
                    <m:r>
                      <a:rPr lang="bn-IN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IN" sz="3600" dirty="0" smtClean="0"/>
                  <a:t> </a:t>
                </a:r>
                <a:endParaRPr lang="en-GB" sz="3600" dirty="0"/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868" y="1123768"/>
                <a:ext cx="736739" cy="562708"/>
              </a:xfrm>
              <a:prstGeom prst="roundRect">
                <a:avLst/>
              </a:prstGeom>
              <a:blipFill rotWithShape="0">
                <a:blip r:embed="rId9"/>
                <a:stretch>
                  <a:fillRect t="-21212" r="-24603" b="-39394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7125179" y="1967527"/>
                <a:ext cx="745017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179" y="1967527"/>
                <a:ext cx="745017" cy="562708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913788" y="377587"/>
            <a:ext cx="6211391" cy="5297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ঘনকের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 কী? 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629158" y="2036419"/>
                <a:ext cx="124074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১০০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%</a:t>
                </a: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41" name="Rounded 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58" y="2036419"/>
                <a:ext cx="1240740" cy="562708"/>
              </a:xfrm>
              <a:prstGeom prst="roundRect">
                <a:avLst/>
              </a:prstGeom>
              <a:blipFill rotWithShape="0">
                <a:blip r:embed="rId11"/>
                <a:stretch>
                  <a:fillRect t="-46939" r="-5238" b="-26531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913790" y="3519249"/>
            <a:ext cx="6651926" cy="4588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ঘনকের কতটি পৃষ্ঠ থাকে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830488" y="4124612"/>
                <a:ext cx="3372578" cy="69631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(ক) ৩ </a:t>
                </a:r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টি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488" y="4124612"/>
                <a:ext cx="3372578" cy="696317"/>
              </a:xfrm>
              <a:prstGeom prst="rect">
                <a:avLst/>
              </a:prstGeom>
              <a:blipFill rotWithShape="0">
                <a:blip r:embed="rId12"/>
                <a:stretch>
                  <a:fillRect t="-840" b="-176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2094324" y="4191416"/>
                <a:ext cx="79388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4" name="Rounded 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324" y="4191416"/>
                <a:ext cx="793885" cy="562708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953690" y="4205374"/>
                <a:ext cx="3220620" cy="85685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(খ)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৬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টি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690" y="4205374"/>
                <a:ext cx="3220620" cy="856850"/>
              </a:xfrm>
              <a:prstGeom prst="rect">
                <a:avLst/>
              </a:prstGeom>
              <a:blipFill rotWithShape="0">
                <a:blip r:embed="rId14"/>
                <a:stretch>
                  <a:fillRect t="-690" b="-2069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830488" y="4957234"/>
                <a:ext cx="3372578" cy="68831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(গ)    ৪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টি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488" y="4957234"/>
                <a:ext cx="3372578" cy="688316"/>
              </a:xfrm>
              <a:prstGeom prst="rect">
                <a:avLst/>
              </a:prstGeom>
              <a:blipFill rotWithShape="0">
                <a:blip r:embed="rId15"/>
                <a:stretch>
                  <a:fillRect t="-847" b="-18644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016318" y="5254795"/>
                <a:ext cx="3273902" cy="68729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(ঘ)  ৫ </a:t>
                </a:r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টি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318" y="5254795"/>
                <a:ext cx="3273902" cy="687290"/>
              </a:xfrm>
              <a:prstGeom prst="rect">
                <a:avLst/>
              </a:prstGeom>
              <a:blipFill rotWithShape="0">
                <a:blip r:embed="rId16"/>
                <a:stretch>
                  <a:fillRect t="-847" b="-18644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7042271" y="4329275"/>
                <a:ext cx="1248241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১০০%</a:t>
                </a:r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48" name="Rounded 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271" y="4329275"/>
                <a:ext cx="1248241" cy="562708"/>
              </a:xfrm>
              <a:prstGeom prst="roundRect">
                <a:avLst/>
              </a:prstGeom>
              <a:blipFill rotWithShape="0">
                <a:blip r:embed="rId17"/>
                <a:stretch>
                  <a:fillRect t="-46939" r="-5213" b="-26531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1982579" y="4957234"/>
                <a:ext cx="90563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579" y="4957234"/>
                <a:ext cx="905630" cy="562708"/>
              </a:xfrm>
              <a:prstGeom prst="round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7125179" y="5318119"/>
                <a:ext cx="77180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179" y="5318119"/>
                <a:ext cx="771805" cy="562708"/>
              </a:xfrm>
              <a:prstGeom prst="round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3384204" y="6327228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4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vinond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vinond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84" y="81884"/>
            <a:ext cx="12028227" cy="6707875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378215" y="513710"/>
            <a:ext cx="2902641" cy="5287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বাড়ির কাজ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4" descr="https://paloimages.prothom-alo.com/contents/cache/images/400x224x1/uploads/media/2018/09/07/ea01711bd25f9346c2cd0818ff1cd99c-5b9299dcc1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110" y="1551516"/>
            <a:ext cx="4703780" cy="26341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1982" y="4694702"/>
            <a:ext cx="8652453" cy="9419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ঘনকের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সমগ্র পৃষ্ঠের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কর্ণের দৈর্ঘ্য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17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84" y="81884"/>
            <a:ext cx="12028227" cy="6707875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489" y="4599297"/>
            <a:ext cx="3088070" cy="20930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43" y="4808603"/>
            <a:ext cx="3201094" cy="1883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240" y="4897453"/>
            <a:ext cx="3365472" cy="17948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81413" y="664937"/>
            <a:ext cx="92240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ধন্যবাদ, পরবর্তী </a:t>
            </a:r>
            <a:r>
              <a:rPr lang="bn-IN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 </a:t>
            </a:r>
            <a:r>
              <a:rPr lang="bn-IN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 হবে</a:t>
            </a:r>
            <a:endParaRPr lang="en-GB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171" t="-1704" r="31152" b="9101"/>
          <a:stretch/>
        </p:blipFill>
        <p:spPr>
          <a:xfrm>
            <a:off x="2181413" y="-650987"/>
            <a:ext cx="1423851" cy="1802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4344" y="4872274"/>
            <a:ext cx="3416487" cy="18200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181" y="1592519"/>
            <a:ext cx="2737773" cy="30067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158" y="1638440"/>
            <a:ext cx="4166382" cy="31247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1433" y="1638440"/>
            <a:ext cx="3285938" cy="338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3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04622 0.08241 L 0.08971 -2.59259E-6 L 0.1362 0.08241 L 0.18281 -2.59259E-6 L 0.22643 0.08241 L 0.27305 -2.59259E-6 L 0.31641 0.08241 L 0.36328 -2.59259E-6 L 0.41003 0.08241 L 0.45325 -2.59259E-6 L 0.49987 0.08241 L 0.54349 -2.59259E-6 L 0.5901 0.08241 L 0.63672 -2.59259E-6 L 0.68008 0.08241 L 0.72721 -2.59259E-6 " pathEditMode="relative" rAng="0" ptsTypes="AAAAAAAAAAAAA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54" y="41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84" y="81884"/>
            <a:ext cx="12028227" cy="6707875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930" y="880812"/>
            <a:ext cx="3897678" cy="5572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50" y="418038"/>
            <a:ext cx="6712278" cy="6035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4" y="880811"/>
            <a:ext cx="1371603" cy="1737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8561471" y="255234"/>
            <a:ext cx="1619758" cy="4522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ঘনক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465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84" y="81884"/>
            <a:ext cx="12028227" cy="6707875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032617" y="328478"/>
            <a:ext cx="6943895" cy="60970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করো এবং চিন্তা করে বলো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94116" y="5357142"/>
            <a:ext cx="3258136" cy="60970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কীসের চিত্র?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92731" y="5423556"/>
            <a:ext cx="3258136" cy="60970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কীসের চিত্র?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5074" y="5379691"/>
            <a:ext cx="5396725" cy="60970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টিকে একসাথে কী বলে?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27" y="1160412"/>
            <a:ext cx="4173526" cy="40361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165" y="1108938"/>
            <a:ext cx="5382702" cy="403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7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3" grpId="0" animBg="1"/>
      <p:bldP spid="13" grpId="1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84" y="81884"/>
            <a:ext cx="12028227" cy="6707875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15362" y="260807"/>
            <a:ext cx="8163337" cy="63610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3021905" y="961283"/>
            <a:ext cx="2435927" cy="53008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95947" y="899242"/>
            <a:ext cx="2802165" cy="65416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341" y="1868819"/>
            <a:ext cx="3042128" cy="31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0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47" y="56126"/>
            <a:ext cx="12110116" cy="6776116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3439020" y="406299"/>
            <a:ext cx="4393601" cy="58569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শিখনফল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992" y="1358004"/>
            <a:ext cx="9111011" cy="4122675"/>
            <a:chOff x="1169519" y="1786261"/>
            <a:chExt cx="9163450" cy="4122675"/>
          </a:xfrm>
        </p:grpSpPr>
        <p:grpSp>
          <p:nvGrpSpPr>
            <p:cNvPr id="5" name="Group 4"/>
            <p:cNvGrpSpPr/>
            <p:nvPr/>
          </p:nvGrpSpPr>
          <p:grpSpPr>
            <a:xfrm>
              <a:off x="1169519" y="1786261"/>
              <a:ext cx="9163450" cy="4122675"/>
              <a:chOff x="1599649" y="1731270"/>
              <a:chExt cx="9163450" cy="412267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634388" y="1731270"/>
                <a:ext cx="9128711" cy="946598"/>
                <a:chOff x="1788936" y="2606031"/>
                <a:chExt cx="9128711" cy="946598"/>
              </a:xfrm>
            </p:grpSpPr>
            <p:sp>
              <p:nvSpPr>
                <p:cNvPr id="32" name="Down Arrow Callout 31"/>
                <p:cNvSpPr/>
                <p:nvPr/>
              </p:nvSpPr>
              <p:spPr>
                <a:xfrm>
                  <a:off x="1788936" y="2609694"/>
                  <a:ext cx="1339403" cy="942935"/>
                </a:xfrm>
                <a:prstGeom prst="downArrowCallout">
                  <a:avLst>
                    <a:gd name="adj1" fmla="val 32017"/>
                    <a:gd name="adj2" fmla="val 25000"/>
                    <a:gd name="adj3" fmla="val 39035"/>
                    <a:gd name="adj4" fmla="val 64977"/>
                  </a:avLst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71500" indent="-571500" algn="ctr">
                    <a:buFont typeface="Wingdings" panose="05000000000000000000" pitchFamily="2" charset="2"/>
                    <a:buChar char="v"/>
                  </a:pPr>
                  <a:r>
                    <a:rPr lang="bn-IN" sz="36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GB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3" name="Isosceles Triangle 32"/>
                <p:cNvSpPr/>
                <p:nvPr/>
              </p:nvSpPr>
              <p:spPr>
                <a:xfrm>
                  <a:off x="1803184" y="2609694"/>
                  <a:ext cx="584209" cy="562452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Isosceles Triangle 33"/>
                <p:cNvSpPr/>
                <p:nvPr/>
              </p:nvSpPr>
              <p:spPr>
                <a:xfrm>
                  <a:off x="2529882" y="2606031"/>
                  <a:ext cx="584209" cy="562452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Isosceles Triangle 34"/>
                <p:cNvSpPr/>
                <p:nvPr/>
              </p:nvSpPr>
              <p:spPr>
                <a:xfrm rot="10800000">
                  <a:off x="1803185" y="2626237"/>
                  <a:ext cx="455967" cy="413567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Isosceles Triangle 35"/>
                <p:cNvSpPr/>
                <p:nvPr/>
              </p:nvSpPr>
              <p:spPr>
                <a:xfrm rot="10800000">
                  <a:off x="2643873" y="2626237"/>
                  <a:ext cx="455967" cy="413567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Rounded Rectangle 36"/>
                <p:cNvSpPr/>
                <p:nvPr/>
              </p:nvSpPr>
              <p:spPr>
                <a:xfrm>
                  <a:off x="3119155" y="2626756"/>
                  <a:ext cx="7798492" cy="542246"/>
                </a:xfrm>
                <a:prstGeom prst="round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bn-IN" sz="40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এই পাঠ শেষে শিক্ষার্থীরা </a:t>
                  </a:r>
                  <a:r>
                    <a:rPr lang="en-US" sz="40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---</a:t>
                  </a:r>
                  <a:endParaRPr lang="en-GB" sz="4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1599649" y="2453631"/>
                <a:ext cx="9163450" cy="3400314"/>
                <a:chOff x="504018" y="2395471"/>
                <a:chExt cx="9163450" cy="3400314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504018" y="2395471"/>
                  <a:ext cx="1434638" cy="3400314"/>
                  <a:chOff x="594170" y="2408350"/>
                  <a:chExt cx="1434638" cy="3400314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631057" y="2408350"/>
                    <a:ext cx="1339403" cy="946598"/>
                    <a:chOff x="759853" y="1851705"/>
                    <a:chExt cx="1210614" cy="736949"/>
                  </a:xfrm>
                </p:grpSpPr>
                <p:sp>
                  <p:nvSpPr>
                    <p:cNvPr id="27" name="Down Arrow Callout 26"/>
                    <p:cNvSpPr/>
                    <p:nvPr/>
                  </p:nvSpPr>
                  <p:spPr>
                    <a:xfrm>
                      <a:off x="759853" y="1854557"/>
                      <a:ext cx="1210614" cy="734097"/>
                    </a:xfrm>
                    <a:prstGeom prst="downArrowCallout">
                      <a:avLst>
                        <a:gd name="adj1" fmla="val 32017"/>
                        <a:gd name="adj2" fmla="val 25000"/>
                        <a:gd name="adj3" fmla="val 39035"/>
                        <a:gd name="adj4" fmla="val 64977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GB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8" name="Isosceles Triangle 27"/>
                    <p:cNvSpPr/>
                    <p:nvPr/>
                  </p:nvSpPr>
                  <p:spPr>
                    <a:xfrm>
                      <a:off x="772731" y="1854557"/>
                      <a:ext cx="528035" cy="437882"/>
                    </a:xfrm>
                    <a:prstGeom prst="triangle">
                      <a:avLst>
                        <a:gd name="adj" fmla="val 0"/>
                      </a:avLst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9" name="Isosceles Triangle 28"/>
                    <p:cNvSpPr/>
                    <p:nvPr/>
                  </p:nvSpPr>
                  <p:spPr>
                    <a:xfrm>
                      <a:off x="1429554" y="1851705"/>
                      <a:ext cx="528035" cy="437882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0" name="Isosceles Triangle 29"/>
                    <p:cNvSpPr/>
                    <p:nvPr/>
                  </p:nvSpPr>
                  <p:spPr>
                    <a:xfrm rot="10800000">
                      <a:off x="772732" y="1867436"/>
                      <a:ext cx="412124" cy="321972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1" name="Isosceles Triangle 30"/>
                    <p:cNvSpPr/>
                    <p:nvPr/>
                  </p:nvSpPr>
                  <p:spPr>
                    <a:xfrm rot="10800000">
                      <a:off x="1532584" y="1867436"/>
                      <a:ext cx="412124" cy="321972"/>
                    </a:xfrm>
                    <a:prstGeom prst="triangle">
                      <a:avLst>
                        <a:gd name="adj" fmla="val 0"/>
                      </a:avLst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628909" y="3137104"/>
                    <a:ext cx="1339403" cy="946598"/>
                    <a:chOff x="759853" y="1851705"/>
                    <a:chExt cx="1210614" cy="736949"/>
                  </a:xfrm>
                </p:grpSpPr>
                <p:sp>
                  <p:nvSpPr>
                    <p:cNvPr id="22" name="Down Arrow Callout 21"/>
                    <p:cNvSpPr/>
                    <p:nvPr/>
                  </p:nvSpPr>
                  <p:spPr>
                    <a:xfrm>
                      <a:off x="759853" y="1854557"/>
                      <a:ext cx="1210614" cy="734097"/>
                    </a:xfrm>
                    <a:prstGeom prst="downArrowCallout">
                      <a:avLst>
                        <a:gd name="adj1" fmla="val 32017"/>
                        <a:gd name="adj2" fmla="val 25000"/>
                        <a:gd name="adj3" fmla="val 39035"/>
                        <a:gd name="adj4" fmla="val 64977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GB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" name="Isosceles Triangle 22"/>
                    <p:cNvSpPr/>
                    <p:nvPr/>
                  </p:nvSpPr>
                  <p:spPr>
                    <a:xfrm>
                      <a:off x="772731" y="1854557"/>
                      <a:ext cx="528035" cy="437882"/>
                    </a:xfrm>
                    <a:prstGeom prst="triangle">
                      <a:avLst>
                        <a:gd name="adj" fmla="val 0"/>
                      </a:avLst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4" name="Isosceles Triangle 23"/>
                    <p:cNvSpPr/>
                    <p:nvPr/>
                  </p:nvSpPr>
                  <p:spPr>
                    <a:xfrm>
                      <a:off x="1429554" y="1851705"/>
                      <a:ext cx="528035" cy="437882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" name="Isosceles Triangle 24"/>
                    <p:cNvSpPr/>
                    <p:nvPr/>
                  </p:nvSpPr>
                  <p:spPr>
                    <a:xfrm rot="10800000">
                      <a:off x="772732" y="1867436"/>
                      <a:ext cx="412124" cy="321972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" name="Isosceles Triangle 25"/>
                    <p:cNvSpPr/>
                    <p:nvPr/>
                  </p:nvSpPr>
                  <p:spPr>
                    <a:xfrm rot="10800000">
                      <a:off x="1532584" y="1867436"/>
                      <a:ext cx="412124" cy="321972"/>
                    </a:xfrm>
                    <a:prstGeom prst="triangle">
                      <a:avLst>
                        <a:gd name="adj" fmla="val 0"/>
                      </a:avLst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639640" y="3859296"/>
                    <a:ext cx="1339403" cy="946595"/>
                    <a:chOff x="759853" y="1851706"/>
                    <a:chExt cx="1210614" cy="736947"/>
                  </a:xfrm>
                </p:grpSpPr>
                <p:sp>
                  <p:nvSpPr>
                    <p:cNvPr id="17" name="Down Arrow Callout 16"/>
                    <p:cNvSpPr/>
                    <p:nvPr/>
                  </p:nvSpPr>
                  <p:spPr>
                    <a:xfrm>
                      <a:off x="759853" y="1854556"/>
                      <a:ext cx="1210614" cy="734097"/>
                    </a:xfrm>
                    <a:prstGeom prst="downArrowCallout">
                      <a:avLst>
                        <a:gd name="adj1" fmla="val 32017"/>
                        <a:gd name="adj2" fmla="val 0"/>
                        <a:gd name="adj3" fmla="val 39035"/>
                        <a:gd name="adj4" fmla="val 64977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GB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" name="Isosceles Triangle 17"/>
                    <p:cNvSpPr/>
                    <p:nvPr/>
                  </p:nvSpPr>
                  <p:spPr>
                    <a:xfrm>
                      <a:off x="772731" y="1854557"/>
                      <a:ext cx="528035" cy="437882"/>
                    </a:xfrm>
                    <a:prstGeom prst="triangle">
                      <a:avLst>
                        <a:gd name="adj" fmla="val 0"/>
                      </a:avLst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9" name="Isosceles Triangle 18"/>
                    <p:cNvSpPr/>
                    <p:nvPr/>
                  </p:nvSpPr>
                  <p:spPr>
                    <a:xfrm>
                      <a:off x="1429554" y="1851706"/>
                      <a:ext cx="528035" cy="437882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0" name="Isosceles Triangle 19"/>
                    <p:cNvSpPr/>
                    <p:nvPr/>
                  </p:nvSpPr>
                  <p:spPr>
                    <a:xfrm rot="10800000">
                      <a:off x="772732" y="1867436"/>
                      <a:ext cx="412124" cy="321972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" name="Isosceles Triangle 20"/>
                    <p:cNvSpPr/>
                    <p:nvPr/>
                  </p:nvSpPr>
                  <p:spPr>
                    <a:xfrm rot="10800000">
                      <a:off x="1532584" y="1867436"/>
                      <a:ext cx="412124" cy="321972"/>
                    </a:xfrm>
                    <a:prstGeom prst="triangle">
                      <a:avLst>
                        <a:gd name="adj" fmla="val 0"/>
                      </a:avLst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16" name="Rectangle 15"/>
                  <p:cNvSpPr/>
                  <p:nvPr/>
                </p:nvSpPr>
                <p:spPr>
                  <a:xfrm>
                    <a:off x="594170" y="5530848"/>
                    <a:ext cx="1434638" cy="277816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perspectiveRelaxedModerately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0" name="Rounded Rectangle 9"/>
                <p:cNvSpPr/>
                <p:nvPr/>
              </p:nvSpPr>
              <p:spPr>
                <a:xfrm>
                  <a:off x="1871123" y="2416196"/>
                  <a:ext cx="7796345" cy="542246"/>
                </a:xfrm>
                <a:prstGeom prst="round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bn-IN" sz="40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ঘনকের সংজ্ঞা </a:t>
                  </a:r>
                  <a:r>
                    <a:rPr lang="bn-IN" sz="40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বলতে পারবে ।</a:t>
                  </a:r>
                  <a:endParaRPr lang="en-GB" sz="4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1" name="Rounded Rectangle 10"/>
                <p:cNvSpPr/>
                <p:nvPr/>
              </p:nvSpPr>
              <p:spPr>
                <a:xfrm>
                  <a:off x="1862540" y="3161222"/>
                  <a:ext cx="7804928" cy="542246"/>
                </a:xfrm>
                <a:prstGeom prst="round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bn-IN" sz="40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ঘনকের</a:t>
                  </a:r>
                  <a:r>
                    <a:rPr lang="en-US" sz="40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4000" dirty="0" err="1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সূত্র</a:t>
                  </a:r>
                  <a:r>
                    <a:rPr lang="en-US" sz="40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4000" dirty="0" err="1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নির্ণয়</a:t>
                  </a:r>
                  <a:r>
                    <a:rPr lang="en-US" sz="40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4000" dirty="0" err="1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করতে</a:t>
                  </a:r>
                  <a:r>
                    <a:rPr lang="en-US" sz="40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IN" sz="40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পারবে </a:t>
                  </a:r>
                  <a:r>
                    <a:rPr lang="bn-IN" sz="40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।</a:t>
                  </a:r>
                  <a:endParaRPr lang="en-GB" sz="4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2" name="Rounded Rectangle 11"/>
                <p:cNvSpPr/>
                <p:nvPr/>
              </p:nvSpPr>
              <p:spPr>
                <a:xfrm>
                  <a:off x="1884002" y="3866623"/>
                  <a:ext cx="7783466" cy="542246"/>
                </a:xfrm>
                <a:prstGeom prst="round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bn-IN" sz="37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ঘনকের </a:t>
                  </a:r>
                  <a:r>
                    <a:rPr lang="en-US" sz="37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700" dirty="0" err="1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সূত্র</a:t>
                  </a:r>
                  <a:r>
                    <a:rPr lang="en-US" sz="37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IN" sz="37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দ্বারা সমস্যা সমাধান </a:t>
                  </a:r>
                  <a:r>
                    <a:rPr lang="en-US" sz="37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700" dirty="0" err="1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করতে</a:t>
                  </a:r>
                  <a:r>
                    <a:rPr lang="en-US" sz="37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IN" sz="37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পারবে</a:t>
                  </a:r>
                  <a:r>
                    <a:rPr lang="en-US" sz="37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।</a:t>
                  </a:r>
                  <a:endParaRPr lang="en-GB" sz="37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>
              <a:off x="1865692" y="4531190"/>
              <a:ext cx="23983" cy="12467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80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4599805" y="630809"/>
            <a:ext cx="3446487" cy="2708301"/>
            <a:chOff x="413237" y="3116511"/>
            <a:chExt cx="3446487" cy="2708301"/>
          </a:xfrm>
        </p:grpSpPr>
        <p:sp>
          <p:nvSpPr>
            <p:cNvPr id="106" name="Parallelogram 105"/>
            <p:cNvSpPr/>
            <p:nvPr/>
          </p:nvSpPr>
          <p:spPr>
            <a:xfrm rot="20582333">
              <a:off x="413237" y="3487810"/>
              <a:ext cx="3446487" cy="2139702"/>
            </a:xfrm>
            <a:prstGeom prst="parallelogram">
              <a:avLst>
                <a:gd name="adj" fmla="val 35409"/>
              </a:avLst>
            </a:prstGeom>
            <a:solidFill>
              <a:schemeClr val="accent6">
                <a:lumMod val="75000"/>
              </a:schemeClr>
            </a:solidFill>
            <a:scene3d>
              <a:camera prst="isometricLeftDown">
                <a:rot lat="1491852" lon="3025701" rev="189507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801361" y="4095067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944338" y="4227426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818535" y="3116511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804517" y="5164343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69200" y="1721906"/>
            <a:ext cx="2660870" cy="3203814"/>
            <a:chOff x="5381343" y="2863235"/>
            <a:chExt cx="2660870" cy="3203814"/>
          </a:xfrm>
        </p:grpSpPr>
        <p:sp>
          <p:nvSpPr>
            <p:cNvPr id="72" name="Plaque 71"/>
            <p:cNvSpPr/>
            <p:nvPr/>
          </p:nvSpPr>
          <p:spPr>
            <a:xfrm>
              <a:off x="5560659" y="2863235"/>
              <a:ext cx="2079012" cy="3203814"/>
            </a:xfrm>
            <a:prstGeom prst="plaque">
              <a:avLst>
                <a:gd name="adj" fmla="val 0"/>
              </a:avLst>
            </a:prstGeom>
            <a:solidFill>
              <a:schemeClr val="accent4">
                <a:lumMod val="75000"/>
              </a:schemeClr>
            </a:solidFill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381343" y="3739541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948699" y="3411920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619044" y="4688349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495096" y="4270711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1884" y="81884"/>
            <a:ext cx="12028227" cy="6707875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5525000" y="1245393"/>
            <a:ext cx="2151845" cy="2565368"/>
            <a:chOff x="8655404" y="2627404"/>
            <a:chExt cx="2151845" cy="2565368"/>
          </a:xfrm>
        </p:grpSpPr>
        <p:sp>
          <p:nvSpPr>
            <p:cNvPr id="77" name="Rectangle 76"/>
            <p:cNvSpPr/>
            <p:nvPr/>
          </p:nvSpPr>
          <p:spPr>
            <a:xfrm>
              <a:off x="8655404" y="3910088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8734691" y="2627404"/>
              <a:ext cx="2072558" cy="2565368"/>
              <a:chOff x="8738797" y="2563117"/>
              <a:chExt cx="2072558" cy="2565368"/>
            </a:xfrm>
          </p:grpSpPr>
          <p:sp>
            <p:nvSpPr>
              <p:cNvPr id="7" name="Plaque 6"/>
              <p:cNvSpPr/>
              <p:nvPr/>
            </p:nvSpPr>
            <p:spPr>
              <a:xfrm rot="21428333">
                <a:off x="8738797" y="2850488"/>
                <a:ext cx="2012053" cy="2119200"/>
              </a:xfrm>
              <a:prstGeom prst="plaque">
                <a:avLst>
                  <a:gd name="adj" fmla="val 0"/>
                </a:avLst>
              </a:prstGeom>
              <a:solidFill>
                <a:srgbClr val="00B0F0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0264238" y="3059448"/>
                <a:ext cx="547117" cy="6604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9719981" y="4468016"/>
                <a:ext cx="547117" cy="6604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9247884" y="2563117"/>
                <a:ext cx="547117" cy="6604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3669952" y="877769"/>
            <a:ext cx="2192662" cy="2649303"/>
            <a:chOff x="8655404" y="2543469"/>
            <a:chExt cx="2192662" cy="2649303"/>
          </a:xfrm>
        </p:grpSpPr>
        <p:sp>
          <p:nvSpPr>
            <p:cNvPr id="86" name="Rectangle 85"/>
            <p:cNvSpPr/>
            <p:nvPr/>
          </p:nvSpPr>
          <p:spPr>
            <a:xfrm>
              <a:off x="8655404" y="3910088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8734691" y="2543469"/>
              <a:ext cx="2113375" cy="2649303"/>
              <a:chOff x="8738797" y="2479182"/>
              <a:chExt cx="2113375" cy="2649303"/>
            </a:xfrm>
          </p:grpSpPr>
          <p:sp>
            <p:nvSpPr>
              <p:cNvPr id="88" name="Plaque 87"/>
              <p:cNvSpPr/>
              <p:nvPr/>
            </p:nvSpPr>
            <p:spPr>
              <a:xfrm rot="21428333">
                <a:off x="8738797" y="2850488"/>
                <a:ext cx="2012053" cy="2119200"/>
              </a:xfrm>
              <a:prstGeom prst="plaque">
                <a:avLst>
                  <a:gd name="adj" fmla="val 0"/>
                </a:avLst>
              </a:prstGeom>
              <a:solidFill>
                <a:srgbClr val="00B0F0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10305055" y="3087985"/>
                <a:ext cx="547117" cy="6604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9719981" y="4468016"/>
                <a:ext cx="547117" cy="6604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9411584" y="2479182"/>
                <a:ext cx="547117" cy="6604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6" name="Group 95"/>
          <p:cNvGrpSpPr/>
          <p:nvPr/>
        </p:nvGrpSpPr>
        <p:grpSpPr>
          <a:xfrm>
            <a:off x="4399140" y="13040"/>
            <a:ext cx="2349639" cy="3203814"/>
            <a:chOff x="5419735" y="2863235"/>
            <a:chExt cx="2349639" cy="3203814"/>
          </a:xfrm>
        </p:grpSpPr>
        <p:sp>
          <p:nvSpPr>
            <p:cNvPr id="97" name="Plaque 96"/>
            <p:cNvSpPr/>
            <p:nvPr/>
          </p:nvSpPr>
          <p:spPr>
            <a:xfrm>
              <a:off x="5560659" y="2863235"/>
              <a:ext cx="2079012" cy="3203814"/>
            </a:xfrm>
            <a:prstGeom prst="plaque">
              <a:avLst>
                <a:gd name="adj" fmla="val 0"/>
              </a:avLst>
            </a:prstGeom>
            <a:solidFill>
              <a:schemeClr val="accent4">
                <a:lumMod val="75000"/>
              </a:schemeClr>
            </a:solidFill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419735" y="3738707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006228" y="3494044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619044" y="4688349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222257" y="4420702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05233" y="1485457"/>
            <a:ext cx="3352990" cy="2736040"/>
            <a:chOff x="451069" y="3116511"/>
            <a:chExt cx="3352990" cy="2779007"/>
          </a:xfrm>
        </p:grpSpPr>
        <p:sp>
          <p:nvSpPr>
            <p:cNvPr id="74" name="Parallelogram 73"/>
            <p:cNvSpPr/>
            <p:nvPr/>
          </p:nvSpPr>
          <p:spPr>
            <a:xfrm rot="20582333">
              <a:off x="451069" y="3499559"/>
              <a:ext cx="3352990" cy="2139702"/>
            </a:xfrm>
            <a:prstGeom prst="parallelogram">
              <a:avLst>
                <a:gd name="adj" fmla="val 35409"/>
              </a:avLst>
            </a:prstGeom>
            <a:solidFill>
              <a:schemeClr val="accent6">
                <a:lumMod val="75000"/>
              </a:schemeClr>
            </a:solidFill>
            <a:scene3d>
              <a:camera prst="isometricLeftDown">
                <a:rot lat="1491852" lon="3025701" rev="189507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4610" y="3911230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944338" y="4227426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818535" y="3116511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860206" y="5235049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2843878" y="152102"/>
            <a:ext cx="6722188" cy="5172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করো এবং চিন্তা করে বলো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45683" y="6042411"/>
            <a:ext cx="3454005" cy="5172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263388" y="6035684"/>
            <a:ext cx="5160980" cy="5172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বর্গাকার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8556794" y="6072771"/>
            <a:ext cx="3454005" cy="5172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849819" y="6068817"/>
            <a:ext cx="5160980" cy="5172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বর্গাকার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3973508" y="5405075"/>
            <a:ext cx="3454005" cy="5172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3120021" y="5414734"/>
            <a:ext cx="5160980" cy="5172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বর্গাকার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2291820" y="159559"/>
            <a:ext cx="7398529" cy="5172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প্রত্যেকের 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দৈর্ঘ্য, প্রস্ত ও উচ্চতা সমান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431846" y="153795"/>
            <a:ext cx="4558451" cy="5172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ঘনক কী?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421313" y="180897"/>
            <a:ext cx="9803470" cy="5175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আয়তাকার ঘনবস্তুর দৈর্ঘ্য, প্রস্ত ও উচ্চতা সমান তাকে ঘনক বলে।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602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-0.28008 -0.0585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10" y="-294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-0.42722 0.2680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67" y="1340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-3.125E-6 0.2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45326 0.212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1062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0.34609 -0.0231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5" y="-115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2.5E-6 0.2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16342 L 0.00443 0.1692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662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01003 0.1687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842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-189074" y="2785876"/>
            <a:ext cx="3446487" cy="2708301"/>
            <a:chOff x="413237" y="3116511"/>
            <a:chExt cx="3446487" cy="2708301"/>
          </a:xfrm>
        </p:grpSpPr>
        <p:sp>
          <p:nvSpPr>
            <p:cNvPr id="106" name="Parallelogram 105"/>
            <p:cNvSpPr/>
            <p:nvPr/>
          </p:nvSpPr>
          <p:spPr>
            <a:xfrm rot="20582333">
              <a:off x="413237" y="3487810"/>
              <a:ext cx="3446487" cy="2139702"/>
            </a:xfrm>
            <a:prstGeom prst="parallelogram">
              <a:avLst>
                <a:gd name="adj" fmla="val 35409"/>
              </a:avLst>
            </a:prstGeom>
            <a:solidFill>
              <a:schemeClr val="accent6">
                <a:lumMod val="75000"/>
              </a:schemeClr>
            </a:solidFill>
            <a:scene3d>
              <a:camera prst="isometricLeftDown">
                <a:rot lat="1491852" lon="3025701" rev="189507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801361" y="4095067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944338" y="4227426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818535" y="3116511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804517" y="5164343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13922" y="1723563"/>
            <a:ext cx="2660870" cy="3203814"/>
            <a:chOff x="5381343" y="2863235"/>
            <a:chExt cx="2660870" cy="3203814"/>
          </a:xfrm>
        </p:grpSpPr>
        <p:sp>
          <p:nvSpPr>
            <p:cNvPr id="72" name="Plaque 71"/>
            <p:cNvSpPr/>
            <p:nvPr/>
          </p:nvSpPr>
          <p:spPr>
            <a:xfrm>
              <a:off x="5560659" y="2863235"/>
              <a:ext cx="2079012" cy="3203814"/>
            </a:xfrm>
            <a:prstGeom prst="plaque">
              <a:avLst>
                <a:gd name="adj" fmla="val 0"/>
              </a:avLst>
            </a:prstGeom>
            <a:solidFill>
              <a:schemeClr val="accent4">
                <a:lumMod val="75000"/>
              </a:schemeClr>
            </a:solidFill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381343" y="3739541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948699" y="3411920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619044" y="4688349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495096" y="4270711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1884" y="81884"/>
            <a:ext cx="12028227" cy="6707875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9607420" y="605017"/>
            <a:ext cx="2151845" cy="2565368"/>
            <a:chOff x="8655404" y="2627404"/>
            <a:chExt cx="2151845" cy="2565368"/>
          </a:xfrm>
        </p:grpSpPr>
        <p:sp>
          <p:nvSpPr>
            <p:cNvPr id="77" name="Rectangle 76"/>
            <p:cNvSpPr/>
            <p:nvPr/>
          </p:nvSpPr>
          <p:spPr>
            <a:xfrm>
              <a:off x="8655404" y="3910088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8734691" y="2627404"/>
              <a:ext cx="2072558" cy="2565368"/>
              <a:chOff x="8738797" y="2563117"/>
              <a:chExt cx="2072558" cy="2565368"/>
            </a:xfrm>
          </p:grpSpPr>
          <p:sp>
            <p:nvSpPr>
              <p:cNvPr id="7" name="Plaque 6"/>
              <p:cNvSpPr/>
              <p:nvPr/>
            </p:nvSpPr>
            <p:spPr>
              <a:xfrm rot="21428333">
                <a:off x="8738797" y="2850488"/>
                <a:ext cx="2012053" cy="2119200"/>
              </a:xfrm>
              <a:prstGeom prst="plaque">
                <a:avLst>
                  <a:gd name="adj" fmla="val 0"/>
                </a:avLst>
              </a:prstGeom>
              <a:solidFill>
                <a:srgbClr val="00B0F0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0264238" y="3059448"/>
                <a:ext cx="547117" cy="6604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9719981" y="4468016"/>
                <a:ext cx="547117" cy="6604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9247884" y="2563117"/>
                <a:ext cx="547117" cy="6604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9757731" y="2870755"/>
            <a:ext cx="2192662" cy="2649303"/>
            <a:chOff x="8655404" y="2543469"/>
            <a:chExt cx="2192662" cy="2649303"/>
          </a:xfrm>
        </p:grpSpPr>
        <p:sp>
          <p:nvSpPr>
            <p:cNvPr id="86" name="Rectangle 85"/>
            <p:cNvSpPr/>
            <p:nvPr/>
          </p:nvSpPr>
          <p:spPr>
            <a:xfrm>
              <a:off x="8655404" y="3910088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8734691" y="2543469"/>
              <a:ext cx="2113375" cy="2649303"/>
              <a:chOff x="8738797" y="2479182"/>
              <a:chExt cx="2113375" cy="2649303"/>
            </a:xfrm>
          </p:grpSpPr>
          <p:sp>
            <p:nvSpPr>
              <p:cNvPr id="88" name="Plaque 87"/>
              <p:cNvSpPr/>
              <p:nvPr/>
            </p:nvSpPr>
            <p:spPr>
              <a:xfrm rot="21428333">
                <a:off x="8738797" y="2850488"/>
                <a:ext cx="2012053" cy="2119200"/>
              </a:xfrm>
              <a:prstGeom prst="plaque">
                <a:avLst>
                  <a:gd name="adj" fmla="val 0"/>
                </a:avLst>
              </a:prstGeom>
              <a:solidFill>
                <a:srgbClr val="00B0F0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10305055" y="3087985"/>
                <a:ext cx="547117" cy="6604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9719981" y="4468016"/>
                <a:ext cx="547117" cy="6604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9411584" y="2479182"/>
                <a:ext cx="547117" cy="6604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6" name="Group 95"/>
          <p:cNvGrpSpPr/>
          <p:nvPr/>
        </p:nvGrpSpPr>
        <p:grpSpPr>
          <a:xfrm>
            <a:off x="4296594" y="0"/>
            <a:ext cx="2962713" cy="3203814"/>
            <a:chOff x="5270905" y="2863235"/>
            <a:chExt cx="2962713" cy="3203814"/>
          </a:xfrm>
        </p:grpSpPr>
        <p:sp>
          <p:nvSpPr>
            <p:cNvPr id="97" name="Plaque 96"/>
            <p:cNvSpPr/>
            <p:nvPr/>
          </p:nvSpPr>
          <p:spPr>
            <a:xfrm>
              <a:off x="5560659" y="2863235"/>
              <a:ext cx="2079012" cy="3203814"/>
            </a:xfrm>
            <a:prstGeom prst="plaque">
              <a:avLst>
                <a:gd name="adj" fmla="val 0"/>
              </a:avLst>
            </a:prstGeom>
            <a:solidFill>
              <a:schemeClr val="accent4">
                <a:lumMod val="75000"/>
              </a:schemeClr>
            </a:solidFill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270905" y="3794364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006228" y="3494044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619044" y="4688349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686501" y="4547314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255015" y="233887"/>
            <a:ext cx="3352990" cy="2736040"/>
            <a:chOff x="451069" y="3116511"/>
            <a:chExt cx="3352990" cy="2779007"/>
          </a:xfrm>
        </p:grpSpPr>
        <p:sp>
          <p:nvSpPr>
            <p:cNvPr id="74" name="Parallelogram 73"/>
            <p:cNvSpPr/>
            <p:nvPr/>
          </p:nvSpPr>
          <p:spPr>
            <a:xfrm rot="20582333">
              <a:off x="451069" y="3499559"/>
              <a:ext cx="3352990" cy="2139702"/>
            </a:xfrm>
            <a:prstGeom prst="parallelogram">
              <a:avLst>
                <a:gd name="adj" fmla="val 35409"/>
              </a:avLst>
            </a:prstGeom>
            <a:solidFill>
              <a:schemeClr val="accent6">
                <a:lumMod val="75000"/>
              </a:schemeClr>
            </a:solidFill>
            <a:scene3d>
              <a:camera prst="isometricLeftDown">
                <a:rot lat="1491852" lon="3025701" rev="189507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4610" y="3911230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944338" y="4227426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818535" y="3116511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860206" y="5235049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2" name="Rectangle 111"/>
          <p:cNvSpPr/>
          <p:nvPr/>
        </p:nvSpPr>
        <p:spPr>
          <a:xfrm>
            <a:off x="2069329" y="116861"/>
            <a:ext cx="8319428" cy="5172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পূনরায় 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027509" y="190064"/>
            <a:ext cx="4403068" cy="5172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কোন ধরণের?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440335" y="599428"/>
            <a:ext cx="5915503" cy="5172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বর্গাকার এবং প্রস্ত ও উচ্চতা সমান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74165" y="5582119"/>
            <a:ext cx="5915503" cy="5172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চিত্র দু’টি কোন ধরণের?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074165" y="145691"/>
            <a:ext cx="5915503" cy="5172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বর্গাকার এবং দৈর্ঘ্য ও প্রস্ত সমান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747264" y="159443"/>
            <a:ext cx="5915503" cy="5172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পূনরায় লক্ষ্য করো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946885" y="5581478"/>
            <a:ext cx="4170061" cy="5172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কী ঘটলো?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328883" y="5455808"/>
            <a:ext cx="6752491" cy="114583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 দৈর্ঘ্য, প্রস্ত ও উচ্চতা বিশিষ্ঠ একটি আয়তাকার ঘনবস্তুতে পরিণত হলো।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227139" y="5526326"/>
            <a:ext cx="6752491" cy="59985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এটাকে কী বলে?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673246" y="5764058"/>
            <a:ext cx="2599179" cy="59985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ঘনক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725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1.85185E-6 L 2.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-5486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34 -0.025 L 0.29518 0.1814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1032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3 -0.0125 L 0.3944 -0.3157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5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-0.00208 L -0.48424 0.0504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05" y="2616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0.00417 L -0.34648 -0.2511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48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2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84" y="81884"/>
            <a:ext cx="12028227" cy="6707875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2161816" y="57150"/>
            <a:ext cx="731233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২ মিনিট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69407" y="6337996"/>
            <a:ext cx="7653186" cy="2946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নম্বরঃ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০১৭২১৫৮৮৪০২ </a:t>
            </a:r>
            <a:endParaRPr lang="en-GB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36" y="687834"/>
            <a:ext cx="2117623" cy="29000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Rectangle 21"/>
          <p:cNvSpPr/>
          <p:nvPr/>
        </p:nvSpPr>
        <p:spPr>
          <a:xfrm>
            <a:off x="2587293" y="2683662"/>
            <a:ext cx="4488756" cy="566671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ঘনকের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55312" y="3502945"/>
            <a:ext cx="5620736" cy="566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ঘনকের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56320" y="4369299"/>
            <a:ext cx="4919728" cy="566671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ঘনক দেখতে কেমন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2783" y="5122505"/>
            <a:ext cx="6318231" cy="1058299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 দৈর্ঘ্য, প্রস্ত ও উচ্চতা বিশিষ্ঠ একটি আয়তাকার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ঘনবস্তুকে কী বলে?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75213" y="2698637"/>
            <a:ext cx="2410492" cy="566671"/>
          </a:xfrm>
          <a:prstGeom prst="rect">
            <a:avLst/>
          </a:prstGeom>
          <a:solidFill>
            <a:srgbClr val="B9F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bn-IN" sz="4000" spc="-3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75213" y="3486849"/>
            <a:ext cx="2410492" cy="598861"/>
          </a:xfrm>
          <a:prstGeom prst="rect">
            <a:avLst/>
          </a:prstGeom>
          <a:solidFill>
            <a:srgbClr val="B9F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275213" y="4369354"/>
                <a:ext cx="2410492" cy="595959"/>
              </a:xfrm>
              <a:prstGeom prst="rect">
                <a:avLst/>
              </a:prstGeom>
              <a:solidFill>
                <a:srgbClr val="B9FD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bn-IN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র্গাকার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213" y="4369354"/>
                <a:ext cx="2410492" cy="595959"/>
              </a:xfrm>
              <a:prstGeom prst="rect">
                <a:avLst/>
              </a:prstGeom>
              <a:blipFill rotWithShape="0">
                <a:blip r:embed="rId3"/>
                <a:stretch>
                  <a:fillRect t="-26531" b="-530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7275213" y="5204400"/>
            <a:ext cx="2579390" cy="976404"/>
          </a:xfrm>
          <a:prstGeom prst="rect">
            <a:avLst/>
          </a:prstGeom>
          <a:solidFill>
            <a:srgbClr val="B9F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ঘনক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809461" y="768049"/>
            <a:ext cx="6876243" cy="1922085"/>
            <a:chOff x="1545463" y="1839553"/>
            <a:chExt cx="2253804" cy="3054419"/>
          </a:xfrm>
        </p:grpSpPr>
        <p:sp>
          <p:nvSpPr>
            <p:cNvPr id="33" name="Down Arrow 32"/>
            <p:cNvSpPr/>
            <p:nvPr/>
          </p:nvSpPr>
          <p:spPr>
            <a:xfrm>
              <a:off x="1648495" y="1839553"/>
              <a:ext cx="2047741" cy="2964269"/>
            </a:xfrm>
            <a:prstGeom prst="downArrow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উত্তর</a:t>
              </a:r>
              <a:r>
                <a:rPr lang="bn-IN" sz="36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দেখতে নিচের বক্সে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গুলোতে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ক্লিক করুন</a:t>
              </a:r>
              <a:endPara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1545463" y="1839553"/>
              <a:ext cx="2253804" cy="3054419"/>
            </a:xfrm>
            <a:prstGeom prst="downArrow">
              <a:avLst>
                <a:gd name="adj1" fmla="val 50000"/>
                <a:gd name="adj2" fmla="val 51714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015" y="1055262"/>
            <a:ext cx="1938438" cy="23107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06249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84" y="81884"/>
            <a:ext cx="12028227" cy="6707875"/>
          </a:xfrm>
          <a:prstGeom prst="rect">
            <a:avLst/>
          </a:prstGeom>
          <a:noFill/>
          <a:ln w="762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Rectangle 152"/>
          <p:cNvSpPr/>
          <p:nvPr/>
        </p:nvSpPr>
        <p:spPr>
          <a:xfrm>
            <a:off x="975045" y="207612"/>
            <a:ext cx="9983687" cy="5183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ঘনকের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পৃষ্ঠের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4413475" y="1825898"/>
            <a:ext cx="2701617" cy="3203814"/>
            <a:chOff x="5381343" y="2863235"/>
            <a:chExt cx="2701617" cy="3203814"/>
          </a:xfrm>
        </p:grpSpPr>
        <p:sp>
          <p:nvSpPr>
            <p:cNvPr id="91" name="Plaque 90"/>
            <p:cNvSpPr/>
            <p:nvPr/>
          </p:nvSpPr>
          <p:spPr>
            <a:xfrm>
              <a:off x="5560659" y="2863235"/>
              <a:ext cx="2079012" cy="3203814"/>
            </a:xfrm>
            <a:prstGeom prst="plaque">
              <a:avLst>
                <a:gd name="adj" fmla="val 0"/>
              </a:avLst>
            </a:prstGeom>
            <a:solidFill>
              <a:schemeClr val="accent4">
                <a:lumMod val="75000"/>
              </a:schemeClr>
            </a:solidFill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381343" y="3739541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948699" y="3411920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462551" y="4914481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535843" y="4439614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505594" y="914694"/>
            <a:ext cx="3446487" cy="2708301"/>
            <a:chOff x="413237" y="3116511"/>
            <a:chExt cx="3446487" cy="2708301"/>
          </a:xfrm>
        </p:grpSpPr>
        <p:sp>
          <p:nvSpPr>
            <p:cNvPr id="99" name="Parallelogram 98"/>
            <p:cNvSpPr/>
            <p:nvPr/>
          </p:nvSpPr>
          <p:spPr>
            <a:xfrm rot="20582333">
              <a:off x="413237" y="3487810"/>
              <a:ext cx="3446487" cy="2139702"/>
            </a:xfrm>
            <a:prstGeom prst="parallelogram">
              <a:avLst>
                <a:gd name="adj" fmla="val 35409"/>
              </a:avLst>
            </a:prstGeom>
            <a:solidFill>
              <a:schemeClr val="accent6">
                <a:lumMod val="75000"/>
              </a:schemeClr>
            </a:solidFill>
            <a:scene3d>
              <a:camera prst="isometricLeftDown">
                <a:rot lat="1491852" lon="3025701" rev="189507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801361" y="4095067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944338" y="4227426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818535" y="3116511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804517" y="5164343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3418062" y="1200671"/>
            <a:ext cx="2333544" cy="2649303"/>
            <a:chOff x="8514522" y="2543469"/>
            <a:chExt cx="2333544" cy="2649303"/>
          </a:xfrm>
        </p:grpSpPr>
        <p:sp>
          <p:nvSpPr>
            <p:cNvPr id="110" name="Rectangle 109"/>
            <p:cNvSpPr/>
            <p:nvPr/>
          </p:nvSpPr>
          <p:spPr>
            <a:xfrm>
              <a:off x="8514522" y="3906484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8734691" y="2543469"/>
              <a:ext cx="2113375" cy="2649303"/>
              <a:chOff x="8738797" y="2479182"/>
              <a:chExt cx="2113375" cy="2649303"/>
            </a:xfrm>
          </p:grpSpPr>
          <p:sp>
            <p:nvSpPr>
              <p:cNvPr id="112" name="Plaque 111"/>
              <p:cNvSpPr/>
              <p:nvPr/>
            </p:nvSpPr>
            <p:spPr>
              <a:xfrm rot="21428333">
                <a:off x="8738797" y="2850488"/>
                <a:ext cx="2012053" cy="2119200"/>
              </a:xfrm>
              <a:prstGeom prst="plaque">
                <a:avLst>
                  <a:gd name="adj" fmla="val 0"/>
                </a:avLst>
              </a:prstGeom>
              <a:solidFill>
                <a:srgbClr val="00B0F0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10305055" y="3087985"/>
                <a:ext cx="547117" cy="6604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9719981" y="4468016"/>
                <a:ext cx="547117" cy="6604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9411584" y="2479182"/>
                <a:ext cx="547117" cy="6604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4297526" y="293460"/>
            <a:ext cx="2417467" cy="3203814"/>
            <a:chOff x="5351907" y="2863235"/>
            <a:chExt cx="2417467" cy="3203814"/>
          </a:xfrm>
        </p:grpSpPr>
        <p:sp>
          <p:nvSpPr>
            <p:cNvPr id="75" name="Plaque 74"/>
            <p:cNvSpPr/>
            <p:nvPr/>
          </p:nvSpPr>
          <p:spPr>
            <a:xfrm>
              <a:off x="5560659" y="2863235"/>
              <a:ext cx="2079012" cy="3203814"/>
            </a:xfrm>
            <a:prstGeom prst="plaque">
              <a:avLst>
                <a:gd name="adj" fmla="val 0"/>
              </a:avLst>
            </a:prstGeom>
            <a:solidFill>
              <a:schemeClr val="accent4">
                <a:lumMod val="75000"/>
              </a:schemeClr>
            </a:solidFill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351907" y="3784193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965272" y="3478989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19044" y="4688349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222257" y="4420702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432178" y="1563345"/>
            <a:ext cx="2151634" cy="2494784"/>
            <a:chOff x="8655404" y="2627404"/>
            <a:chExt cx="2151634" cy="2494784"/>
          </a:xfrm>
        </p:grpSpPr>
        <p:sp>
          <p:nvSpPr>
            <p:cNvPr id="67" name="Rectangle 66"/>
            <p:cNvSpPr/>
            <p:nvPr/>
          </p:nvSpPr>
          <p:spPr>
            <a:xfrm>
              <a:off x="8655404" y="3910088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8734691" y="2627404"/>
              <a:ext cx="2072347" cy="2494784"/>
              <a:chOff x="8738797" y="2563117"/>
              <a:chExt cx="2072347" cy="2494784"/>
            </a:xfrm>
          </p:grpSpPr>
          <p:sp>
            <p:nvSpPr>
              <p:cNvPr id="69" name="Plaque 68"/>
              <p:cNvSpPr/>
              <p:nvPr/>
            </p:nvSpPr>
            <p:spPr>
              <a:xfrm rot="21428333">
                <a:off x="8738797" y="2850488"/>
                <a:ext cx="2012053" cy="2119200"/>
              </a:xfrm>
              <a:prstGeom prst="plaque">
                <a:avLst>
                  <a:gd name="adj" fmla="val 0"/>
                </a:avLst>
              </a:prstGeom>
              <a:solidFill>
                <a:srgbClr val="00B0F0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0264027" y="3036368"/>
                <a:ext cx="547117" cy="6604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9794337" y="4397432"/>
                <a:ext cx="547117" cy="6604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9247884" y="2563117"/>
                <a:ext cx="547117" cy="6604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 rot="163832">
            <a:off x="3107745" y="1789547"/>
            <a:ext cx="3506284" cy="2743799"/>
            <a:chOff x="451069" y="3116511"/>
            <a:chExt cx="3352990" cy="2780846"/>
          </a:xfrm>
        </p:grpSpPr>
        <p:sp>
          <p:nvSpPr>
            <p:cNvPr id="83" name="Parallelogram 82"/>
            <p:cNvSpPr/>
            <p:nvPr/>
          </p:nvSpPr>
          <p:spPr>
            <a:xfrm rot="20582333">
              <a:off x="451069" y="3499559"/>
              <a:ext cx="3352990" cy="2139702"/>
            </a:xfrm>
            <a:prstGeom prst="parallelogram">
              <a:avLst>
                <a:gd name="adj" fmla="val 35409"/>
              </a:avLst>
            </a:prstGeom>
            <a:solidFill>
              <a:schemeClr val="accent6">
                <a:lumMod val="75000"/>
              </a:schemeClr>
            </a:solidFill>
            <a:scene3d>
              <a:camera prst="isometricLeftDown">
                <a:rot lat="1491852" lon="3025701" rev="189507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25275" y="3961182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944338" y="4227426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818535" y="3116511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813017" y="5236888"/>
              <a:ext cx="547117" cy="6604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8" name="Rectangle 127"/>
          <p:cNvSpPr/>
          <p:nvPr/>
        </p:nvSpPr>
        <p:spPr>
          <a:xfrm>
            <a:off x="3209056" y="4629523"/>
            <a:ext cx="5886739" cy="5183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১টি ঘনকের  কতটি বর্গক্ষেত্র থাকে?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2823458" y="4623511"/>
            <a:ext cx="6174866" cy="5183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৬টি বর্গক্ষেত্রের ক্ষেত্রফল কত?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221331" y="4615395"/>
            <a:ext cx="5060549" cy="5183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১টি বর্গক্ষেত্রের ক্ষেত্রফল কত?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2264129" y="5316491"/>
            <a:ext cx="7512845" cy="5183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ঘনকের সমগ্র পৃষ্ঠের ক্ষেত্রফল কত?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3814799" y="6003459"/>
            <a:ext cx="3234757" cy="5183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6a²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01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26666 -0.083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-416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41041 0.2671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46068 0.2307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4" y="1152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0.3358 -0.0233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4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829</Words>
  <Application>Microsoft Office PowerPoint</Application>
  <PresentationFormat>Widescreen</PresentationFormat>
  <Paragraphs>252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RAZZAK</dc:creator>
  <cp:lastModifiedBy>ABDUR RAZZAK</cp:lastModifiedBy>
  <cp:revision>241</cp:revision>
  <dcterms:created xsi:type="dcterms:W3CDTF">2021-04-06T01:23:55Z</dcterms:created>
  <dcterms:modified xsi:type="dcterms:W3CDTF">2021-05-29T06:30:39Z</dcterms:modified>
</cp:coreProperties>
</file>