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77" r:id="rId2"/>
    <p:sldId id="278" r:id="rId3"/>
    <p:sldId id="279" r:id="rId4"/>
    <p:sldId id="264" r:id="rId5"/>
    <p:sldId id="280" r:id="rId6"/>
    <p:sldId id="260" r:id="rId7"/>
    <p:sldId id="267" r:id="rId8"/>
    <p:sldId id="269" r:id="rId9"/>
    <p:sldId id="272" r:id="rId10"/>
    <p:sldId id="271" r:id="rId11"/>
    <p:sldId id="274" r:id="rId12"/>
    <p:sldId id="275" r:id="rId13"/>
    <p:sldId id="257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8DD51E-A556-4A16-98B1-76B108F2E099}">
      <dsp:nvSpPr>
        <dsp:cNvPr id="0" name=""/>
        <dsp:cNvSpPr/>
      </dsp:nvSpPr>
      <dsp:spPr>
        <a:xfrm>
          <a:off x="582929" y="0"/>
          <a:ext cx="6606540" cy="221599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BE5254-18F3-4C6F-915C-B08157D44BC7}">
      <dsp:nvSpPr>
        <dsp:cNvPr id="0" name=""/>
        <dsp:cNvSpPr/>
      </dsp:nvSpPr>
      <dsp:spPr>
        <a:xfrm>
          <a:off x="766769" y="314085"/>
          <a:ext cx="6238861" cy="1587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0" tIns="304800" rIns="304800" bIns="304800" numCol="1" spcCol="1270" anchor="ctr" anchorCtr="0">
          <a:noAutofit/>
        </a:bodyPr>
        <a:lstStyle/>
        <a:p>
          <a:pPr lvl="0" algn="ctr" defTabSz="3556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8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মূল্যায়ন</a:t>
          </a:r>
          <a:endParaRPr lang="en-US" sz="8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44280" y="391596"/>
        <a:ext cx="6083839" cy="1432797"/>
      </dsp:txXfrm>
    </dsp:sp>
  </dsp:spTree>
</dsp:drawing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057400" y="609600"/>
            <a:ext cx="4953000" cy="830997"/>
          </a:xfrm>
          <a:prstGeom prst="rect">
            <a:avLst/>
          </a:prstGeom>
          <a:solidFill>
            <a:srgbClr val="0070C0"/>
          </a:solidFill>
          <a:ln>
            <a:solidFill>
              <a:srgbClr val="FF0000"/>
            </a:solidFill>
          </a:ln>
          <a:scene3d>
            <a:camera prst="perspective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সবাইকে</a:t>
            </a:r>
            <a:r>
              <a:rPr lang="en-US" sz="4400" dirty="0" smtClean="0"/>
              <a:t>  </a:t>
            </a:r>
            <a:r>
              <a:rPr lang="en-US" sz="4400" dirty="0" err="1" smtClean="0"/>
              <a:t>স্বাগতম</a:t>
            </a:r>
            <a:endParaRPr lang="en-US" sz="4400" dirty="0"/>
          </a:p>
        </p:txBody>
      </p:sp>
      <p:pic>
        <p:nvPicPr>
          <p:cNvPr id="3" name="Picture 2" descr="download (7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362200"/>
            <a:ext cx="4417415" cy="292893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52400" y="3886200"/>
            <a:ext cx="8839200" cy="2971800"/>
          </a:xfrm>
          <a:prstGeom prst="wedgeRoundRectCallout">
            <a:avLst>
              <a:gd name="adj1" fmla="val -17076"/>
              <a:gd name="adj2" fmla="val -50213"/>
              <a:gd name="adj3" fmla="val 16667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হৃদপিণ্ড একটি পাম্পের ন্যায় কাজ করে। হৃদপিণ্ডের সংকোচন বা প্রসারণ দ্বারা এ কাজ সম্পন্ন হয়। হৃদপিণ্ডের অবিরাম সংকোচন ও প্রসারণের মাধ্যমে সারা দেহে রক্ত সংবহন পদ্ধতি অব্যাহত থাকে।</a:t>
            </a:r>
          </a:p>
          <a:p>
            <a:pPr algn="just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হৃদপিণ্ডের সংকোচনকে বলা হয় সিস্টোল ও প্রসারণকে বলা হয় ডায়াস্টোল। হৃদপিণ্ডের একবার সিস্টোল-ডায়াস্টোলকে একত্রে হৃদস্পন্দন </a:t>
            </a:r>
            <a:r>
              <a:rPr lang="bn-BD" sz="3200" dirty="0" smtClean="0">
                <a:solidFill>
                  <a:srgbClr val="002060"/>
                </a:solidFill>
                <a:latin typeface="+mj-lt"/>
                <a:cs typeface="NikoshBAN" pitchFamily="2" charset="0"/>
              </a:rPr>
              <a:t>(</a:t>
            </a:r>
            <a:r>
              <a:rPr lang="en-US" sz="3200" dirty="0" smtClean="0">
                <a:solidFill>
                  <a:srgbClr val="002060"/>
                </a:solidFill>
                <a:latin typeface="+mj-lt"/>
                <a:cs typeface="NikoshBAN" pitchFamily="2" charset="0"/>
              </a:rPr>
              <a:t>Heart beat)</a:t>
            </a:r>
            <a:r>
              <a:rPr lang="bn-BD" sz="3200" dirty="0" smtClean="0">
                <a:solidFill>
                  <a:srgbClr val="002060"/>
                </a:solidFill>
                <a:latin typeface="+mj-lt"/>
                <a:cs typeface="NikoshBAN" pitchFamily="2" charset="0"/>
              </a:rPr>
              <a:t> বলে। </a:t>
            </a:r>
            <a:endParaRPr lang="en-US" sz="3200" dirty="0">
              <a:solidFill>
                <a:srgbClr val="002060"/>
              </a:solidFill>
              <a:latin typeface="+mj-lt"/>
              <a:cs typeface="NikoshBAN" pitchFamily="2" charset="0"/>
            </a:endParaRPr>
          </a:p>
        </p:txBody>
      </p:sp>
      <p:pic>
        <p:nvPicPr>
          <p:cNvPr id="3" name="Picture 2" descr="url.jpg"/>
          <p:cNvPicPr>
            <a:picLocks noChangeAspect="1"/>
          </p:cNvPicPr>
          <p:nvPr/>
        </p:nvPicPr>
        <p:blipFill>
          <a:blip r:embed="rId3"/>
          <a:srcRect b="5882"/>
          <a:stretch>
            <a:fillRect/>
          </a:stretch>
        </p:blipFill>
        <p:spPr>
          <a:xfrm>
            <a:off x="4495800" y="0"/>
            <a:ext cx="4648200" cy="3810000"/>
          </a:xfrm>
          <a:prstGeom prst="rect">
            <a:avLst/>
          </a:prstGeom>
        </p:spPr>
      </p:pic>
      <p:pic>
        <p:nvPicPr>
          <p:cNvPr id="4" name="Picture 3" descr="Florida Heart Specialists Heart-Beat-Line_full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495800" cy="3810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077200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accent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09801"/>
            <a:ext cx="9144000" cy="3746540"/>
          </a:xfrm>
          <a:prstGeom prst="foldedCorner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914400" indent="-914400"/>
            <a:r>
              <a:rPr lang="bn-BD" sz="5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হৃদস্পন্দন কী ? কয়েকটি দলে ভাগ হয়ে তোমাদের ক্লাসের সবার হৃদস্পন্দন </a:t>
            </a:r>
            <a:r>
              <a:rPr lang="en-US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(Heart beat)</a:t>
            </a: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নির্ণয় করে তার একটি তালিকা উপস্থাপন কর।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8600" y="1905001"/>
            <a:ext cx="8610600" cy="769441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কপাটিকা কী? </a:t>
            </a:r>
            <a:endParaRPr lang="en-US" sz="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3954959"/>
            <a:ext cx="8686800" cy="769441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ধমনী ও শিরা কী ? </a:t>
            </a:r>
            <a:endParaRPr lang="en-US" sz="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648200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ধমনী ও শিরার মধ্যে ৩ টি পার্থক্য উল্লেখ কর।  </a:t>
            </a:r>
            <a:endParaRPr lang="en-US" sz="44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2590800"/>
            <a:ext cx="8686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ডান অলিন্দ ও ডান নিলয়ের মাঝে কোন ধরণের কপাটিকা থাকে ?</a:t>
            </a:r>
            <a:endParaRPr lang="en-US" sz="44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381000"/>
            <a:ext cx="45720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মূল্যায়নঃ</a:t>
            </a:r>
            <a:endParaRPr lang="en-US"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0" y="381000"/>
            <a:ext cx="4572000" cy="1447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8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800" b="1" dirty="0" smtClean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1754326"/>
          </a:xfrm>
          <a:prstGeom prst="rect">
            <a:avLst/>
          </a:prstGeom>
          <a:solidFill>
            <a:srgbClr val="00B050"/>
          </a:solidFill>
        </p:spPr>
        <p:txBody>
          <a:bodyPr>
            <a:spAutoFit/>
          </a:bodyPr>
          <a:lstStyle/>
          <a:p>
            <a:pPr algn="ctr"/>
            <a:r>
              <a:rPr lang="bn-BD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একটি হৃদপিণ্ডের পরিপুর্ণ চিত্র একে তার বিভিন্ন অংশ চিহ্নিত করে নিয়ে আসবে।</a:t>
            </a:r>
            <a:endParaRPr lang="en-US" sz="3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133600" y="1828800"/>
            <a:ext cx="5638800" cy="31242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52800" y="2971800"/>
            <a:ext cx="3200400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/>
              <a:t>ধন্যবাদ</a:t>
            </a:r>
            <a:endParaRPr lang="en-US" sz="5400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304800"/>
            <a:ext cx="4572000" cy="1200329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শিক্ষক</a:t>
            </a:r>
            <a:r>
              <a:rPr lang="en-US" sz="3600" dirty="0" smtClean="0"/>
              <a:t>  </a:t>
            </a:r>
            <a:r>
              <a:rPr lang="en-US" sz="3600" dirty="0" err="1" smtClean="0"/>
              <a:t>পরিচিতি</a:t>
            </a:r>
            <a:endParaRPr lang="en-US" sz="3600" dirty="0" smtClean="0"/>
          </a:p>
          <a:p>
            <a:pPr algn="ctr"/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286000"/>
            <a:ext cx="5638800" cy="2677656"/>
          </a:xfrm>
          <a:prstGeom prst="rect">
            <a:avLst/>
          </a:prstGeom>
          <a:solidFill>
            <a:schemeClr val="tx2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dirty="0" err="1" smtClean="0"/>
              <a:t>মোঃ</a:t>
            </a:r>
            <a:r>
              <a:rPr lang="en-US" sz="2800" dirty="0" smtClean="0"/>
              <a:t> </a:t>
            </a:r>
            <a:r>
              <a:rPr lang="en-US" sz="2800" dirty="0" err="1" smtClean="0"/>
              <a:t>আহসান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হাবীব</a:t>
            </a:r>
            <a:r>
              <a:rPr lang="en-US" sz="2800" dirty="0" smtClean="0"/>
              <a:t> </a:t>
            </a:r>
          </a:p>
          <a:p>
            <a:pPr algn="ctr"/>
            <a:r>
              <a:rPr lang="en-US" sz="2800" dirty="0" err="1" smtClean="0"/>
              <a:t>সহকারী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শিক্ষক</a:t>
            </a:r>
            <a:r>
              <a:rPr lang="en-US" sz="2800" dirty="0" smtClean="0"/>
              <a:t> (</a:t>
            </a:r>
            <a:r>
              <a:rPr lang="en-US" sz="2800" dirty="0" err="1" smtClean="0"/>
              <a:t>বিজ্ঞান</a:t>
            </a:r>
            <a:r>
              <a:rPr lang="en-US" sz="2800" dirty="0" smtClean="0"/>
              <a:t>)</a:t>
            </a:r>
          </a:p>
          <a:p>
            <a:pPr algn="ctr"/>
            <a:r>
              <a:rPr lang="en-US" sz="2800" dirty="0" err="1" smtClean="0"/>
              <a:t>মিয়াধন</a:t>
            </a:r>
            <a:r>
              <a:rPr lang="en-US" sz="2800" dirty="0" smtClean="0"/>
              <a:t> </a:t>
            </a:r>
            <a:r>
              <a:rPr lang="en-US" sz="2800" dirty="0" err="1" smtClean="0"/>
              <a:t>মিয়া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বালিকা</a:t>
            </a:r>
            <a:r>
              <a:rPr lang="en-US" sz="2800" dirty="0" smtClean="0"/>
              <a:t> </a:t>
            </a:r>
            <a:r>
              <a:rPr lang="en-US" sz="2800" dirty="0" err="1" smtClean="0"/>
              <a:t>উচ্চ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বিদ্যালয়</a:t>
            </a:r>
            <a:endParaRPr lang="en-US" sz="2800" dirty="0" smtClean="0"/>
          </a:p>
          <a:p>
            <a:pPr algn="ctr"/>
            <a:r>
              <a:rPr lang="en-US" sz="2800" dirty="0" err="1" smtClean="0"/>
              <a:t>আজমিরীগঞ্জ,হবিগঞ্জ</a:t>
            </a:r>
            <a:r>
              <a:rPr lang="en-US" sz="2800" dirty="0" smtClean="0"/>
              <a:t>।</a:t>
            </a:r>
          </a:p>
          <a:p>
            <a:pPr algn="ctr"/>
            <a:r>
              <a:rPr lang="en-US" sz="2800" dirty="0" err="1" smtClean="0"/>
              <a:t>ইমেইলঃ</a:t>
            </a:r>
            <a:r>
              <a:rPr lang="en-US" sz="2800" dirty="0" smtClean="0"/>
              <a:t> ahasanhabib973@gmail.com</a:t>
            </a:r>
            <a:endParaRPr lang="en-US" sz="2800" dirty="0"/>
          </a:p>
        </p:txBody>
      </p:sp>
      <p:pic>
        <p:nvPicPr>
          <p:cNvPr id="5" name="Picture 4" descr="Ahasan Habi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304800"/>
            <a:ext cx="1707357" cy="16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457200"/>
            <a:ext cx="4724400" cy="584775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  <a:sp3d extrusionH="57150">
              <a:bevelT h="25400" prst="softRound"/>
            </a:sp3d>
          </a:bodyPr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</a:rPr>
              <a:t>পাঠ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পরিচিতি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3" name="Picture 2" descr="screen-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304800"/>
            <a:ext cx="1481366" cy="19192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2057400" y="2438400"/>
            <a:ext cx="4038600" cy="2062103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3200" dirty="0" err="1" smtClean="0"/>
              <a:t>শ্রেণিঃ</a:t>
            </a:r>
            <a:r>
              <a:rPr lang="en-US" sz="3200" dirty="0" smtClean="0"/>
              <a:t> </a:t>
            </a:r>
            <a:r>
              <a:rPr lang="en-US" sz="3200" dirty="0" err="1" smtClean="0"/>
              <a:t>নবম</a:t>
            </a:r>
            <a:r>
              <a:rPr lang="en-US" sz="3200" dirty="0" smtClean="0"/>
              <a:t>/</a:t>
            </a:r>
            <a:r>
              <a:rPr lang="en-US" sz="3200" dirty="0" err="1" smtClean="0"/>
              <a:t>দশম</a:t>
            </a:r>
            <a:endParaRPr lang="en-US" sz="3200" dirty="0" smtClean="0"/>
          </a:p>
          <a:p>
            <a:pPr algn="ctr"/>
            <a:r>
              <a:rPr lang="en-US" sz="3200" dirty="0" err="1" smtClean="0"/>
              <a:t>বিষয়ঃ</a:t>
            </a:r>
            <a:r>
              <a:rPr lang="en-US" sz="3200" dirty="0" smtClean="0"/>
              <a:t> </a:t>
            </a:r>
            <a:r>
              <a:rPr lang="en-US" sz="3200" dirty="0" err="1" smtClean="0"/>
              <a:t>জীববিজ্ঞান</a:t>
            </a:r>
            <a:endParaRPr lang="en-US" sz="3200" dirty="0" smtClean="0"/>
          </a:p>
          <a:p>
            <a:pPr algn="ctr"/>
            <a:r>
              <a:rPr lang="en-US" sz="3200" dirty="0" err="1" smtClean="0"/>
              <a:t>অধ্যায়ঃ</a:t>
            </a:r>
            <a:r>
              <a:rPr lang="en-US" sz="3200" dirty="0" smtClean="0"/>
              <a:t> </a:t>
            </a:r>
            <a:r>
              <a:rPr lang="en-US" sz="3200" dirty="0" err="1" smtClean="0"/>
              <a:t>ষষ্ঠ</a:t>
            </a:r>
            <a:endParaRPr lang="en-US" sz="3200" dirty="0" smtClean="0"/>
          </a:p>
          <a:p>
            <a:pPr algn="ctr"/>
            <a:r>
              <a:rPr lang="en-US" sz="3200" dirty="0" err="1" smtClean="0"/>
              <a:t>সময়ঃ</a:t>
            </a:r>
            <a:r>
              <a:rPr lang="en-US" sz="3200" dirty="0" smtClean="0"/>
              <a:t> ৪৫ </a:t>
            </a:r>
            <a:r>
              <a:rPr lang="en-US" sz="3200" dirty="0" err="1" smtClean="0"/>
              <a:t>মিনিট</a:t>
            </a:r>
            <a:endParaRPr lang="en-US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el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524000"/>
            <a:ext cx="6299200" cy="47243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828800" y="228600"/>
            <a:ext cx="4800600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নিচের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চিত্রটি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লক্ষ্য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করঃ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57200"/>
            <a:ext cx="594360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আজকের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পাঠঃ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Horizontal Scroll 2"/>
          <p:cNvSpPr/>
          <p:nvPr/>
        </p:nvSpPr>
        <p:spPr>
          <a:xfrm>
            <a:off x="1371600" y="1828800"/>
            <a:ext cx="5791200" cy="3733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57400" y="2971800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হ্রদপিন্ডের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গঠন</a:t>
            </a:r>
            <a:r>
              <a:rPr lang="en-US" sz="3200" dirty="0" smtClean="0">
                <a:solidFill>
                  <a:srgbClr val="FF0000"/>
                </a:solidFill>
              </a:rPr>
              <a:t> ও </a:t>
            </a:r>
            <a:r>
              <a:rPr lang="en-US" sz="3200" dirty="0" err="1" smtClean="0">
                <a:solidFill>
                  <a:srgbClr val="FF0000"/>
                </a:solidFill>
              </a:rPr>
              <a:t>রক্ত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সঞ্চালন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পদ্ধতি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752600" y="304800"/>
            <a:ext cx="5257800" cy="1371599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2667000"/>
            <a:ext cx="7924800" cy="685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66FF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হৃদপিণ্ড কী তা বলতে পারবে। </a:t>
            </a:r>
            <a:endParaRPr lang="en-US" sz="4000" dirty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9600" y="3886200"/>
            <a:ext cx="7848600" cy="685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হৃদপিণ্ডের গঠন ও কাজ বলতে পারবে।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33400" y="5105400"/>
            <a:ext cx="8001000" cy="762000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মানবদেহে রক্ত সঞ্চালন কার্যক্রম বর্ণনা করতে পারবে।</a:t>
            </a:r>
            <a:r>
              <a:rPr lang="bn-BD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art-Diagram-Blank-photo-dObg.jpg"/>
          <p:cNvPicPr>
            <a:picLocks noChangeAspect="1"/>
          </p:cNvPicPr>
          <p:nvPr/>
        </p:nvPicPr>
        <p:blipFill>
          <a:blip r:embed="rId2"/>
          <a:srcRect l="6250" b="4762"/>
          <a:stretch>
            <a:fillRect/>
          </a:stretch>
        </p:blipFill>
        <p:spPr>
          <a:xfrm>
            <a:off x="1" y="-171450"/>
            <a:ext cx="9372599" cy="7029450"/>
          </a:xfrm>
          <a:prstGeom prst="rect">
            <a:avLst/>
          </a:prstGeom>
        </p:spPr>
      </p:pic>
      <p:grpSp>
        <p:nvGrpSpPr>
          <p:cNvPr id="57" name="Group 56"/>
          <p:cNvGrpSpPr/>
          <p:nvPr/>
        </p:nvGrpSpPr>
        <p:grpSpPr>
          <a:xfrm>
            <a:off x="0" y="3200400"/>
            <a:ext cx="2895600" cy="584775"/>
            <a:chOff x="0" y="3200400"/>
            <a:chExt cx="2895600" cy="584775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600200" y="3429000"/>
              <a:ext cx="1295400" cy="158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0" y="3200400"/>
              <a:ext cx="1981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 ডান অলিন্দ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6200" y="4749225"/>
            <a:ext cx="3352800" cy="584775"/>
            <a:chOff x="76200" y="4749225"/>
            <a:chExt cx="3352800" cy="584775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676400" y="5029200"/>
              <a:ext cx="1752600" cy="158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6200" y="4749225"/>
              <a:ext cx="2057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 ডান নিলয়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486400" y="4673025"/>
            <a:ext cx="3429000" cy="584775"/>
            <a:chOff x="5486400" y="4673025"/>
            <a:chExt cx="3429000" cy="584775"/>
          </a:xfrm>
        </p:grpSpPr>
        <p:sp>
          <p:nvSpPr>
            <p:cNvPr id="20" name="TextBox 19"/>
            <p:cNvSpPr txBox="1"/>
            <p:nvPr/>
          </p:nvSpPr>
          <p:spPr>
            <a:xfrm>
              <a:off x="7162800" y="4673025"/>
              <a:ext cx="1752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বাম নিলয় 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10800000" flipV="1">
              <a:off x="5486400" y="4951411"/>
              <a:ext cx="1752600" cy="158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0" y="5257800"/>
            <a:ext cx="3124200" cy="584775"/>
            <a:chOff x="0" y="5257800"/>
            <a:chExt cx="3124200" cy="58477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1905000" y="5562600"/>
              <a:ext cx="1219200" cy="158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0" y="5257800"/>
              <a:ext cx="2286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 এপিকার্ডিয়াম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248401" y="4063425"/>
            <a:ext cx="3047999" cy="584775"/>
            <a:chOff x="6248401" y="4063425"/>
            <a:chExt cx="3047999" cy="584775"/>
          </a:xfrm>
        </p:grpSpPr>
        <p:cxnSp>
          <p:nvCxnSpPr>
            <p:cNvPr id="15" name="Straight Arrow Connector 14"/>
            <p:cNvCxnSpPr/>
            <p:nvPr/>
          </p:nvCxnSpPr>
          <p:spPr>
            <a:xfrm rot="10800000" flipV="1">
              <a:off x="6248401" y="4330986"/>
              <a:ext cx="838203" cy="12414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7086600" y="4063425"/>
              <a:ext cx="2209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মায়োকার্ডিয়াম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867401" y="5435025"/>
            <a:ext cx="3276599" cy="584775"/>
            <a:chOff x="5867401" y="5435025"/>
            <a:chExt cx="3276599" cy="584775"/>
          </a:xfrm>
        </p:grpSpPr>
        <p:cxnSp>
          <p:nvCxnSpPr>
            <p:cNvPr id="12" name="Straight Arrow Connector 11"/>
            <p:cNvCxnSpPr/>
            <p:nvPr/>
          </p:nvCxnSpPr>
          <p:spPr>
            <a:xfrm rot="10800000" flipV="1">
              <a:off x="5867401" y="5714998"/>
              <a:ext cx="1219203" cy="2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7086600" y="5435025"/>
              <a:ext cx="2057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এন্ডোকার্ডিয়াম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486400" y="3189982"/>
            <a:ext cx="3657600" cy="1077218"/>
            <a:chOff x="5486400" y="3189982"/>
            <a:chExt cx="3657600" cy="1077218"/>
          </a:xfrm>
        </p:grpSpPr>
        <p:sp>
          <p:nvSpPr>
            <p:cNvPr id="38" name="TextBox 37"/>
            <p:cNvSpPr txBox="1"/>
            <p:nvPr/>
          </p:nvSpPr>
          <p:spPr>
            <a:xfrm>
              <a:off x="7162800" y="3189982"/>
              <a:ext cx="19812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বাইকাসপিড </a:t>
              </a:r>
            </a:p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কপাটিকা 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10800000">
              <a:off x="5486400" y="3505200"/>
              <a:ext cx="1828800" cy="158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0" y="3875782"/>
            <a:ext cx="3352800" cy="1077218"/>
            <a:chOff x="0" y="3875782"/>
            <a:chExt cx="3352800" cy="1077218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1752600" y="4114800"/>
              <a:ext cx="1600200" cy="158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0" y="3875782"/>
              <a:ext cx="19812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ট্রাইকাসপিড </a:t>
              </a:r>
            </a:p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কপাটিকা 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724400" y="838200"/>
            <a:ext cx="3581400" cy="584775"/>
            <a:chOff x="4724400" y="838200"/>
            <a:chExt cx="3581400" cy="584775"/>
          </a:xfrm>
        </p:grpSpPr>
        <p:cxnSp>
          <p:nvCxnSpPr>
            <p:cNvPr id="16" name="Straight Arrow Connector 15"/>
            <p:cNvCxnSpPr/>
            <p:nvPr/>
          </p:nvCxnSpPr>
          <p:spPr>
            <a:xfrm rot="10800000" flipV="1">
              <a:off x="4724400" y="1143000"/>
              <a:ext cx="1752600" cy="158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6400800" y="838200"/>
              <a:ext cx="1905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 অ্যাওর্টা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410200" y="2615625"/>
            <a:ext cx="3352800" cy="584775"/>
            <a:chOff x="5410200" y="2615625"/>
            <a:chExt cx="3352800" cy="584775"/>
          </a:xfrm>
        </p:grpSpPr>
        <p:sp>
          <p:nvSpPr>
            <p:cNvPr id="19" name="TextBox 18"/>
            <p:cNvSpPr txBox="1"/>
            <p:nvPr/>
          </p:nvSpPr>
          <p:spPr>
            <a:xfrm>
              <a:off x="6858000" y="2615625"/>
              <a:ext cx="1905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   বাম অলিন্দ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rot="10800000" flipV="1">
              <a:off x="5410200" y="2895599"/>
              <a:ext cx="1828800" cy="1589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152400" y="914400"/>
            <a:ext cx="3962400" cy="2209800"/>
            <a:chOff x="152400" y="914400"/>
            <a:chExt cx="3962400" cy="2209800"/>
          </a:xfrm>
        </p:grpSpPr>
        <p:sp>
          <p:nvSpPr>
            <p:cNvPr id="51" name="TextBox 50"/>
            <p:cNvSpPr txBox="1"/>
            <p:nvPr/>
          </p:nvSpPr>
          <p:spPr>
            <a:xfrm>
              <a:off x="152400" y="914400"/>
              <a:ext cx="202082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সেমিলুনার  </a:t>
              </a:r>
            </a:p>
            <a:p>
              <a:pPr algn="ctr"/>
              <a:r>
                <a:rPr lang="bn-BD" sz="3200" dirty="0" smtClean="0">
                  <a:latin typeface="NikoshBAN" pitchFamily="2" charset="0"/>
                  <a:cs typeface="NikoshBAN" pitchFamily="2" charset="0"/>
                </a:rPr>
                <a:t>কপাটিকা 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1447800" y="1981200"/>
              <a:ext cx="2667000" cy="1143000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5800" y="-76200"/>
            <a:ext cx="7772400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u="sng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একক কাজঃ</a:t>
            </a:r>
            <a:endParaRPr lang="en-US" sz="9600" u="sng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2011066"/>
            <a:ext cx="8382000" cy="1938992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মানব হৃদপিণ্ড কয়টি প্রকোষ্ঠ নিয়ে গঠিত এবং প্রকোষ্ঠ গুলো কী কী ? 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48442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xagon 2"/>
          <p:cNvSpPr/>
          <p:nvPr/>
        </p:nvSpPr>
        <p:spPr>
          <a:xfrm>
            <a:off x="533400" y="152400"/>
            <a:ext cx="8077200" cy="9144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59778"/>
            <a:ext cx="9144000" cy="575542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sz="54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54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54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54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54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54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7526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হৃদপিণ্ডের প্রাচীরে কয়টি স্তর থাকে তা আলোচনা কর।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57247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হৃদপিণ্ডের কাজ গুলো উল্লেখ কর।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</TotalTime>
  <Words>259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RCC</dc:creator>
  <cp:lastModifiedBy>Miadon Miah GS</cp:lastModifiedBy>
  <cp:revision>201</cp:revision>
  <dcterms:created xsi:type="dcterms:W3CDTF">2006-08-16T00:00:00Z</dcterms:created>
  <dcterms:modified xsi:type="dcterms:W3CDTF">2021-05-31T03:22:56Z</dcterms:modified>
</cp:coreProperties>
</file>