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" d="100"/>
          <a:sy n="18" d="100"/>
        </p:scale>
        <p:origin x="271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7E487-818A-4C68-8CFD-F4EF7EE856B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CAC30-C0B9-4835-AA97-1E6057765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14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CAC30-C0B9-4835-AA97-1E60577659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49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CAC30-C0B9-4835-AA97-1E60577659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91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CAC30-C0B9-4835-AA97-1E60577659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45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804F-4683-4B69-AE0A-C0C6BDC68BD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2F75-AB6E-4922-95A8-DDE5FD855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3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804F-4683-4B69-AE0A-C0C6BDC68BD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2F75-AB6E-4922-95A8-DDE5FD855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804F-4683-4B69-AE0A-C0C6BDC68BD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2F75-AB6E-4922-95A8-DDE5FD855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3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804F-4683-4B69-AE0A-C0C6BDC68BD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2F75-AB6E-4922-95A8-DDE5FD855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0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804F-4683-4B69-AE0A-C0C6BDC68BD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2F75-AB6E-4922-95A8-DDE5FD855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6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804F-4683-4B69-AE0A-C0C6BDC68BD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2F75-AB6E-4922-95A8-DDE5FD855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6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804F-4683-4B69-AE0A-C0C6BDC68BD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2F75-AB6E-4922-95A8-DDE5FD855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8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804F-4683-4B69-AE0A-C0C6BDC68BD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2F75-AB6E-4922-95A8-DDE5FD855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0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804F-4683-4B69-AE0A-C0C6BDC68BD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2F75-AB6E-4922-95A8-DDE5FD855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3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804F-4683-4B69-AE0A-C0C6BDC68BD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2F75-AB6E-4922-95A8-DDE5FD855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01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804F-4683-4B69-AE0A-C0C6BDC68BD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2F75-AB6E-4922-95A8-DDE5FD855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4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E804F-4683-4B69-AE0A-C0C6BDC68BDC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22F75-AB6E-4922-95A8-DDE5FD855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4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microsoft.com/office/2007/relationships/hdphoto" Target="../media/hdphoto3.wdp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29" y="156423"/>
            <a:ext cx="11928142" cy="65451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268406" y="183192"/>
            <a:ext cx="11655188" cy="305132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9900" b="1" cap="none" spc="0" dirty="0" err="1" smtClean="0">
                <a:ln/>
                <a:solidFill>
                  <a:srgbClr val="FF0000"/>
                </a:solidFill>
                <a:effectLst/>
              </a:rPr>
              <a:t>স্বাগতম</a:t>
            </a:r>
            <a:endParaRPr lang="en-US" sz="199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704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" y="95535"/>
            <a:ext cx="12082818" cy="6639636"/>
          </a:xfrm>
          <a:prstGeom prst="rect">
            <a:avLst/>
          </a:prstGeom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609034" y="1528549"/>
            <a:ext cx="897393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spc="50" dirty="0" err="1" smtClean="0">
                <a:ln w="0"/>
                <a:solidFill>
                  <a:srgbClr val="00B0F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ধন্যবাদ</a:t>
            </a:r>
            <a:endParaRPr lang="en-US" sz="19900" b="1" cap="none" spc="50" dirty="0">
              <a:ln w="0"/>
              <a:solidFill>
                <a:srgbClr val="00B0F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481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17680" y="2832712"/>
            <a:ext cx="7159332" cy="37240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000" b="1" dirty="0" err="1" smtClean="0">
                <a:ln/>
                <a:solidFill>
                  <a:srgbClr val="FF0000"/>
                </a:solidFill>
              </a:rPr>
              <a:t>মোঃ</a:t>
            </a:r>
            <a:r>
              <a:rPr lang="en-US" sz="60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ln/>
                <a:solidFill>
                  <a:srgbClr val="FF0000"/>
                </a:solidFill>
              </a:rPr>
              <a:t>আফাজ</a:t>
            </a:r>
            <a:r>
              <a:rPr lang="en-US" sz="60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ln/>
                <a:solidFill>
                  <a:srgbClr val="FF0000"/>
                </a:solidFill>
              </a:rPr>
              <a:t>উদ্দিন</a:t>
            </a:r>
            <a:endParaRPr lang="en-US" sz="6000" b="1" dirty="0">
              <a:ln/>
              <a:solidFill>
                <a:srgbClr val="FF0000"/>
              </a:solidFill>
            </a:endParaRPr>
          </a:p>
          <a:p>
            <a:pPr algn="ctr"/>
            <a:r>
              <a:rPr lang="en-US" sz="3600" b="1" dirty="0" err="1" smtClean="0">
                <a:ln/>
                <a:solidFill>
                  <a:srgbClr val="FF0000"/>
                </a:solidFill>
              </a:rPr>
              <a:t>সিনিয়র</a:t>
            </a:r>
            <a:r>
              <a:rPr lang="en-US" sz="36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ln/>
                <a:solidFill>
                  <a:srgbClr val="FF0000"/>
                </a:solidFill>
              </a:rPr>
              <a:t>শিক্ষক</a:t>
            </a:r>
            <a:r>
              <a:rPr lang="en-US" sz="3600" b="1" dirty="0" smtClean="0">
                <a:ln/>
                <a:solidFill>
                  <a:srgbClr val="FF0000"/>
                </a:solidFill>
              </a:rPr>
              <a:t>  </a:t>
            </a:r>
            <a:r>
              <a:rPr lang="en-US" sz="3600" b="1" dirty="0">
                <a:ln/>
                <a:solidFill>
                  <a:srgbClr val="FF0000"/>
                </a:solidFill>
              </a:rPr>
              <a:t>( </a:t>
            </a:r>
            <a:r>
              <a:rPr lang="en-US" sz="3600" b="1" dirty="0" err="1">
                <a:ln/>
                <a:solidFill>
                  <a:srgbClr val="FF0000"/>
                </a:solidFill>
              </a:rPr>
              <a:t>গণিত</a:t>
            </a:r>
            <a:r>
              <a:rPr lang="en-US" sz="3600" b="1" dirty="0">
                <a:ln/>
                <a:solidFill>
                  <a:srgbClr val="FF0000"/>
                </a:solidFill>
              </a:rPr>
              <a:t> )</a:t>
            </a:r>
          </a:p>
          <a:p>
            <a:pPr algn="ctr"/>
            <a:r>
              <a:rPr lang="en-US" sz="4400" b="1" dirty="0" err="1">
                <a:ln/>
                <a:solidFill>
                  <a:srgbClr val="FF0000"/>
                </a:solidFill>
              </a:rPr>
              <a:t>ফাউগান</a:t>
            </a:r>
            <a:r>
              <a:rPr lang="en-US" sz="4400" b="1" dirty="0">
                <a:ln/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ln/>
                <a:solidFill>
                  <a:srgbClr val="FF0000"/>
                </a:solidFill>
              </a:rPr>
              <a:t>উচ্চ</a:t>
            </a:r>
            <a:r>
              <a:rPr lang="en-US" sz="4400" b="1" dirty="0">
                <a:ln/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ln/>
                <a:solidFill>
                  <a:srgbClr val="FF0000"/>
                </a:solidFill>
              </a:rPr>
              <a:t>বিদ্যালয়</a:t>
            </a:r>
            <a:endParaRPr lang="en-US" sz="4400" b="1" dirty="0">
              <a:ln/>
              <a:solidFill>
                <a:srgbClr val="FF0000"/>
              </a:solidFill>
            </a:endParaRPr>
          </a:p>
          <a:p>
            <a:pPr algn="ctr"/>
            <a:r>
              <a:rPr lang="en-US" sz="3600" b="1" dirty="0" err="1" smtClean="0">
                <a:ln/>
                <a:solidFill>
                  <a:srgbClr val="FF0000"/>
                </a:solidFill>
              </a:rPr>
              <a:t>শ্রীপুর</a:t>
            </a:r>
            <a:r>
              <a:rPr lang="en-US" sz="3600" b="1" dirty="0" smtClean="0">
                <a:ln/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ln/>
                <a:solidFill>
                  <a:srgbClr val="FF0000"/>
                </a:solidFill>
              </a:rPr>
              <a:t>গাজীপুর</a:t>
            </a:r>
            <a:r>
              <a:rPr lang="en-US" sz="3600" b="1" dirty="0" smtClean="0">
                <a:ln/>
                <a:solidFill>
                  <a:srgbClr val="FF0000"/>
                </a:solidFill>
              </a:rPr>
              <a:t>।</a:t>
            </a:r>
          </a:p>
          <a:p>
            <a:pPr algn="ctr"/>
            <a:r>
              <a:rPr lang="en-US" sz="3600" b="1" dirty="0" smtClean="0">
                <a:ln/>
                <a:solidFill>
                  <a:srgbClr val="FF0000"/>
                </a:solidFill>
              </a:rPr>
              <a:t>Mob: 01717- 035078</a:t>
            </a:r>
            <a:endParaRPr lang="en-US" sz="4000" b="1" dirty="0" smtClean="0">
              <a:ln/>
              <a:solidFill>
                <a:srgbClr val="FF0000"/>
              </a:solidFill>
            </a:endParaRPr>
          </a:p>
          <a:p>
            <a:pPr algn="ctr"/>
            <a:r>
              <a:rPr lang="en-US" sz="2400" b="1" cap="none" spc="0" dirty="0" smtClean="0">
                <a:ln/>
                <a:solidFill>
                  <a:srgbClr val="FF0000"/>
                </a:solidFill>
                <a:effectLst/>
              </a:rPr>
              <a:t>Email: afazuddin.shihab@gmail</a:t>
            </a:r>
            <a:r>
              <a:rPr lang="en-US" sz="2400" b="1" dirty="0" smtClean="0">
                <a:ln/>
                <a:solidFill>
                  <a:srgbClr val="FF0000"/>
                </a:solidFill>
              </a:rPr>
              <a:t>.com</a:t>
            </a:r>
            <a:endParaRPr lang="en-US" sz="2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77117" y="3017378"/>
            <a:ext cx="4219425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4800" b="1" dirty="0" smtClean="0">
                <a:ln/>
                <a:solidFill>
                  <a:srgbClr val="FF0000"/>
                </a:solidFill>
              </a:rPr>
              <a:t>শ্রেণিঃ  </a:t>
            </a:r>
            <a:r>
              <a:rPr lang="en-US" sz="4800" b="1" dirty="0" smtClean="0">
                <a:ln/>
                <a:solidFill>
                  <a:srgbClr val="FF0000"/>
                </a:solidFill>
              </a:rPr>
              <a:t>১০ম</a:t>
            </a:r>
          </a:p>
          <a:p>
            <a:pPr algn="ctr"/>
            <a:r>
              <a:rPr lang="bn-BD" sz="4000" b="1" cap="none" spc="0" dirty="0" smtClean="0">
                <a:ln/>
                <a:solidFill>
                  <a:srgbClr val="FF0000"/>
                </a:solidFill>
                <a:effectLst/>
              </a:rPr>
              <a:t>বিষয়ঃ গণিত</a:t>
            </a:r>
          </a:p>
          <a:p>
            <a:pPr algn="ctr"/>
            <a:r>
              <a:rPr lang="bn-BD" sz="4000" b="1" dirty="0" smtClean="0">
                <a:ln/>
                <a:solidFill>
                  <a:srgbClr val="FF0000"/>
                </a:solidFill>
              </a:rPr>
              <a:t>অধ্যায়ঃ </a:t>
            </a:r>
            <a:r>
              <a:rPr lang="en-US" sz="4000" b="1" dirty="0" err="1" smtClean="0">
                <a:ln/>
                <a:solidFill>
                  <a:srgbClr val="FF0000"/>
                </a:solidFill>
              </a:rPr>
              <a:t>ষষ্ঠদশ</a:t>
            </a:r>
            <a:endParaRPr lang="bn-BD" sz="4000" b="1" dirty="0" smtClean="0">
              <a:ln/>
              <a:solidFill>
                <a:srgbClr val="FF0000"/>
              </a:solidFill>
            </a:endParaRPr>
          </a:p>
          <a:p>
            <a:pPr algn="ctr"/>
            <a:r>
              <a:rPr lang="bn-BD" sz="3200" b="1" cap="none" spc="0" dirty="0" smtClean="0">
                <a:ln/>
                <a:solidFill>
                  <a:srgbClr val="FF0000"/>
                </a:solidFill>
                <a:effectLst/>
              </a:rPr>
              <a:t>(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পরিমিতি</a:t>
            </a:r>
            <a:r>
              <a:rPr lang="bn-BD" sz="3200" b="1" cap="none" spc="0" dirty="0" smtClean="0">
                <a:ln/>
                <a:solidFill>
                  <a:srgbClr val="FF0000"/>
                </a:solidFill>
                <a:effectLst/>
              </a:rPr>
              <a:t> )</a:t>
            </a:r>
            <a:endParaRPr lang="en-US" sz="3200" b="1" cap="none" spc="0" dirty="0" smtClean="0">
              <a:ln/>
              <a:solidFill>
                <a:srgbClr val="FF0000"/>
              </a:solidFill>
              <a:effectLst/>
            </a:endParaRPr>
          </a:p>
          <a:p>
            <a:pPr algn="ctr"/>
            <a:r>
              <a:rPr lang="en-US" sz="3200" b="1" dirty="0" err="1" smtClean="0">
                <a:ln/>
                <a:solidFill>
                  <a:srgbClr val="FF0000"/>
                </a:solidFill>
              </a:rPr>
              <a:t>অনুশীলনীঃ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১৬.৪</a:t>
            </a:r>
            <a:endParaRPr lang="bn-BD" sz="3200" b="1" cap="none" spc="0" dirty="0" smtClean="0">
              <a:ln/>
              <a:solidFill>
                <a:srgbClr val="FF0000"/>
              </a:solidFill>
              <a:effectLst/>
            </a:endParaRPr>
          </a:p>
          <a:p>
            <a:pPr algn="ctr"/>
            <a:r>
              <a:rPr lang="bn-BD" sz="3200" b="1" dirty="0" smtClean="0">
                <a:ln/>
                <a:solidFill>
                  <a:srgbClr val="FF0000"/>
                </a:solidFill>
              </a:rPr>
              <a:t>পাঠঃ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ক্ষেত্রফল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rgbClr val="FF0000"/>
                </a:solidFill>
              </a:rPr>
              <a:t>নির্ণয়</a:t>
            </a:r>
            <a:r>
              <a:rPr lang="en-US" sz="3200" b="1" dirty="0" smtClean="0">
                <a:ln/>
                <a:solidFill>
                  <a:srgbClr val="FF0000"/>
                </a:solidFill>
              </a:rPr>
              <a:t> </a:t>
            </a:r>
            <a:endParaRPr lang="bn-BD" sz="3200" b="1" dirty="0" smtClean="0">
              <a:ln/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59" y="232506"/>
            <a:ext cx="2446625" cy="24836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338" y="232506"/>
            <a:ext cx="2201292" cy="24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853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9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t="21808" r="7110" b="7664"/>
          <a:stretch/>
        </p:blipFill>
        <p:spPr>
          <a:xfrm>
            <a:off x="218244" y="1895147"/>
            <a:ext cx="3959120" cy="17805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946" r="5375"/>
          <a:stretch/>
        </p:blipFill>
        <p:spPr>
          <a:xfrm>
            <a:off x="4726038" y="1888365"/>
            <a:ext cx="3111135" cy="18536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848" y="1828800"/>
            <a:ext cx="3425588" cy="19132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12655" y="160238"/>
            <a:ext cx="310854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ছবিগুলো</a:t>
            </a:r>
            <a:r>
              <a:rPr lang="en-US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32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দেখ</a:t>
            </a:r>
            <a:r>
              <a:rPr lang="en-US" sz="3200" b="1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ঃ</a:t>
            </a:r>
            <a:endParaRPr lang="en-US" sz="3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68140" y="3956426"/>
            <a:ext cx="24593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আয়তাকার</a:t>
            </a:r>
            <a:r>
              <a:rPr lang="en-US" sz="20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2000" b="1" cap="none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ঘন</a:t>
            </a:r>
            <a:r>
              <a:rPr lang="en-US" sz="2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বস্তু</a:t>
            </a:r>
            <a:endParaRPr lang="en-U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57813" y="3969085"/>
            <a:ext cx="10182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24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বেলন</a:t>
            </a:r>
            <a:endParaRPr lang="en-US" sz="2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855239" y="3956426"/>
            <a:ext cx="8162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2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ঘনক</a:t>
            </a:r>
            <a:endParaRPr lang="en-U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81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02686" y="109182"/>
            <a:ext cx="1013419" cy="58477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সূত্রঃ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903" y="458487"/>
            <a:ext cx="1799656" cy="12692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4044" y="693957"/>
            <a:ext cx="9126216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 আয়তাকার ঘনবস্তুর দৈর্ঘ্য  a 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কক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প্রস্থ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b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একক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এবং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উচ্চতা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c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একক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হলে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এর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সমগ্র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তলের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ক্ষেত্রফল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=  2 (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+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bc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+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)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বর্গ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একক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কর্ণের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দৈর্ঘ্য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= 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√ 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( a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² + b² + c² ) 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একক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আয়তন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      = 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abc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 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ঘন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একক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313" y="2201687"/>
            <a:ext cx="701345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বেলনের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ভূমির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ব্যাসার্ধ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r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একক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এবং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উচ্চতা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h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একক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হলে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এর</a:t>
            </a:r>
            <a:endPara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ভূমির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ক্ষেত্রফল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   </a:t>
            </a:r>
            <a:r>
              <a:rPr lang="el-G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r²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বর্গ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একক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               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বক্রপৃষ্ঠের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ক্ষেত্রফল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=   2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rh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বর্গ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একক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সমগ্রতলের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ক্ষেত্রফল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বা</a:t>
            </a:r>
            <a:endPara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               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পৃষ্ঠতলের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ক্ষেত্রফল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=   2</a:t>
            </a:r>
            <a:r>
              <a:rPr lang="el-G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 ( r + h )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বর্গ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একক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903" y="1899719"/>
            <a:ext cx="1799656" cy="200623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29313" y="4150320"/>
            <a:ext cx="581120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ঘনকের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দৈর্ঘ্য </a:t>
            </a:r>
            <a:r>
              <a:rPr lang="bn-BD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প্রস্থ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চ্চতা  =  a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একক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হলে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এর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সমগ্র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তলে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ক্ষেত্রফল</a:t>
            </a:r>
            <a:r>
              <a:rPr lang="en-US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= 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6a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²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বর্গ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একক</a:t>
            </a:r>
            <a:endPara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কর্ণের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দৈর্ঘ্য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=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cs typeface="Calibri" panose="020F0502020204030204" pitchFamily="34" charset="0"/>
              </a:rPr>
              <a:t>√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cs typeface="Calibri" panose="020F0502020204030204" pitchFamily="34" charset="0"/>
              </a:rPr>
              <a:t>3a 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cs typeface="Calibri" panose="020F0502020204030204" pitchFamily="34" charset="0"/>
              </a:rPr>
              <a:t>একক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 algn="ctr"/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cs typeface="Calibri" panose="020F0502020204030204" pitchFamily="34" charset="0"/>
              </a:rPr>
              <a:t>আয়তন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cs typeface="Calibri" panose="020F0502020204030204" pitchFamily="34" charset="0"/>
              </a:rPr>
              <a:t>  =  a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³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ঘন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একক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917" y="4072321"/>
            <a:ext cx="1828642" cy="147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6912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4566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09799" y="128600"/>
            <a:ext cx="24721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গাণিতিক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সমস্যাঃ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1609" y="657310"/>
            <a:ext cx="117888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১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 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একটি আয়তাকার ঘনবস্তুর দৈর্ঘ্য, প্রস্থ ও উচ্চতা যথাক্রমে 16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মিটার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12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মিটার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ও  4.5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মিটার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 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পৃষ্ঠতলের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ক্ষেত্রফল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কর্ণের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দৈর্ঘ্য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ও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আয়তন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নির্ণয়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632" y="1303641"/>
            <a:ext cx="13227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সমাধানঃ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00226" y="1365196"/>
            <a:ext cx="521809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মনে করি, আয়তক্ষেত্রের দৈর্ঘ্য  a = 16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মিটার</a:t>
            </a:r>
            <a:endPara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                    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প্রস্থ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b =  12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মিটার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                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উচ্চতা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  =  4.5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মিটার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609" y="2380859"/>
            <a:ext cx="625761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∴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আয়তক্ষেত্রের  পৃষ্ঠতলের ক্ষেত্রফল</a:t>
            </a:r>
            <a:endPara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= 2( ab+bc+ca)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বর্গ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একক</a:t>
            </a:r>
            <a:endPara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=2( 16 x 12 + 12 x 4.5 + 4.5 x 16 )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ব.মি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.</a:t>
            </a:r>
          </a:p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= 2(192 +54 + 72) ব.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মি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= (2 x 318 )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ব.মি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= 636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ব.মি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3159" y="4211260"/>
            <a:ext cx="495437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∴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 আয়তক্ষেত্রের কর্ণের দৈর্ঘ্য </a:t>
            </a:r>
          </a:p>
          <a:p>
            <a:pPr algn="ctr"/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=  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√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 (a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</a:rPr>
              <a:t>² + b² + c² )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</a:rPr>
              <a:t>একক</a:t>
            </a:r>
            <a:endPara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</a:rPr>
              <a:t>             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</a:rPr>
              <a:t>  =  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√ { (16)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</a:rPr>
              <a:t>² + (12)² + (4.5)²}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</a:rPr>
              <a:t>মিটার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</a:rPr>
              <a:t>             </a:t>
            </a:r>
            <a:r>
              <a:rPr lang="bn-BD" sz="20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en-US" sz="20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</a:rPr>
              <a:t>=  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√ (256 + 144 + 20.25)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মিটার</a:t>
            </a:r>
            <a:endPara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  <a:ea typeface="Cambria Math" panose="02040503050406030204" pitchFamily="18" charset="0"/>
            </a:endParaRP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             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  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 =  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√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 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420.25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মিটার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  <a:ea typeface="Cambria Math" panose="02040503050406030204" pitchFamily="18" charset="0"/>
            </a:endParaRPr>
          </a:p>
          <a:p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             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   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 =  20.5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মিটার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00315" y="4211260"/>
            <a:ext cx="43460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∴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আয়তক্ষেত্রের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আয়তন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=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abc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ঘন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একক</a:t>
            </a:r>
            <a:endPara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=  (16 x 12 x 4.5)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ঘন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মিটার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=  864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ঘন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মিটার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5214" y="5534699"/>
            <a:ext cx="413446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Ans:  636 ব.মি., 20.5 মি.,864 ঘন মি.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87149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07786" y="155896"/>
            <a:ext cx="24032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গাণিতিক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সমস্যাঃ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4045" y="556006"/>
            <a:ext cx="109231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২।  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একটি সমবৃত্তভূমিক বেলনের উচ্চতা 10 সে.মি. এবং ভূমির ব্যাসার্ধ 7 সে.মি. হলে,এর আয়তন এবং</a:t>
            </a:r>
            <a:endPara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সম্পূর্ণ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পৃষ্ঠের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ক্ষেত্রফল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নির্ণয়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9567" y="1717249"/>
            <a:ext cx="5638082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মনে করি,  সমবৃত্তভূমিক বেলনের</a:t>
            </a:r>
          </a:p>
          <a:p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উচ্চতা   h = 10 সে.মি.</a:t>
            </a:r>
          </a:p>
          <a:p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ভূমির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ব্যাসার্ধ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 = 7 সে.মি.</a:t>
            </a:r>
          </a:p>
          <a:p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     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∴ এর আয়তন = </a:t>
            </a:r>
            <a:r>
              <a:rPr lang="el-G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π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r²h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ঘন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একক</a:t>
            </a:r>
          </a:p>
          <a:p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</a:rPr>
              <a:t>                             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</a:rPr>
              <a:t> = (3.1416 x 7² x 10) ঘন সে.মি.</a:t>
            </a:r>
          </a:p>
          <a:p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</a:rPr>
              <a:t>                             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</a:rPr>
              <a:t>= (3.1416 x 49 x 10) ঘন সে.মি.</a:t>
            </a:r>
          </a:p>
          <a:p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</a:rPr>
              <a:t>        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</a:rPr>
              <a:t>                           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</a:rPr>
              <a:t> = 1539.38 ঘন সে.মি.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60092" y="3866612"/>
            <a:ext cx="50770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∴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সমগ্রপৃষ্ঠের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ক্ষেত্রফল</a:t>
            </a:r>
            <a:endPara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=  2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πr ( r + h )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বর্গ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একক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                              =2 x 3.1416 x (7+10)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ব.সে.মি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.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                              = 747.7 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ব.সে.মি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.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48437" y="4810844"/>
            <a:ext cx="470642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 1539.38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ঘন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সে.মি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 ,   747.7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ব.সে.মি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71797" y="169739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4133" y="1664002"/>
            <a:ext cx="13227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সমাধানঃ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974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71559" y="196839"/>
            <a:ext cx="24032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গাণিতিক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সমস্যাঃ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1058" y="658504"/>
            <a:ext cx="1085104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৩। 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একটি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ঘনক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আকৃতির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বস্তুর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পৃষ্ঠতলের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ক্ষেত্রফল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2400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ব.সে.মি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হলে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কর্ণের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দৈর্ঘ্য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নির্ণয়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5052" y="1289446"/>
            <a:ext cx="13227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সমাধানঃ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4934" y="1553918"/>
            <a:ext cx="5259773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মনে করি, 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ঘনক আকৃতির বস্তুটির ধার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সে.মি.</a:t>
            </a:r>
          </a:p>
          <a:p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∴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বস্তুটির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পৃষ্ঠতলের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ক্ষেত্রফল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= 6a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²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ব.সে.মি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.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     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শর্তমতে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,   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                      6a²  = 2400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                 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বা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, a²  = 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97083" y="3228945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2400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891438" y="3585809"/>
            <a:ext cx="709684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089025" y="3514816"/>
            <a:ext cx="3145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6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10889" y="3785864"/>
            <a:ext cx="1885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 a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² =  400</a:t>
            </a:r>
          </a:p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বা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  a  =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cs typeface="Calibri" panose="020F0502020204030204" pitchFamily="34" charset="0"/>
              </a:rPr>
              <a:t>√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400</a:t>
            </a:r>
          </a:p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∴   a   =  20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79693" y="4702047"/>
            <a:ext cx="601866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∴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ঘনকের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কর্ণের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দৈর্ঘ্য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√</a:t>
            </a:r>
            <a:r>
              <a:rPr lang="bn-BD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 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3a 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একক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 Antiqua" panose="02040602050305030304" pitchFamily="18" charset="0"/>
              <a:ea typeface="Cambria Math" panose="02040503050406030204" pitchFamily="18" charset="0"/>
            </a:endParaRPr>
          </a:p>
          <a:p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                                     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=  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√3 x 20 সে.মি.</a:t>
            </a:r>
          </a:p>
          <a:p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                                     </a:t>
            </a:r>
            <a:r>
              <a:rPr lang="bn-BD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= 1.73205 x 20 সে.মি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.</a:t>
            </a:r>
          </a:p>
          <a:p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                                     </a:t>
            </a:r>
            <a:r>
              <a:rPr lang="bn-BD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Cambria Math" panose="02040503050406030204" pitchFamily="18" charset="0"/>
              </a:rPr>
              <a:t>= 34.641 সে.মি. (প্রায়)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74781" y="5590953"/>
            <a:ext cx="30364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Ans:  34.641  সে.মি. (প্রায়)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346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94430"/>
            <a:ext cx="12192000" cy="68580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64761" y="129302"/>
            <a:ext cx="27590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/>
                <a:solidFill>
                  <a:srgbClr val="FF0000"/>
                </a:solidFill>
              </a:rPr>
              <a:t>মূল্যায়নঃ</a:t>
            </a:r>
            <a:endParaRPr lang="en-US" sz="4800" b="1" dirty="0">
              <a:ln/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8966" y="1331116"/>
            <a:ext cx="94740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একটি আয়তাকার ঘনবস্তুর দৈর্ঘ্য , প্রস্থ  এবং উচ্চতার অনুপাত যথাক্রমে  21: 16 : 12</a:t>
            </a:r>
            <a:endPara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এবং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কর্ণের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দৈর্ঘ্য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116  </a:t>
            </a:r>
            <a:r>
              <a:rPr lang="en-US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মিটার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04225" y="2482888"/>
            <a:ext cx="44181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(ক) উক্ত তথ্যের আনুপাতিক চিত্র আঁক।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04225" y="3334570"/>
            <a:ext cx="583204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(খ) ঘনবস্তুটির তলের ক্ষেত্রফল ও আয়তন নির্ণয় কর।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04225" y="4322362"/>
            <a:ext cx="101665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(গ) ঘনবস্তুটির বৃহত্তম তলকে এর দৈর্ঘ্যের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চারদিকে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একবার</a:t>
            </a:r>
            <a:r>
              <a:rPr lang="bn-BD" sz="20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ঘুরালে যে ঘনবস্তুটি উৎপন্ন হয় তার</a:t>
            </a:r>
          </a:p>
          <a:p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</a:t>
            </a:r>
            <a:r>
              <a:rPr lang="bn-BD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সমগ্রতলের আয়তন নির্ণয় কর।</a:t>
            </a:r>
            <a:r>
              <a:rPr lang="bn-B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81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" y="0"/>
            <a:ext cx="12192000" cy="6857998"/>
            <a:chOff x="0" y="1"/>
            <a:chExt cx="12192000" cy="685799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12192000" cy="3098042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0" y="3098042"/>
              <a:ext cx="12192000" cy="375995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130105" y="3803986"/>
            <a:ext cx="1039900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2000" b="1" dirty="0" err="1" smtClean="0">
                <a:ln/>
                <a:solidFill>
                  <a:schemeClr val="accent2">
                    <a:lumMod val="50000"/>
                  </a:schemeClr>
                </a:solidFill>
              </a:rPr>
              <a:t>একটি</a:t>
            </a:r>
            <a:r>
              <a:rPr lang="bn-BD" sz="2000" b="1" dirty="0" smtClean="0">
                <a:ln/>
                <a:solidFill>
                  <a:schemeClr val="accent2">
                    <a:lumMod val="50000"/>
                  </a:schemeClr>
                </a:solidFill>
              </a:rPr>
              <a:t> বেলনের বক্রতলের ক্ষেত্রফল 200 বর্গ সে.মি. এবং আয়তন 300 ঘন সে.মি. । </a:t>
            </a:r>
            <a:endParaRPr lang="en-US" sz="2000" b="1" dirty="0">
              <a:ln/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65321" y="4283144"/>
            <a:ext cx="57695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(ক) </a:t>
            </a:r>
            <a:r>
              <a:rPr lang="en-US" sz="2000" b="1" cap="none" spc="0" dirty="0" err="1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তথ্যগুলোকে</a:t>
            </a:r>
            <a:r>
              <a:rPr lang="en-US" sz="20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r>
              <a:rPr lang="en-US" sz="2000" b="1" cap="none" spc="0" dirty="0" err="1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সমীকরন</a:t>
            </a:r>
            <a:r>
              <a:rPr lang="en-US" sz="20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r>
              <a:rPr lang="en-US" sz="2000" b="1" cap="none" spc="0" dirty="0" err="1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আকারে</a:t>
            </a:r>
            <a:r>
              <a:rPr lang="en-US" sz="20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r>
              <a:rPr lang="en-US" sz="2000" b="1" cap="none" spc="0" dirty="0" err="1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প্রকাশ</a:t>
            </a:r>
            <a:r>
              <a:rPr lang="en-US" sz="20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r>
              <a:rPr lang="en-US" sz="2000" b="1" cap="none" spc="0" dirty="0" err="1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কর</a:t>
            </a:r>
            <a:r>
              <a:rPr lang="en-US" sz="20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।</a:t>
            </a:r>
            <a:endParaRPr lang="en-US" sz="2000" b="1" cap="none" spc="0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65321" y="4785893"/>
            <a:ext cx="378982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20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(খ) বেলনের উচ্চতা নির্ণয় কর।</a:t>
            </a:r>
            <a:endParaRPr lang="en-US" sz="2000" b="1" cap="none" spc="0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65321" y="5310150"/>
            <a:ext cx="952857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20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(গ) যদি বেলনের ভূমির ব্যাসার্ধ সমবৃত্তভূমিক সিলিন্ডারের ভূমির ব্যাসার্ধের সমান </a:t>
            </a:r>
          </a:p>
          <a:p>
            <a:pPr algn="ctr"/>
            <a:r>
              <a:rPr lang="en-US" sz="2000" b="1" dirty="0" smtClean="0">
                <a:ln/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bn-BD" sz="2000" b="1" dirty="0" smtClean="0">
                <a:ln/>
                <a:solidFill>
                  <a:schemeClr val="accent2">
                    <a:lumMod val="50000"/>
                  </a:schemeClr>
                </a:solidFill>
              </a:rPr>
              <a:t>এবং বক্রতলের ক্ষেত্রফল 4400 বর্গ সে.মি.</a:t>
            </a:r>
            <a:r>
              <a:rPr lang="en-US" sz="2000" b="1" dirty="0" err="1" smtClean="0">
                <a:ln/>
                <a:solidFill>
                  <a:schemeClr val="accent2">
                    <a:lumMod val="50000"/>
                  </a:schemeClr>
                </a:solidFill>
              </a:rPr>
              <a:t>হয়</a:t>
            </a:r>
            <a:r>
              <a:rPr lang="en-US" sz="2000" b="1" dirty="0" smtClean="0">
                <a:ln/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2">
                    <a:lumMod val="50000"/>
                  </a:schemeClr>
                </a:solidFill>
              </a:rPr>
              <a:t>তবে</a:t>
            </a:r>
            <a:r>
              <a:rPr lang="en-US" sz="2000" b="1" dirty="0" smtClean="0">
                <a:ln/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2">
                    <a:lumMod val="50000"/>
                  </a:schemeClr>
                </a:solidFill>
              </a:rPr>
              <a:t>উহার</a:t>
            </a:r>
            <a:r>
              <a:rPr lang="en-US" sz="2000" b="1" dirty="0" smtClean="0">
                <a:ln/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2">
                    <a:lumMod val="50000"/>
                  </a:schemeClr>
                </a:solidFill>
              </a:rPr>
              <a:t>সমগ্রতলের</a:t>
            </a:r>
            <a:r>
              <a:rPr lang="en-US" sz="2000" b="1" dirty="0" smtClean="0">
                <a:ln/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2">
                    <a:lumMod val="50000"/>
                  </a:schemeClr>
                </a:solidFill>
              </a:rPr>
              <a:t>ক্ষেত্রফল</a:t>
            </a:r>
            <a:endParaRPr lang="en-US" sz="2000" b="1" dirty="0" smtClean="0">
              <a:ln/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0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        </a:t>
            </a:r>
            <a:r>
              <a:rPr lang="en-US" sz="2000" b="1" cap="none" spc="0" dirty="0" err="1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নির্ণয়</a:t>
            </a:r>
            <a:r>
              <a:rPr lang="en-US" sz="20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r>
              <a:rPr lang="en-US" sz="2000" b="1" cap="none" spc="0" dirty="0" err="1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কর</a:t>
            </a:r>
            <a:r>
              <a:rPr lang="en-US" sz="20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।</a:t>
            </a:r>
            <a:endParaRPr lang="en-US" sz="2000" b="1" cap="none" spc="0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15292" y="3065775"/>
            <a:ext cx="331107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4400" b="1" cap="none" spc="0" dirty="0" smtClean="0">
                <a:ln/>
                <a:solidFill>
                  <a:srgbClr val="FF0000"/>
                </a:solidFill>
                <a:effectLst/>
              </a:rPr>
              <a:t>বাড়ির কাজ</a:t>
            </a:r>
            <a:endParaRPr lang="en-US" sz="44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4245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740</Words>
  <Application>Microsoft Office PowerPoint</Application>
  <PresentationFormat>Widescreen</PresentationFormat>
  <Paragraphs>109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Calibri</vt:lpstr>
      <vt:lpstr>Calibri Light</vt:lpstr>
      <vt:lpstr>Cambria Math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Afaz Uddin</dc:creator>
  <cp:lastModifiedBy>Afaz Uddin</cp:lastModifiedBy>
  <cp:revision>143</cp:revision>
  <dcterms:created xsi:type="dcterms:W3CDTF">2021-05-07T10:51:35Z</dcterms:created>
  <dcterms:modified xsi:type="dcterms:W3CDTF">2021-05-09T02:01:52Z</dcterms:modified>
</cp:coreProperties>
</file>