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0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9" r:id="rId11"/>
    <p:sldId id="268" r:id="rId12"/>
    <p:sldId id="271" r:id="rId13"/>
    <p:sldId id="272" r:id="rId14"/>
    <p:sldId id="273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AF731-40BD-4328-B0D8-B89C73BBDA8C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8883FC3C-D53D-4551-A3B3-CE31DDEBDD2B}">
      <dgm:prSet phldrT="[Text]" phldr="1"/>
      <dgm:spPr/>
      <dgm:t>
        <a:bodyPr/>
        <a:lstStyle/>
        <a:p>
          <a:endParaRPr lang="en-US" dirty="0"/>
        </a:p>
      </dgm:t>
    </dgm:pt>
    <dgm:pt modelId="{153F3744-51A4-43A5-8C0E-D858284E25EB}" type="sibTrans" cxnId="{AE0FEF2F-D40D-4F5B-AF7D-2EA263E863D9}">
      <dgm:prSet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06C036D9-A7D2-404E-A9DC-D6E912C3F6A5}" type="parTrans" cxnId="{AE0FEF2F-D40D-4F5B-AF7D-2EA263E863D9}">
      <dgm:prSet/>
      <dgm:spPr/>
      <dgm:t>
        <a:bodyPr/>
        <a:lstStyle/>
        <a:p>
          <a:endParaRPr lang="en-US"/>
        </a:p>
      </dgm:t>
    </dgm:pt>
    <dgm:pt modelId="{A6E066FA-CB36-45D4-8410-C8174AC0AC56}" type="pres">
      <dgm:prSet presAssocID="{12EAF731-40BD-4328-B0D8-B89C73BBDA8C}" presName="Name0" presStyleCnt="0">
        <dgm:presLayoutVars>
          <dgm:chMax val="7"/>
          <dgm:chPref val="7"/>
          <dgm:dir/>
        </dgm:presLayoutVars>
      </dgm:prSet>
      <dgm:spPr/>
    </dgm:pt>
    <dgm:pt modelId="{CED4F508-A210-42F1-BD86-B627C00E476E}" type="pres">
      <dgm:prSet presAssocID="{12EAF731-40BD-4328-B0D8-B89C73BBDA8C}" presName="Name1" presStyleCnt="0"/>
      <dgm:spPr/>
    </dgm:pt>
    <dgm:pt modelId="{E1A835C3-97F4-465B-9E31-47468B3F8410}" type="pres">
      <dgm:prSet presAssocID="{153F3744-51A4-43A5-8C0E-D858284E25EB}" presName="picture_1" presStyleCnt="0"/>
      <dgm:spPr/>
    </dgm:pt>
    <dgm:pt modelId="{288C00D4-4AC0-4A83-BF81-1DAA3EFC6ACD}" type="pres">
      <dgm:prSet presAssocID="{153F3744-51A4-43A5-8C0E-D858284E25EB}" presName="pictureRepeatNode" presStyleLbl="alignImgPlace1" presStyleIdx="0" presStyleCnt="1"/>
      <dgm:spPr/>
      <dgm:t>
        <a:bodyPr/>
        <a:lstStyle/>
        <a:p>
          <a:endParaRPr lang="en-US"/>
        </a:p>
      </dgm:t>
    </dgm:pt>
    <dgm:pt modelId="{7A0EB4E3-925F-4422-ACDD-DC339145D5EE}" type="pres">
      <dgm:prSet presAssocID="{8883FC3C-D53D-4551-A3B3-CE31DDEBDD2B}" presName="text_1" presStyleLbl="node1" presStyleIdx="0" presStyleCnt="0" custLinFactX="117372" custLinFactY="100000" custLinFactNeighborX="200000" custLinFactNeighborY="146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7945D4-E8D2-41EE-A342-6E3F636A5925}" type="presOf" srcId="{153F3744-51A4-43A5-8C0E-D858284E25EB}" destId="{288C00D4-4AC0-4A83-BF81-1DAA3EFC6ACD}" srcOrd="0" destOrd="0" presId="urn:microsoft.com/office/officeart/2008/layout/CircularPictureCallout"/>
    <dgm:cxn modelId="{D52C73CD-AC73-4651-8CC1-56DCD0813797}" type="presOf" srcId="{8883FC3C-D53D-4551-A3B3-CE31DDEBDD2B}" destId="{7A0EB4E3-925F-4422-ACDD-DC339145D5EE}" srcOrd="0" destOrd="0" presId="urn:microsoft.com/office/officeart/2008/layout/CircularPictureCallout"/>
    <dgm:cxn modelId="{AE0FEF2F-D40D-4F5B-AF7D-2EA263E863D9}" srcId="{12EAF731-40BD-4328-B0D8-B89C73BBDA8C}" destId="{8883FC3C-D53D-4551-A3B3-CE31DDEBDD2B}" srcOrd="0" destOrd="0" parTransId="{06C036D9-A7D2-404E-A9DC-D6E912C3F6A5}" sibTransId="{153F3744-51A4-43A5-8C0E-D858284E25EB}"/>
    <dgm:cxn modelId="{399348D6-E729-4EF4-A67C-1A0003DA5F5C}" type="presOf" srcId="{12EAF731-40BD-4328-B0D8-B89C73BBDA8C}" destId="{A6E066FA-CB36-45D4-8410-C8174AC0AC56}" srcOrd="0" destOrd="0" presId="urn:microsoft.com/office/officeart/2008/layout/CircularPictureCallout"/>
    <dgm:cxn modelId="{1335A272-D6D1-47BE-8A70-F6A98AEDF675}" type="presParOf" srcId="{A6E066FA-CB36-45D4-8410-C8174AC0AC56}" destId="{CED4F508-A210-42F1-BD86-B627C00E476E}" srcOrd="0" destOrd="0" presId="urn:microsoft.com/office/officeart/2008/layout/CircularPictureCallout"/>
    <dgm:cxn modelId="{1F5148BD-04C9-4663-887C-ABE82FBEDAB7}" type="presParOf" srcId="{CED4F508-A210-42F1-BD86-B627C00E476E}" destId="{E1A835C3-97F4-465B-9E31-47468B3F8410}" srcOrd="0" destOrd="0" presId="urn:microsoft.com/office/officeart/2008/layout/CircularPictureCallout"/>
    <dgm:cxn modelId="{A8EDB45D-90CF-44B2-B3AC-307F059826E0}" type="presParOf" srcId="{E1A835C3-97F4-465B-9E31-47468B3F8410}" destId="{288C00D4-4AC0-4A83-BF81-1DAA3EFC6ACD}" srcOrd="0" destOrd="0" presId="urn:microsoft.com/office/officeart/2008/layout/CircularPictureCallout"/>
    <dgm:cxn modelId="{CF02AE35-7F83-42F6-8AE7-AB34B5AFAAA9}" type="presParOf" srcId="{CED4F508-A210-42F1-BD86-B627C00E476E}" destId="{7A0EB4E3-925F-4422-ACDD-DC339145D5E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C00D4-4AC0-4A83-BF81-1DAA3EFC6ACD}">
      <dsp:nvSpPr>
        <dsp:cNvPr id="0" name=""/>
        <dsp:cNvSpPr/>
      </dsp:nvSpPr>
      <dsp:spPr>
        <a:xfrm>
          <a:off x="1204711" y="858757"/>
          <a:ext cx="2409422" cy="240942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571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EB4E3-925F-4422-ACDD-DC339145D5EE}">
      <dsp:nvSpPr>
        <dsp:cNvPr id="0" name=""/>
        <dsp:cNvSpPr/>
      </dsp:nvSpPr>
      <dsp:spPr>
        <a:xfrm>
          <a:off x="3276814" y="3331827"/>
          <a:ext cx="1542030" cy="79510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3276814" y="3331827"/>
        <a:ext cx="1542030" cy="795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8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6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9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6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1525E-6963-4F8A-A67E-49C72ED5481F}" type="datetimeFigureOut">
              <a:rPr lang="en-US" smtClean="0"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AC07-86CC-447F-A229-93E22E4E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5367" y="148385"/>
            <a:ext cx="56085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0" dirty="0" err="1">
                <a:latin typeface="SolaimanLipi" pitchFamily="2" charset="0"/>
                <a:cs typeface="SolaimanLipi" pitchFamily="2" charset="0"/>
              </a:rPr>
              <a:t>স্বাগতম</a:t>
            </a:r>
            <a:endParaRPr lang="en-US" sz="13500" dirty="0">
              <a:latin typeface="SolaimanLipi" pitchFamily="2" charset="0"/>
              <a:cs typeface="SolaimanLipi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788" y="2168615"/>
            <a:ext cx="76200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23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61770" y="1888874"/>
            <a:ext cx="4924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78601" y="3483508"/>
            <a:ext cx="2011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8383" y="624844"/>
            <a:ext cx="10349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দ্বিতীয়</a:t>
            </a:r>
            <a:r>
              <a:rPr lang="en-US" sz="7200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ধা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06213" y="41692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যেহেতু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উপরের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ছোট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তাই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০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এর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সাথে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বাইনারি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পদ্ধতির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বেজ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২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যোগ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করতে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অর্থা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ৎ 0+2=2 </a:t>
            </a:r>
            <a:endParaRPr lang="en-US" sz="2400" b="1" dirty="0">
              <a:solidFill>
                <a:srgbClr val="00206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4586" y="1958303"/>
            <a:ext cx="138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0+2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906213" y="4426635"/>
            <a:ext cx="6096000" cy="120032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এখন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যোগফল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২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হতে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নিচের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0+১(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হাতের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)=1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করলে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১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এবং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হাতে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থাকবে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১ (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দশমিক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সংখ্যা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পদ্ধতির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নিয়ম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অনুসারে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)।</a:t>
            </a:r>
            <a:endParaRPr lang="en-US" sz="2400" b="1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11397" y="2066716"/>
            <a:ext cx="247177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endParaRPr lang="en-US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097486" y="2250690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4586" y="3368429"/>
            <a:ext cx="736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61770" y="3272038"/>
            <a:ext cx="927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5009" y="3272038"/>
            <a:ext cx="2364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হাতে</a:t>
            </a:r>
            <a:r>
              <a:rPr lang="en-US" sz="4800" dirty="0"/>
              <a:t>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66315" y="3264602"/>
            <a:ext cx="876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984310" y="3831771"/>
            <a:ext cx="6711233" cy="6986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490232" y="3294895"/>
            <a:ext cx="489216" cy="12355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3304" y="1437312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1000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723" y="2304955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-101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6407" y="3137596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84516" y="3059928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2820474" y="1359645"/>
            <a:ext cx="608818" cy="20988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>
            <a:off x="3124883" y="1359645"/>
            <a:ext cx="2979703" cy="891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96873" y="3137596"/>
            <a:ext cx="2727409" cy="127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79253" y="2817859"/>
            <a:ext cx="138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0+1</a:t>
            </a:r>
            <a:endParaRPr lang="en-U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085834" y="3110246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90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5" grpId="0"/>
      <p:bldP spid="16" grpId="0" animBg="1"/>
      <p:bldP spid="17" grpId="0" animBg="1"/>
      <p:bldP spid="27" grpId="0"/>
      <p:bldP spid="28" grpId="0"/>
      <p:bldP spid="3" grpId="0"/>
      <p:bldP spid="30" grpId="0"/>
      <p:bldP spid="18" grpId="0"/>
      <p:bldP spid="4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61770" y="1888874"/>
            <a:ext cx="4924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SG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78601" y="3483508"/>
            <a:ext cx="2011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8383" y="624844"/>
            <a:ext cx="10349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তৃতীয়</a:t>
            </a:r>
            <a:r>
              <a:rPr lang="en-US" sz="7200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ধা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1257" y="102732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যেহেতু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উপরের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ছোট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তাই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1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এর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সাথে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বাইনারি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পদ্ধতির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বেজ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২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যোগ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করতে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অর্থা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ৎ 1+2=3 </a:t>
            </a:r>
            <a:endParaRPr lang="en-US" sz="2400" b="1" dirty="0">
              <a:solidFill>
                <a:srgbClr val="00206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8767" y="1958314"/>
            <a:ext cx="100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1+2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906213" y="4426635"/>
            <a:ext cx="6096000" cy="120032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এখন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যোগফল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3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হতে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নিচের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1+1(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হাতের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)=2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করলে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১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এবং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হাতে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থাকবে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১ (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দশমিক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সংখ্যা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পদ্ধতির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নিয়ম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অনুসারে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)।</a:t>
            </a:r>
            <a:endParaRPr lang="en-US" sz="2400" b="1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11397" y="2066716"/>
            <a:ext cx="247177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 </a:t>
            </a:r>
            <a:endParaRPr lang="en-US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097486" y="2250690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4586" y="3368429"/>
            <a:ext cx="736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61770" y="3272038"/>
            <a:ext cx="927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5009" y="3272038"/>
            <a:ext cx="2364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হাতে</a:t>
            </a:r>
            <a:r>
              <a:rPr lang="en-US" sz="4800" dirty="0"/>
              <a:t>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66315" y="3264602"/>
            <a:ext cx="876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984310" y="3831771"/>
            <a:ext cx="6711233" cy="6986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2023359" y="3306935"/>
            <a:ext cx="1045857" cy="1223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3304" y="1437312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1100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723" y="2304955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-101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457" y="3078169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6904" y="3078168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206904" y="1437312"/>
            <a:ext cx="639327" cy="21025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19261" y="1584101"/>
            <a:ext cx="3604266" cy="666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5"/>
          </p:cNvCxnSpPr>
          <p:nvPr/>
        </p:nvCxnSpPr>
        <p:spPr>
          <a:xfrm>
            <a:off x="2752604" y="3231926"/>
            <a:ext cx="3570923" cy="32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01976" y="2731740"/>
            <a:ext cx="100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1+1</a:t>
            </a:r>
            <a:endParaRPr lang="en-U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148803" y="3057504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04976" y="3085285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5583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5" grpId="0"/>
      <p:bldP spid="16" grpId="0" animBg="1"/>
      <p:bldP spid="17" grpId="0" animBg="1"/>
      <p:bldP spid="27" grpId="0"/>
      <p:bldP spid="28" grpId="0"/>
      <p:bldP spid="3" grpId="0"/>
      <p:bldP spid="30" grpId="0"/>
      <p:bldP spid="20" grpId="0"/>
      <p:bldP spid="2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61770" y="1888874"/>
            <a:ext cx="4924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SG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4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78601" y="3483508"/>
            <a:ext cx="2011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8383" y="624844"/>
            <a:ext cx="10349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চতুর্থ</a:t>
            </a:r>
            <a:r>
              <a:rPr lang="en-US" sz="7200" dirty="0" smtClean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ধা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1257" y="102732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যেহেতু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উপরের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1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এবং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নিচের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1(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হাতের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)</a:t>
            </a:r>
            <a:endParaRPr lang="en-US" sz="2400" b="1" dirty="0">
              <a:solidFill>
                <a:srgbClr val="00206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8767" y="1958314"/>
            <a:ext cx="100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906213" y="4426635"/>
            <a:ext cx="6096000" cy="83099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এখন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1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হতে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নিচের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1(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হাতের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)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করলে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0। </a:t>
            </a:r>
            <a:endParaRPr lang="en-US" sz="2400" b="1" dirty="0">
              <a:latin typeface="SolaimanLipi" pitchFamily="2" charset="0"/>
              <a:cs typeface="SolaimanLipi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097486" y="2250690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4586" y="3368429"/>
            <a:ext cx="736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61770" y="3272038"/>
            <a:ext cx="927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dirty="0"/>
              <a:t>0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613304" y="1437312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1100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723" y="2304955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-101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457" y="3078169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6904" y="3078168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1703695" y="1466812"/>
            <a:ext cx="639327" cy="21025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6904" y="1665564"/>
            <a:ext cx="4139472" cy="57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5"/>
          </p:cNvCxnSpPr>
          <p:nvPr/>
        </p:nvCxnSpPr>
        <p:spPr>
          <a:xfrm flipV="1">
            <a:off x="2249395" y="3091787"/>
            <a:ext cx="3962708" cy="16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01976" y="2731740"/>
            <a:ext cx="100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148803" y="3057504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04976" y="3085285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9828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5" grpId="0"/>
      <p:bldP spid="16" grpId="0" animBg="1"/>
      <p:bldP spid="2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978601" y="3483508"/>
            <a:ext cx="2011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3304" y="1437312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1100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723" y="2304955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-101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457" y="3078169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6904" y="3078168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04976" y="3085285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13304" y="3284091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111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2633" y="418715"/>
            <a:ext cx="528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আমাদের</a:t>
            </a:r>
            <a:r>
              <a:rPr lang="en-SG" sz="3200" b="1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SG" sz="3200" b="1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বিয়োগফল</a:t>
            </a:r>
            <a:r>
              <a:rPr lang="en-SG" sz="3200" b="1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হবে</a:t>
            </a:r>
            <a:r>
              <a:rPr lang="en-SG" sz="3200" b="1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নিম্নরূপ</a:t>
            </a:r>
            <a:endParaRPr lang="en-US" sz="3200" b="1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978601" y="3483508"/>
            <a:ext cx="2011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3304" y="1437312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1100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723" y="2304955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-101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3304" y="3284091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0</a:t>
            </a:r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111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2633" y="418715"/>
            <a:ext cx="5287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b="1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বিয়োগফল</a:t>
            </a:r>
            <a:r>
              <a:rPr lang="en-SG" sz="3200" b="1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যাচাই</a:t>
            </a:r>
            <a:endParaRPr lang="en-US" sz="3200" b="1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8296" y="539253"/>
            <a:ext cx="2679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8421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910" y="913972"/>
            <a:ext cx="1497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BCD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07842" y="1225037"/>
            <a:ext cx="4378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79573" y="2099031"/>
            <a:ext cx="31810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40657" y="1437312"/>
            <a:ext cx="2679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12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40657" y="2296513"/>
            <a:ext cx="2679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-5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928834" y="3628394"/>
            <a:ext cx="21636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10659" y="3483508"/>
            <a:ext cx="2679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7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979573" y="3046561"/>
            <a:ext cx="31810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009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/>
      <p:bldP spid="21" grpId="0"/>
      <p:bldP spid="4" grpId="0"/>
      <p:bldP spid="8" grpId="0"/>
      <p:bldP spid="9" grpId="0"/>
      <p:bldP spid="24" grpId="0"/>
      <p:bldP spid="25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330580" y="648784"/>
            <a:ext cx="4736576" cy="2653681"/>
            <a:chOff x="7008812" y="287621"/>
            <a:chExt cx="4736576" cy="2653681"/>
          </a:xfrm>
        </p:grpSpPr>
        <p:sp>
          <p:nvSpPr>
            <p:cNvPr id="9" name="Cloud Callout 8"/>
            <p:cNvSpPr/>
            <p:nvPr/>
          </p:nvSpPr>
          <p:spPr>
            <a:xfrm>
              <a:off x="8530933" y="287621"/>
              <a:ext cx="2302650" cy="914400"/>
            </a:xfrm>
            <a:prstGeom prst="cloudCallout">
              <a:avLst>
                <a:gd name="adj1" fmla="val -22423"/>
                <a:gd name="adj2" fmla="val 103048"/>
              </a:avLst>
            </a:prstGeom>
            <a:noFill/>
            <a:ln>
              <a:solidFill>
                <a:srgbClr val="FFFF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SolaimanLipi" pitchFamily="2" charset="0"/>
                <a:cs typeface="SolaimanLipi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75901" y="427835"/>
              <a:ext cx="1845419" cy="10156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bn-BD" sz="3000" b="1" dirty="0">
                  <a:ln w="1905"/>
                  <a:gradFill>
                    <a:gsLst>
                      <a:gs pos="0">
                        <a:srgbClr val="7D3C4A">
                          <a:shade val="20000"/>
                          <a:satMod val="200000"/>
                        </a:srgbClr>
                      </a:gs>
                      <a:gs pos="78000">
                        <a:srgbClr val="7D3C4A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7D3C4A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laimanLipi" pitchFamily="2" charset="0"/>
                  <a:cs typeface="SolaimanLipi" pitchFamily="2" charset="0"/>
                </a:rPr>
                <a:t> </a:t>
              </a:r>
              <a:r>
                <a:rPr lang="bn-BD" sz="30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laimanLipi" pitchFamily="2" charset="0"/>
                  <a:cs typeface="SolaimanLipi" pitchFamily="2" charset="0"/>
                </a:rPr>
                <a:t>মূল্যায়</a:t>
              </a:r>
              <a:r>
                <a:rPr lang="en-US" sz="3000" b="1" dirty="0" smtClean="0">
                  <a:ln w="1905"/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olaimanLipi" pitchFamily="2" charset="0"/>
                  <a:cs typeface="SolaimanLipi" pitchFamily="2" charset="0"/>
                </a:rPr>
                <a:t>ন</a:t>
              </a:r>
              <a:endParaRPr lang="bn-IN" sz="30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endParaRPr>
            </a:p>
            <a:p>
              <a:pPr>
                <a:defRPr/>
              </a:pPr>
              <a:endParaRPr lang="en-US" sz="30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008812" y="1383136"/>
              <a:ext cx="4736576" cy="1558166"/>
              <a:chOff x="1338309" y="1075881"/>
              <a:chExt cx="5867400" cy="12954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338309" y="1075881"/>
                <a:ext cx="5867400" cy="1295400"/>
                <a:chOff x="1371600" y="1371600"/>
                <a:chExt cx="6453882" cy="1989517"/>
              </a:xfrm>
            </p:grpSpPr>
            <p:pic>
              <p:nvPicPr>
                <p:cNvPr id="15" name="Picture 3" descr="C:\Documents and Settings\Lab 47\My Documents\My Pictures\New Folder (2)\Teacher_4.gif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3880610" y="1447800"/>
                  <a:ext cx="1074800" cy="182716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71210" y="1371600"/>
                  <a:ext cx="2954272" cy="1989517"/>
                </a:xfrm>
                <a:prstGeom prst="rect">
                  <a:avLst/>
                </a:prstGeom>
                <a:ln>
                  <a:noFill/>
                </a:ln>
                <a:effectLst>
                  <a:softEdge rad="112500"/>
                </a:effectLst>
                <a:scene3d>
                  <a:camera prst="perspectiveHeroicExtremeLeftFacing"/>
                  <a:lightRig rig="threePt" dir="t"/>
                </a:scene3d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1600" y="1447800"/>
                  <a:ext cx="2432810" cy="1725121"/>
                </a:xfrm>
                <a:prstGeom prst="rect">
                  <a:avLst/>
                </a:prstGeom>
                <a:ln>
                  <a:noFill/>
                </a:ln>
                <a:effectLst>
                  <a:softEdge rad="112500"/>
                </a:effectLst>
                <a:scene3d>
                  <a:camera prst="isometricOffAxis1Right"/>
                  <a:lightRig rig="threePt" dir="t"/>
                </a:scene3d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4" name="Straight Connector 13"/>
              <p:cNvCxnSpPr/>
              <p:nvPr/>
            </p:nvCxnSpPr>
            <p:spPr>
              <a:xfrm>
                <a:off x="2379373" y="2362200"/>
                <a:ext cx="3411827" cy="9081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571222" y="3302465"/>
            <a:ext cx="3567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0-1=?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368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4809" y="4471011"/>
            <a:ext cx="7678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বাইনারি</a:t>
            </a:r>
            <a:r>
              <a:rPr lang="en-US" sz="36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36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কর</a:t>
            </a:r>
            <a:r>
              <a:rPr lang="en-US" sz="36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: 110-101</a:t>
            </a:r>
            <a:endParaRPr lang="en-US" sz="3200" b="1" dirty="0">
              <a:solidFill>
                <a:srgbClr val="00206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6287" y="976844"/>
            <a:ext cx="3821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kern="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বাড়ীর</a:t>
            </a:r>
            <a:r>
              <a:rPr lang="bn-BD" sz="6000" b="1" kern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কাজ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4809" y="5274047"/>
            <a:ext cx="7678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বাইনারি</a:t>
            </a:r>
            <a:r>
              <a:rPr lang="en-US" sz="36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36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কর</a:t>
            </a:r>
            <a:r>
              <a:rPr lang="en-US" sz="36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: </a:t>
            </a:r>
            <a:r>
              <a:rPr lang="en-US" sz="36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1010-111</a:t>
            </a:r>
            <a:endParaRPr lang="en-US" sz="3200" b="1" dirty="0">
              <a:solidFill>
                <a:srgbClr val="002060"/>
              </a:solidFill>
              <a:latin typeface="SolaimanLipi" pitchFamily="2" charset="0"/>
              <a:cs typeface="SolaimanLipi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521" y="856644"/>
            <a:ext cx="4633980" cy="34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5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7572" y="2792844"/>
            <a:ext cx="6619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421" y="2117971"/>
            <a:ext cx="6788374" cy="33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2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5330" y="631064"/>
            <a:ext cx="3438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শিক্ষক</a:t>
            </a:r>
            <a:r>
              <a:rPr lang="en-S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পরিচিতি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8676" y="2446986"/>
            <a:ext cx="53576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মোহাম্মদ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আমজাদ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হোসেন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</a:p>
          <a:p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প্রভাষক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তথ্য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ও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যোগাযোগ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প্রযুক্তি</a:t>
            </a:r>
            <a:endParaRPr lang="en-SG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সরকারি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মানিকারচর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বঙ্গবন্ধু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কলেজ</a:t>
            </a:r>
            <a:endParaRPr lang="en-SG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মেঘনা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SG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কুমিল্লা</a:t>
            </a:r>
            <a:r>
              <a:rPr lang="en-SG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48613" y="1681434"/>
          <a:ext cx="4818845" cy="412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618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0593" y="2830262"/>
            <a:ext cx="770765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বাইনা</a:t>
            </a:r>
            <a:r>
              <a:rPr lang="bn-IN" sz="5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রি</a:t>
            </a:r>
            <a:r>
              <a:rPr lang="en-US" sz="5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সংখ্যা</a:t>
            </a:r>
            <a:r>
              <a:rPr lang="en-US" sz="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পদ্ধতিতে</a:t>
            </a:r>
            <a:r>
              <a:rPr lang="en-US" sz="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55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বিয়োগ</a:t>
            </a:r>
            <a:endParaRPr lang="en-US" sz="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9210" y="649214"/>
            <a:ext cx="50178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আজকের</a:t>
            </a:r>
            <a:r>
              <a:rPr lang="en-US" sz="6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পাঠ</a:t>
            </a:r>
            <a:endParaRPr lang="en-US" sz="6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30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1722" y="3847693"/>
            <a:ext cx="886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১.বাইনা</a:t>
            </a:r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রি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সংখ্যা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পদ্ধতিতে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পারবে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0410" y="494667"/>
            <a:ext cx="77738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এই</a:t>
            </a:r>
            <a:r>
              <a:rPr lang="en-S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পাঠ</a:t>
            </a:r>
            <a:r>
              <a:rPr lang="en-S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থেকে</a:t>
            </a:r>
            <a:r>
              <a:rPr lang="en-S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শিক্ষার্থীরা</a:t>
            </a:r>
            <a:r>
              <a:rPr lang="en-S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যা</a:t>
            </a:r>
            <a:r>
              <a:rPr lang="en-S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শিখতে</a:t>
            </a:r>
            <a:r>
              <a:rPr lang="en-S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 </a:t>
            </a:r>
            <a:r>
              <a:rPr lang="en-SG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2" charset="0"/>
                <a:cs typeface="SolaimanLipi" pitchFamily="2" charset="0"/>
              </a:rPr>
              <a:t>পারবে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itchFamily="2" charset="0"/>
              <a:cs typeface="SolaimanLi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0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528" y="140678"/>
            <a:ext cx="13833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০</a:t>
            </a:r>
            <a:endParaRPr lang="en-US" sz="13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2805" y="100576"/>
            <a:ext cx="1641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6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2487" y="156621"/>
            <a:ext cx="1641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3469" y="146763"/>
            <a:ext cx="21430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13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6371" y="-96359"/>
            <a:ext cx="1641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ln>
                  <a:solidFill>
                    <a:srgbClr val="FF0000"/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38272" y="2200669"/>
            <a:ext cx="1869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হ্যাঁ</a:t>
            </a:r>
            <a:r>
              <a:rPr lang="en-US" sz="6000" dirty="0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6352" y="3898908"/>
            <a:ext cx="4108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prstClr val="black"/>
                </a:solidFill>
                <a:latin typeface="SolaimanLipi" pitchFamily="2" charset="0"/>
                <a:cs typeface="SolaimanLipi" pitchFamily="2" charset="0"/>
              </a:rPr>
              <a:t>কিভাবে</a:t>
            </a:r>
            <a:r>
              <a:rPr lang="en-US" sz="6000" dirty="0">
                <a:solidFill>
                  <a:prstClr val="black"/>
                </a:solidFill>
                <a:latin typeface="SolaimanLipi" pitchFamily="2" charset="0"/>
                <a:cs typeface="SolaimanLipi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240" y="2449493"/>
            <a:ext cx="5825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SolaimanLipi" pitchFamily="2" charset="0"/>
                <a:cs typeface="SolaimanLipi" pitchFamily="2" charset="0"/>
              </a:rPr>
              <a:t>এটা</a:t>
            </a:r>
            <a:r>
              <a:rPr lang="en-US" sz="6000" dirty="0">
                <a:solidFill>
                  <a:srgbClr val="00B0F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SolaimanLipi" pitchFamily="2" charset="0"/>
                <a:cs typeface="SolaimanLipi" pitchFamily="2" charset="0"/>
              </a:rPr>
              <a:t>কি</a:t>
            </a:r>
            <a:r>
              <a:rPr lang="en-US" sz="6000" dirty="0">
                <a:solidFill>
                  <a:srgbClr val="00B0F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SolaimanLipi" pitchFamily="2" charset="0"/>
                <a:cs typeface="SolaimanLipi" pitchFamily="2" charset="0"/>
              </a:rPr>
              <a:t>সম্ভব</a:t>
            </a:r>
            <a:r>
              <a:rPr lang="en-US" sz="6000" dirty="0">
                <a:solidFill>
                  <a:srgbClr val="00B0F0"/>
                </a:solidFill>
                <a:latin typeface="SolaimanLipi" pitchFamily="2" charset="0"/>
                <a:cs typeface="SolaimanLipi" pitchFamily="2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1573" y="5339847"/>
            <a:ext cx="60067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err="1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বাইনারি</a:t>
            </a:r>
            <a:r>
              <a:rPr lang="en-US" sz="6000" dirty="0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6000" dirty="0" err="1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সংখ্যা</a:t>
            </a:r>
            <a:r>
              <a:rPr lang="en-US" sz="6000" dirty="0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6000" dirty="0" err="1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পদ্ধতিতে</a:t>
            </a:r>
            <a:r>
              <a:rPr lang="en-US" sz="6000" dirty="0">
                <a:solidFill>
                  <a:srgbClr val="F496CB">
                    <a:lumMod val="75000"/>
                  </a:srgbClr>
                </a:solidFill>
                <a:latin typeface="SolaimanLipi" pitchFamily="2" charset="0"/>
                <a:cs typeface="SolaimanLipi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528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3959" y="680210"/>
            <a:ext cx="8534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বিয়োগের ক্ষেত্রে ছোট অঙ্ক থেকে বড় অঙ্ক বিয়োগ করতে হলে ঐ সংখ্যা পদ্ধতির </a:t>
            </a:r>
            <a:r>
              <a:rPr lang="as-IN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বে</a:t>
            </a:r>
            <a:r>
              <a:rPr lang="en-US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</a:t>
            </a:r>
            <a:r>
              <a:rPr lang="as-IN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as-IN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উপরের অঙ্কের/ প্রতীকের </a:t>
            </a:r>
            <a:r>
              <a:rPr lang="as-IN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এর </a:t>
            </a:r>
            <a:r>
              <a:rPr lang="as-IN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সাথে যোগ করে যোগফল হতে নিচের অঙ্ক/প্রতীকের </a:t>
            </a:r>
            <a:r>
              <a:rPr lang="as-IN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বিয়োগ </a:t>
            </a:r>
            <a:r>
              <a:rPr lang="as-IN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করতে হয় এবং  </a:t>
            </a:r>
            <a:r>
              <a:rPr lang="as-IN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বে</a:t>
            </a:r>
            <a:r>
              <a:rPr lang="en-US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</a:t>
            </a:r>
            <a:r>
              <a:rPr lang="as-IN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as-IN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যোগ করার জন্য হাতে থাকে ১ যা পরবর্তী ডিজিটের নিচের অঙ্কের সাথে যোগ হয়। </a:t>
            </a:r>
            <a:endParaRPr lang="en-US" sz="3000" dirty="0">
              <a:solidFill>
                <a:srgbClr val="002060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3959" y="3437937"/>
            <a:ext cx="80968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যেহেতু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উপরের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অঙ্ক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ছোট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তাই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০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এর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সাথে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বাইনারি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পদ্ধতির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বেজ</a:t>
            </a:r>
            <a:r>
              <a:rPr lang="en-US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২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যোগ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করে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যোগফল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হলো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২।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এখন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যোগফল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২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হতে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নিচের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অঙ্ক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১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বিয়োগ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করলে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বিয়োগফল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হবে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১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এবং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বেজ</a:t>
            </a:r>
            <a:r>
              <a:rPr lang="en-US" sz="3000" dirty="0" smtClean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যোগ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করার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জন্য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হাতে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থাকে</a:t>
            </a:r>
            <a:r>
              <a:rPr lang="en-US" sz="30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১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1825" y="5666704"/>
            <a:ext cx="584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সুতরাং</a:t>
            </a:r>
            <a:r>
              <a:rPr lang="en-S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আমরা</a:t>
            </a:r>
            <a:r>
              <a:rPr lang="en-S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বলতে</a:t>
            </a:r>
            <a:r>
              <a:rPr lang="en-S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পারি</a:t>
            </a:r>
            <a:r>
              <a:rPr lang="en-S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, 0-1=11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2186" y="2936383"/>
            <a:ext cx="119773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 0 </a:t>
            </a:r>
          </a:p>
          <a:p>
            <a:r>
              <a:rPr lang="en-SG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</a:t>
            </a:r>
          </a:p>
          <a:p>
            <a:r>
              <a:rPr lang="en-SG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  <a:r>
              <a:rPr lang="en-SG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</a:p>
          <a:p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800823" y="5061397"/>
            <a:ext cx="1068946" cy="128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61053" y="2115403"/>
            <a:ext cx="2182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2  </a:t>
            </a:r>
            <a:r>
              <a:rPr lang="en-SG" sz="4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বেজ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 flipV="1">
            <a:off x="9994006" y="2469346"/>
            <a:ext cx="367047" cy="4670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869769" y="3080867"/>
            <a:ext cx="1197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0+2=2</a:t>
            </a:r>
            <a:endParaRPr lang="en-US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50073" y="3885335"/>
            <a:ext cx="114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2-1=1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  <p:bldP spid="9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34373" y="924111"/>
            <a:ext cx="6524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বিয়োগের</a:t>
            </a:r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নিয়ম</a:t>
            </a:r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223" y="2124440"/>
            <a:ext cx="154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200" dirty="0" smtClean="0">
                <a:solidFill>
                  <a:srgbClr val="C00000"/>
                </a:solidFill>
              </a:rPr>
              <a:t> 0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-0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 0</a:t>
            </a:r>
            <a:endParaRPr lang="en-US" sz="7200" dirty="0">
              <a:solidFill>
                <a:srgbClr val="C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74254" y="4404575"/>
            <a:ext cx="101743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25910" y="2124440"/>
            <a:ext cx="154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200" dirty="0" smtClean="0">
                <a:solidFill>
                  <a:srgbClr val="C00000"/>
                </a:solidFill>
              </a:rPr>
              <a:t> 1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-0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 1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5007" y="2214592"/>
            <a:ext cx="154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200" dirty="0" smtClean="0">
                <a:solidFill>
                  <a:srgbClr val="C00000"/>
                </a:solidFill>
              </a:rPr>
              <a:t> 1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-1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 0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19694" y="2124440"/>
            <a:ext cx="154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200" dirty="0" smtClean="0">
                <a:solidFill>
                  <a:srgbClr val="C00000"/>
                </a:solidFill>
              </a:rPr>
              <a:t> 0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-1</a:t>
            </a:r>
          </a:p>
          <a:p>
            <a:r>
              <a:rPr lang="en-SG" sz="7200" dirty="0" smtClean="0">
                <a:solidFill>
                  <a:srgbClr val="C00000"/>
                </a:solidFill>
              </a:rPr>
              <a:t> </a:t>
            </a:r>
            <a:endParaRPr lang="en-US" sz="7200" dirty="0">
              <a:solidFill>
                <a:srgbClr val="C0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078949" y="4404575"/>
            <a:ext cx="101743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65007" y="4404575"/>
            <a:ext cx="101743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021651" y="4389550"/>
            <a:ext cx="101743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734024" y="4522916"/>
            <a:ext cx="17311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  <a:r>
              <a:rPr lang="en-SG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0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014" y="1699437"/>
            <a:ext cx="98823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>
                <a:latin typeface="SolaimanLipi" pitchFamily="2" charset="0"/>
                <a:cs typeface="SolaimanLipi" pitchFamily="2" charset="0"/>
              </a:rPr>
              <a:t>বিয়োগের ক্ষেত্রে ছোট অঙ্ক থেকে বড় অঙ্ক বিয়োগ করতে হলে 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3600" dirty="0">
                <a:latin typeface="SolaimanLipi" pitchFamily="2" charset="0"/>
                <a:cs typeface="SolaimanLipi" pitchFamily="2" charset="0"/>
              </a:rPr>
              <a:t>ঐ</a:t>
            </a:r>
            <a:r>
              <a:rPr lang="en-US" sz="3600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as-IN" sz="3600" dirty="0">
                <a:latin typeface="SolaimanLipi" pitchFamily="2" charset="0"/>
                <a:cs typeface="SolaimanLipi" pitchFamily="2" charset="0"/>
              </a:rPr>
              <a:t>সংখ্যা পদ্ধতির বেস উপরের অঙ্কের/ প্রতীকের </a:t>
            </a:r>
            <a:r>
              <a:rPr lang="en-US" sz="3600" dirty="0" err="1">
                <a:latin typeface="SolaimanLipi" pitchFamily="2" charset="0"/>
                <a:cs typeface="SolaimanLipi" pitchFamily="2" charset="0"/>
              </a:rPr>
              <a:t>সমতুল্য</a:t>
            </a:r>
            <a:r>
              <a:rPr lang="en-US" sz="3600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as-IN" sz="3600" dirty="0">
                <a:latin typeface="SolaimanLipi" pitchFamily="2" charset="0"/>
                <a:cs typeface="SolaimanLipi" pitchFamily="2" charset="0"/>
              </a:rPr>
              <a:t>দশমিক মান-এর সাথে যোগ ক</a:t>
            </a:r>
            <a:r>
              <a:rPr lang="en-US" sz="3600" dirty="0" err="1">
                <a:latin typeface="SolaimanLipi" pitchFamily="2" charset="0"/>
                <a:cs typeface="SolaimanLipi" pitchFamily="2" charset="0"/>
              </a:rPr>
              <a:t>রতে</a:t>
            </a:r>
            <a:r>
              <a:rPr lang="en-US" sz="3600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3600" dirty="0" err="1">
                <a:latin typeface="SolaimanLipi" pitchFamily="2" charset="0"/>
                <a:cs typeface="SolaimanLipi" pitchFamily="2" charset="0"/>
              </a:rPr>
              <a:t>হবে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3600" dirty="0">
                <a:latin typeface="SolaimanLipi" pitchFamily="2" charset="0"/>
                <a:cs typeface="SolaimanLipi" pitchFamily="2" charset="0"/>
              </a:rPr>
              <a:t>যোগফল হতে নিচের অঙ্ক/প্রতীকের দশমিক মান বিয়োগ করতে হ</a:t>
            </a:r>
            <a:r>
              <a:rPr lang="en-US" sz="3600" dirty="0" err="1">
                <a:latin typeface="SolaimanLipi" pitchFamily="2" charset="0"/>
                <a:cs typeface="SolaimanLipi" pitchFamily="2" charset="0"/>
              </a:rPr>
              <a:t>বে</a:t>
            </a:r>
            <a:r>
              <a:rPr lang="en-US" sz="3600" dirty="0">
                <a:latin typeface="SolaimanLipi" pitchFamily="2" charset="0"/>
                <a:cs typeface="SolaimanLipi" pitchFamily="2" charset="0"/>
              </a:rPr>
              <a:t>।</a:t>
            </a:r>
            <a:r>
              <a:rPr lang="as-IN" sz="3600" dirty="0">
                <a:latin typeface="SolaimanLipi" pitchFamily="2" charset="0"/>
                <a:cs typeface="SolaimanLipi" pitchFamily="2" charset="0"/>
              </a:rPr>
              <a:t> 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3600" dirty="0">
                <a:latin typeface="SolaimanLipi" pitchFamily="2" charset="0"/>
                <a:cs typeface="SolaimanLipi" pitchFamily="2" charset="0"/>
              </a:rPr>
              <a:t>বেস যোগ করার জন্য হাতে থা</a:t>
            </a:r>
            <a:r>
              <a:rPr lang="en-US" sz="3600" dirty="0" err="1">
                <a:latin typeface="SolaimanLipi" pitchFamily="2" charset="0"/>
                <a:cs typeface="SolaimanLipi" pitchFamily="2" charset="0"/>
              </a:rPr>
              <a:t>কবে</a:t>
            </a:r>
            <a:r>
              <a:rPr lang="as-IN" sz="3600" dirty="0">
                <a:latin typeface="SolaimanLipi" pitchFamily="2" charset="0"/>
                <a:cs typeface="SolaimanLipi" pitchFamily="2" charset="0"/>
              </a:rPr>
              <a:t> ১</a:t>
            </a:r>
            <a:r>
              <a:rPr lang="en-US" sz="3600" dirty="0">
                <a:latin typeface="SolaimanLipi" pitchFamily="2" charset="0"/>
                <a:cs typeface="SolaimanLipi" pitchFamily="2" charset="0"/>
              </a:rPr>
              <a:t>, </a:t>
            </a:r>
            <a:r>
              <a:rPr lang="as-IN" sz="3600" dirty="0">
                <a:latin typeface="SolaimanLipi" pitchFamily="2" charset="0"/>
                <a:cs typeface="SolaimanLipi" pitchFamily="2" charset="0"/>
              </a:rPr>
              <a:t>যা পরবর্তী ডিজিটের নিচের অঙ্কের সাথে যোগ হ</a:t>
            </a:r>
            <a:r>
              <a:rPr lang="en-US" sz="3600" dirty="0" err="1">
                <a:latin typeface="SolaimanLipi" pitchFamily="2" charset="0"/>
                <a:cs typeface="SolaimanLipi" pitchFamily="2" charset="0"/>
              </a:rPr>
              <a:t>বে</a:t>
            </a:r>
            <a:r>
              <a:rPr lang="as-IN" sz="3600" dirty="0">
                <a:latin typeface="SolaimanLipi" pitchFamily="2" charset="0"/>
                <a:cs typeface="SolaimanLipi" pitchFamily="2" charset="0"/>
              </a:rPr>
              <a:t>। </a:t>
            </a:r>
            <a:endParaRPr lang="en-US" sz="3600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3766" y="396077"/>
            <a:ext cx="6524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বিয়োগের</a:t>
            </a:r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নিয়ম</a:t>
            </a:r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11371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61770" y="1888874"/>
            <a:ext cx="4924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  <a:p>
            <a:r>
              <a:rPr lang="en-US" sz="4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78601" y="3483508"/>
            <a:ext cx="20114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8383" y="624844"/>
            <a:ext cx="10349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প্র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থ</a:t>
            </a:r>
          </a:p>
          <a:p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ম </a:t>
            </a:r>
          </a:p>
          <a:p>
            <a:r>
              <a:rPr lang="en-US" sz="7200" dirty="0" err="1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ধা</a:t>
            </a:r>
            <a:endParaRPr lang="en-US" sz="7200" dirty="0">
              <a:solidFill>
                <a:srgbClr val="FF0000"/>
              </a:solidFill>
              <a:latin typeface="SolaimanLipi" pitchFamily="2" charset="0"/>
              <a:cs typeface="SolaimanLipi" pitchFamily="2" charset="0"/>
            </a:endParaRPr>
          </a:p>
          <a:p>
            <a:r>
              <a:rPr lang="en-US" sz="7200" dirty="0">
                <a:solidFill>
                  <a:srgbClr val="FF0000"/>
                </a:solidFill>
                <a:latin typeface="SolaimanLipi" pitchFamily="2" charset="0"/>
                <a:cs typeface="SolaimanLipi" pitchFamily="2" charset="0"/>
              </a:rPr>
              <a:t>প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1257" y="102732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বাইনরারি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বিয়োগের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ক্ষেত্রেও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যেহেতু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উপরের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ছোট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তাই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০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এর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সাথে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বাইনারি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পদ্ধতির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বেজ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২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যোগ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করতে</a:t>
            </a:r>
            <a:r>
              <a:rPr lang="en-US" sz="2400" b="1" dirty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অর্থা</a:t>
            </a:r>
            <a:r>
              <a:rPr lang="en-US" sz="2400" b="1" dirty="0" smtClean="0">
                <a:solidFill>
                  <a:srgbClr val="002060"/>
                </a:solidFill>
                <a:latin typeface="SolaimanLipi" pitchFamily="2" charset="0"/>
                <a:cs typeface="SolaimanLipi" pitchFamily="2" charset="0"/>
              </a:rPr>
              <a:t>ৎ 0+2=2 </a:t>
            </a:r>
            <a:endParaRPr lang="en-US" sz="2400" b="1" dirty="0">
              <a:solidFill>
                <a:srgbClr val="002060"/>
              </a:solidFill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87890" y="1958303"/>
            <a:ext cx="100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06213" y="4426635"/>
            <a:ext cx="6096000" cy="120032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/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এখন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যোগফল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২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হতে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নিচের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অঙ্ক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১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করলে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বিয়োগফল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১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এবং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হাতে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>
                <a:latin typeface="SolaimanLipi" pitchFamily="2" charset="0"/>
                <a:cs typeface="SolaimanLipi" pitchFamily="2" charset="0"/>
              </a:rPr>
              <a:t>থাকবে</a:t>
            </a:r>
            <a:r>
              <a:rPr lang="en-US" sz="2400" b="1" dirty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১ (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দশমিক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সংখ্যা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পদ্ধতির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নিয়ম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 </a:t>
            </a:r>
            <a:r>
              <a:rPr lang="en-US" sz="2400" b="1" dirty="0" err="1" smtClean="0">
                <a:latin typeface="SolaimanLipi" pitchFamily="2" charset="0"/>
                <a:cs typeface="SolaimanLipi" pitchFamily="2" charset="0"/>
              </a:rPr>
              <a:t>অনুসারে</a:t>
            </a:r>
            <a:r>
              <a:rPr lang="en-US" sz="2400" b="1" dirty="0" smtClean="0">
                <a:latin typeface="SolaimanLipi" pitchFamily="2" charset="0"/>
                <a:cs typeface="SolaimanLipi" pitchFamily="2" charset="0"/>
              </a:rPr>
              <a:t>)।</a:t>
            </a:r>
            <a:endParaRPr lang="en-US" sz="2400" b="1" dirty="0">
              <a:latin typeface="SolaimanLipi" pitchFamily="2" charset="0"/>
              <a:cs typeface="SolaimanLipi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11397" y="2066716"/>
            <a:ext cx="247177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endParaRPr lang="en-US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097486" y="2250690"/>
            <a:ext cx="30869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4586" y="3368429"/>
            <a:ext cx="736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61770" y="3272038"/>
            <a:ext cx="927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5009" y="3272038"/>
            <a:ext cx="2364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হাতে</a:t>
            </a:r>
            <a:r>
              <a:rPr lang="en-US" sz="4800" dirty="0"/>
              <a:t>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66315" y="3264602"/>
            <a:ext cx="876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984310" y="3831771"/>
            <a:ext cx="6711233" cy="6986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011949" y="3368429"/>
            <a:ext cx="14276" cy="1131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3304" y="1437312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1000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723" y="2304955"/>
            <a:ext cx="244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anose="03000609000000000000" pitchFamily="65" charset="0"/>
                <a:cs typeface="SolaimanLipi" panose="03000609000000000000" pitchFamily="65" charset="0"/>
              </a:rPr>
              <a:t>-101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2890" y="13892"/>
            <a:ext cx="10290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আমরা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জানি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দশমিক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সংখ্যা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পদ্ধতিতে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ছোট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সংখ্যা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থেকে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বড়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সংখ্যা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বিয়োগ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করলে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উপরের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ছোট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সংখ্যা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সাথে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10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যোগ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করতে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।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কারণ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দশমিক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সংখ্যা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পদ্ধতির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বেজ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হচ্ছে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10।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এবং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হাতে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1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তার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পরবর্তি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বাম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দিকের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নিচের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সংখ্যার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সাথে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যোগ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করতে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SG" sz="20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SG" sz="20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endParaRPr lang="en-US" sz="2000" b="1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8457" y="3078169"/>
            <a:ext cx="5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+1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850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5" grpId="0"/>
      <p:bldP spid="16" grpId="0" animBg="1"/>
      <p:bldP spid="17" grpId="0" animBg="1"/>
      <p:bldP spid="27" grpId="0"/>
      <p:bldP spid="28" grpId="0"/>
      <p:bldP spid="3" grpId="0"/>
      <p:bldP spid="30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563</Words>
  <Application>Microsoft Office PowerPoint</Application>
  <PresentationFormat>Widescreen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SolaimanLipi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20</cp:revision>
  <dcterms:created xsi:type="dcterms:W3CDTF">2021-04-23T09:16:46Z</dcterms:created>
  <dcterms:modified xsi:type="dcterms:W3CDTF">2021-04-27T03:37:38Z</dcterms:modified>
</cp:coreProperties>
</file>