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82" r:id="rId2"/>
    <p:sldId id="479" r:id="rId3"/>
    <p:sldId id="450" r:id="rId4"/>
    <p:sldId id="448" r:id="rId5"/>
    <p:sldId id="449" r:id="rId6"/>
    <p:sldId id="481" r:id="rId7"/>
    <p:sldId id="466" r:id="rId8"/>
    <p:sldId id="476" r:id="rId9"/>
    <p:sldId id="459" r:id="rId10"/>
    <p:sldId id="468" r:id="rId11"/>
    <p:sldId id="460" r:id="rId12"/>
    <p:sldId id="469" r:id="rId13"/>
    <p:sldId id="461" r:id="rId14"/>
    <p:sldId id="470" r:id="rId15"/>
    <p:sldId id="462" r:id="rId16"/>
    <p:sldId id="389" r:id="rId17"/>
    <p:sldId id="471" r:id="rId18"/>
    <p:sldId id="480" r:id="rId19"/>
    <p:sldId id="472" r:id="rId20"/>
    <p:sldId id="463" r:id="rId21"/>
    <p:sldId id="473" r:id="rId22"/>
    <p:sldId id="464" r:id="rId23"/>
    <p:sldId id="474" r:id="rId24"/>
    <p:sldId id="475" r:id="rId25"/>
    <p:sldId id="388" r:id="rId26"/>
    <p:sldId id="453" r:id="rId27"/>
    <p:sldId id="4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guide orient="horz" pos="2064"/>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0FEAB-ABAA-4A03-8A0E-5B5320F1D95C}" type="datetimeFigureOut">
              <a:rPr lang="en-US" smtClean="0"/>
              <a:t>09-05-21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1BF77-6118-49B4-8F7C-4F4463B41803}" type="slidenum">
              <a:rPr lang="en-US" smtClean="0"/>
              <a:t>‹#›</a:t>
            </a:fld>
            <a:endParaRPr lang="en-US"/>
          </a:p>
        </p:txBody>
      </p:sp>
    </p:spTree>
    <p:extLst>
      <p:ext uri="{BB962C8B-B14F-4D97-AF65-F5344CB8AC3E}">
        <p14:creationId xmlns:p14="http://schemas.microsoft.com/office/powerpoint/2010/main" val="224591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16</a:t>
            </a:fld>
            <a:endParaRPr lang="en-US"/>
          </a:p>
        </p:txBody>
      </p:sp>
    </p:spTree>
    <p:extLst>
      <p:ext uri="{BB962C8B-B14F-4D97-AF65-F5344CB8AC3E}">
        <p14:creationId xmlns:p14="http://schemas.microsoft.com/office/powerpoint/2010/main" val="427606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25</a:t>
            </a:fld>
            <a:endParaRPr lang="en-US"/>
          </a:p>
        </p:txBody>
      </p:sp>
    </p:spTree>
    <p:extLst>
      <p:ext uri="{BB962C8B-B14F-4D97-AF65-F5344CB8AC3E}">
        <p14:creationId xmlns:p14="http://schemas.microsoft.com/office/powerpoint/2010/main" val="165695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09-05-21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1850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09-05-21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207855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09-05-21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83524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09-05-21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64037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59C22-3B18-4357-BD87-A7AC92EF295C}" type="datetimeFigureOut">
              <a:rPr lang="en-US" smtClean="0"/>
              <a:t>09-05-21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22960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59C22-3B18-4357-BD87-A7AC92EF295C}" type="datetimeFigureOut">
              <a:rPr lang="en-US" smtClean="0"/>
              <a:t>09-05-21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8465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59C22-3B18-4357-BD87-A7AC92EF295C}" type="datetimeFigureOut">
              <a:rPr lang="en-US" smtClean="0"/>
              <a:t>09-05-21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1704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59C22-3B18-4357-BD87-A7AC92EF295C}" type="datetimeFigureOut">
              <a:rPr lang="en-US" smtClean="0"/>
              <a:t>09-05-21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0017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59C22-3B18-4357-BD87-A7AC92EF295C}" type="datetimeFigureOut">
              <a:rPr lang="en-US" smtClean="0"/>
              <a:t>09-05-21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4133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09-05-21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46098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09-05-21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5127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59C22-3B18-4357-BD87-A7AC92EF295C}" type="datetimeFigureOut">
              <a:rPr lang="en-US" smtClean="0"/>
              <a:t>09-05-21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9F585-25EB-465E-AF23-967C63351371}" type="slidenum">
              <a:rPr lang="en-US" smtClean="0"/>
              <a:t>‹#›</a:t>
            </a:fld>
            <a:endParaRPr lang="en-US"/>
          </a:p>
        </p:txBody>
      </p:sp>
    </p:spTree>
    <p:extLst>
      <p:ext uri="{BB962C8B-B14F-4D97-AF65-F5344CB8AC3E}">
        <p14:creationId xmlns:p14="http://schemas.microsoft.com/office/powerpoint/2010/main" val="83431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914" y="128789"/>
            <a:ext cx="11050072" cy="67292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2799546" y="2923115"/>
            <a:ext cx="74676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err="1"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আজকের</a:t>
            </a:r>
            <a:r>
              <a:rPr lang="bn-BD" sz="54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শ্রেণিতে</a:t>
            </a:r>
            <a:r>
              <a:rPr lang="en-US" sz="54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সবাইকে</a:t>
            </a:r>
            <a:r>
              <a:rPr lang="bn-BD" sz="54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bn-BD" sz="54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স্বাগত</a:t>
            </a:r>
            <a:endParaRPr lang="en-US" sz="54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4791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 y="0"/>
            <a:ext cx="12192000" cy="6858000"/>
          </a:xfrm>
          <a:prstGeom prst="beve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00B050"/>
                </a:solidFill>
                <a:latin typeface="NikoshBAN" panose="02000000000000000000" pitchFamily="2" charset="0"/>
                <a:cs typeface="NikoshBAN" panose="02000000000000000000" pitchFamily="2" charset="0"/>
              </a:rPr>
              <a:t>‘</a:t>
            </a:r>
            <a:r>
              <a:rPr lang="bn-IN" sz="4400" dirty="0">
                <a:solidFill>
                  <a:srgbClr val="00B050"/>
                </a:solidFill>
                <a:latin typeface="NikoshBAN" panose="02000000000000000000" pitchFamily="2" charset="0"/>
                <a:cs typeface="NikoshBAN" panose="02000000000000000000" pitchFamily="2" charset="0"/>
              </a:rPr>
              <a:t>সতীদাহ প্রথা</a:t>
            </a:r>
            <a:r>
              <a:rPr lang="en-US" sz="4400" dirty="0">
                <a:solidFill>
                  <a:srgbClr val="00B050"/>
                </a:solidFill>
                <a:latin typeface="NikoshBAN" panose="02000000000000000000" pitchFamily="2" charset="0"/>
                <a:cs typeface="NikoshBAN" panose="02000000000000000000" pitchFamily="2" charset="0"/>
              </a:rPr>
              <a:t>’ </a:t>
            </a:r>
            <a:endParaRPr lang="en-US" sz="4400" dirty="0" smtClean="0">
              <a:solidFill>
                <a:srgbClr val="00B050"/>
              </a:solidFill>
              <a:latin typeface="NikoshBAN" panose="02000000000000000000" pitchFamily="2" charset="0"/>
              <a:cs typeface="NikoshBAN" panose="02000000000000000000" pitchFamily="2" charset="0"/>
            </a:endParaRPr>
          </a:p>
          <a:p>
            <a:pPr algn="ctr"/>
            <a:r>
              <a:rPr lang="en-US" sz="36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স্বামীর মৃত্যু হলে স্ত্রীকেও মৃত স্বামীর চিতায় জীবন্ত পুড়িয়ে মারা হতো। এ প্রথাকে বলা হয় </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সতীদাহ প্রথা</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8645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03F30B7-D249-4955-82DD-642513384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084" y="1280160"/>
            <a:ext cx="10215832" cy="5303519"/>
          </a:xfrm>
          <a:prstGeom prst="rect">
            <a:avLst/>
          </a:prstGeom>
        </p:spPr>
      </p:pic>
      <p:sp>
        <p:nvSpPr>
          <p:cNvPr id="3" name="TextBox 2">
            <a:extLst>
              <a:ext uri="{FF2B5EF4-FFF2-40B4-BE49-F238E27FC236}">
                <a16:creationId xmlns="" xmlns:a16="http://schemas.microsoft.com/office/drawing/2014/main" id="{581E6955-4AD6-4107-AE8A-9AC6B058F335}"/>
              </a:ext>
            </a:extLst>
          </p:cNvPr>
          <p:cNvSpPr txBox="1"/>
          <p:nvPr/>
        </p:nvSpPr>
        <p:spPr>
          <a:xfrm>
            <a:off x="988085" y="274321"/>
            <a:ext cx="1021583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5400" dirty="0">
                <a:latin typeface="NikoshBAN" panose="02000000000000000000" pitchFamily="2" charset="0"/>
                <a:cs typeface="NikoshBAN" panose="02000000000000000000" pitchFamily="2" charset="0"/>
              </a:rPr>
              <a:t>“</a:t>
            </a:r>
            <a:r>
              <a:rPr lang="en-US" sz="5400" dirty="0" err="1">
                <a:latin typeface="NikoshBAN" panose="02000000000000000000" pitchFamily="2" charset="0"/>
                <a:cs typeface="NikoshBAN" panose="02000000000000000000" pitchFamily="2" charset="0"/>
              </a:rPr>
              <a:t>সতীদাহ</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প্রথা</a:t>
            </a:r>
            <a:r>
              <a:rPr lang="en-US" sz="54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634835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 y="0"/>
            <a:ext cx="12192000" cy="6858000"/>
          </a:xfrm>
          <a:prstGeom prst="beve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u="sng" dirty="0" smtClean="0">
                <a:solidFill>
                  <a:srgbClr val="00B050"/>
                </a:solidFill>
                <a:latin typeface="NikoshBAN" panose="02000000000000000000" pitchFamily="2" charset="0"/>
                <a:ea typeface="Times New Roman" panose="02020603050405020304" pitchFamily="18" charset="0"/>
                <a:cs typeface="NikoshBAN" panose="02000000000000000000" pitchFamily="2" charset="0"/>
              </a:rPr>
              <a:t>বাঙালির </a:t>
            </a:r>
            <a:r>
              <a:rPr lang="bn-IN" sz="4400" b="1" u="sng" dirty="0">
                <a:solidFill>
                  <a:srgbClr val="00B050"/>
                </a:solidFill>
                <a:latin typeface="NikoshBAN" panose="02000000000000000000" pitchFamily="2" charset="0"/>
                <a:ea typeface="Times New Roman" panose="02020603050405020304" pitchFamily="18" charset="0"/>
                <a:cs typeface="NikoshBAN" panose="02000000000000000000" pitchFamily="2" charset="0"/>
              </a:rPr>
              <a:t>খাদ্য </a:t>
            </a:r>
            <a:endParaRPr lang="en-US" sz="4400" b="1" u="sng" dirty="0" smtClean="0">
              <a:solidFill>
                <a:srgbClr val="00B050"/>
              </a:solidFill>
              <a:latin typeface="NikoshBAN" panose="02000000000000000000" pitchFamily="2" charset="0"/>
              <a:ea typeface="Times New Roman" panose="02020603050405020304" pitchFamily="18" charset="0"/>
              <a:cs typeface="NikoshBAN" panose="02000000000000000000" pitchFamily="2" charset="0"/>
            </a:endParaRPr>
          </a:p>
          <a:p>
            <a:pPr algn="ctr"/>
            <a:r>
              <a:rPr lang="en-US" sz="36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বাঙালির প্রধান খাদ্য বর্তমান সময়ের মত তখনও ছিল ভাত</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মাছ</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মাংস</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শাক-সবজি</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দুধ</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দধি</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ঘৃত</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ক্ষীর ইত্যাদি। চাউল হতে প্রস্তুত নানা প্রকার পিঠাও জনপ্রিয় মুখরোচক খাবার ছিল। </a:t>
            </a:r>
            <a:r>
              <a:rPr lang="bn-IN"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পূর্ববঙ্গে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ইলিশ ও শুঁটকি মাছ খুব প্রিয় খাবার ছিল। তরকারির মধ্যে বেগুন</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লাউ</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কুমড়া</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ঝিংগে</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কাকরুল</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কচু উৎপন্ন হতো। ফলের মধ্যে আম</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কাঁঠাল</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কলা</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তাল</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পেঁপে</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নারকেল</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ইক্ষু পাওয়া যেত। দুধ</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নারকেলের পানি</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ইক্ষুরস</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তালরস ছাড়া মদ জাতীয় নানা প্রকার পানীয় সুপ্রচলিত ছিল। ভাত</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গম</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ইক্ষু</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গুড়</a:t>
            </a:r>
            <a:r>
              <a:rPr lang="en-US"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মধু ও তালরস গাঁজাইয়া নানা প্রকার মদ তৈরি হতো</a:t>
            </a:r>
            <a:r>
              <a:rPr lang="bn-IN"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en-US" sz="3600" dirty="0"/>
              <a:t> </a:t>
            </a:r>
            <a:r>
              <a:rPr lang="bn-IN" sz="3600" dirty="0" smtClean="0">
                <a:solidFill>
                  <a:schemeClr val="tx1"/>
                </a:solidFill>
                <a:latin typeface="NikoshBAN" panose="02000000000000000000" pitchFamily="2" charset="0"/>
                <a:cs typeface="NikoshBAN" panose="02000000000000000000" pitchFamily="2" charset="0"/>
              </a:rPr>
              <a:t>মদ </a:t>
            </a:r>
            <a:r>
              <a:rPr lang="bn-IN" sz="3600" dirty="0">
                <a:solidFill>
                  <a:schemeClr val="tx1"/>
                </a:solidFill>
                <a:latin typeface="NikoshBAN" panose="02000000000000000000" pitchFamily="2" charset="0"/>
                <a:cs typeface="NikoshBAN" panose="02000000000000000000" pitchFamily="2" charset="0"/>
              </a:rPr>
              <a:t>জাতীয় নানা প্রকারের পানীয় পান করা হতো। খাওয়া-দাওয়া শেষে মসলাযুক্ত পান খাওয়ার রীতি ছিল।</a:t>
            </a:r>
            <a:endParaRPr lang="en-US" sz="3600" dirty="0">
              <a:solidFill>
                <a:schemeClr val="tx1"/>
              </a:solidFill>
              <a:latin typeface="NikoshBAN" panose="02000000000000000000" pitchFamily="2" charset="0"/>
              <a:cs typeface="NikoshBAN" panose="02000000000000000000" pitchFamily="2" charset="0"/>
            </a:endParaRPr>
          </a:p>
          <a:p>
            <a:pPr algn="ctr"/>
            <a:endParaRPr lang="en-US" sz="3600" i="1" dirty="0">
              <a:latin typeface="NikoshBAN" panose="02000000000000000000" pitchFamily="2" charset="0"/>
              <a:ea typeface="Calibri" panose="020F0502020204030204" pitchFamily="34" charset="0"/>
              <a:cs typeface="NikoshBAN" panose="02000000000000000000" pitchFamily="2" charset="0"/>
            </a:endParaRPr>
          </a:p>
          <a:p>
            <a:pPr algn="ct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49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BC1AA53-6AD1-43E1-BD70-B21F4FAC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755" y="1160808"/>
            <a:ext cx="5472332" cy="5309842"/>
          </a:xfrm>
          <a:prstGeom prst="rect">
            <a:avLst/>
          </a:prstGeom>
        </p:spPr>
      </p:pic>
      <p:pic>
        <p:nvPicPr>
          <p:cNvPr id="3" name="Picture 2">
            <a:extLst>
              <a:ext uri="{FF2B5EF4-FFF2-40B4-BE49-F238E27FC236}">
                <a16:creationId xmlns="" xmlns:a16="http://schemas.microsoft.com/office/drawing/2014/main" id="{20A5BFEF-62BC-4E06-8698-12687C388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603" y="1167618"/>
            <a:ext cx="5472332" cy="5303032"/>
          </a:xfrm>
          <a:prstGeom prst="rect">
            <a:avLst/>
          </a:prstGeom>
        </p:spPr>
      </p:pic>
      <p:sp>
        <p:nvSpPr>
          <p:cNvPr id="4" name="TextBox 3">
            <a:extLst>
              <a:ext uri="{FF2B5EF4-FFF2-40B4-BE49-F238E27FC236}">
                <a16:creationId xmlns="" xmlns:a16="http://schemas.microsoft.com/office/drawing/2014/main" id="{6E343DC5-69B2-40E7-B07B-DD03D464F6DD}"/>
              </a:ext>
            </a:extLst>
          </p:cNvPr>
          <p:cNvSpPr txBox="1"/>
          <p:nvPr/>
        </p:nvSpPr>
        <p:spPr>
          <a:xfrm>
            <a:off x="3215275" y="0"/>
            <a:ext cx="5092505" cy="1200329"/>
          </a:xfrm>
          <a:prstGeom prst="rect">
            <a:avLst/>
          </a:prstGeom>
          <a:noFill/>
        </p:spPr>
        <p:txBody>
          <a:bodyPr wrap="square" rtlCol="0">
            <a:spAutoFit/>
          </a:bodyPr>
          <a:lstStyle/>
          <a:p>
            <a:pPr algn="ctr"/>
            <a:r>
              <a:rPr lang="en-US" sz="7200" dirty="0" err="1">
                <a:latin typeface="NikoshBAN" panose="02000000000000000000" pitchFamily="2" charset="0"/>
                <a:cs typeface="NikoshBAN" panose="02000000000000000000" pitchFamily="2" charset="0"/>
              </a:rPr>
              <a:t>খাদ্য</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556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 y="0"/>
            <a:ext cx="12192000" cy="6858000"/>
          </a:xfrm>
          <a:prstGeom prst="beve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smtClean="0">
              <a:latin typeface="NikoshBAN" panose="02000000000000000000" pitchFamily="2" charset="0"/>
              <a:cs typeface="NikoshBAN" panose="02000000000000000000" pitchFamily="2" charset="0"/>
            </a:endParaRPr>
          </a:p>
          <a:p>
            <a:pPr algn="ctr"/>
            <a:r>
              <a:rPr lang="bn-IN" sz="4400" b="1" u="sng" dirty="0" smtClean="0">
                <a:solidFill>
                  <a:srgbClr val="00B050"/>
                </a:solidFill>
                <a:latin typeface="NikoshBAN" panose="02000000000000000000" pitchFamily="2" charset="0"/>
                <a:cs typeface="NikoshBAN" panose="02000000000000000000" pitchFamily="2" charset="0"/>
              </a:rPr>
              <a:t>পোশাক-পরিচ্ছদ </a:t>
            </a:r>
            <a:endParaRPr lang="en-US" sz="4400" b="1" u="sng" dirty="0">
              <a:solidFill>
                <a:srgbClr val="00B050"/>
              </a:solidFill>
              <a:latin typeface="NikoshBAN" panose="02000000000000000000" pitchFamily="2" charset="0"/>
              <a:cs typeface="NikoshBAN" panose="02000000000000000000" pitchFamily="2" charset="0"/>
            </a:endParaRPr>
          </a:p>
          <a:p>
            <a:pPr algn="ctr"/>
            <a:r>
              <a:rPr lang="en-US" sz="36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বাংলার </a:t>
            </a:r>
            <a:r>
              <a:rPr lang="bn-IN" sz="3600" dirty="0">
                <a:solidFill>
                  <a:schemeClr val="tx1"/>
                </a:solidFill>
                <a:latin typeface="NikoshBAN" panose="02000000000000000000" pitchFamily="2" charset="0"/>
                <a:cs typeface="NikoshBAN" panose="02000000000000000000" pitchFamily="2" charset="0"/>
              </a:rPr>
              <a:t>নর-নারীরা যথাক্রমে ধূতি ও শাড়ি পরিধান করত। মাঝে মাঝে পুরুষেরা গায়ে চাদর</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আর মেয়েরা পড়ত ওড়না। তারা কানে কুণ্ডল</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গলায় হার</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আঙ্গুলে আংটি</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হাতে বালা ও পায়ে মল পরিধান করত। মেয়েরাই কেবলমাত্র হাতে শঙ্খের বালা পরত এবং অনেকগুলো চুড়ি পরতে ভালবাসত। মণি-মুক্তা ও দামী সোনা-রূপার অলংকার ধনীরা ব্যবহার করত। মেয়েরা নানাপ্রকার খোপা বাঁধত। </a:t>
            </a:r>
            <a:r>
              <a:rPr lang="bn-IN" sz="3600" dirty="0" smtClean="0">
                <a:solidFill>
                  <a:schemeClr val="tx1"/>
                </a:solidFill>
                <a:latin typeface="NikoshBAN" panose="02000000000000000000" pitchFamily="2" charset="0"/>
                <a:cs typeface="NikoshBAN" panose="02000000000000000000" pitchFamily="2" charset="0"/>
              </a:rPr>
              <a:t>কর্পুর</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চন্দন প্রভৃতি প্রসাধন সামগ্রীর সহিত বিভিন্ন সুগন্ধির ব্যবহার তখন খুব প্রচলিত ছিল। মেয়েদের সাজসজ্জায় আলতা</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সিঁদুর ও কুমকুমের ব্যবহারও তখন প্রচলিত ছিল। পুরুষেরা মাঝে মধ্যে কাঠের খড়ম বা চামড়ার চটিজুতা ব্যবহার করত। তখন ছাতারও প্রচলন ছিল।</a:t>
            </a:r>
            <a:endParaRPr lang="en-US" sz="3600" dirty="0">
              <a:solidFill>
                <a:schemeClr val="tx1"/>
              </a:solidFill>
              <a:latin typeface="NikoshBAN" panose="02000000000000000000" pitchFamily="2" charset="0"/>
              <a:cs typeface="NikoshBAN" panose="02000000000000000000" pitchFamily="2" charset="0"/>
            </a:endParaRPr>
          </a:p>
          <a:p>
            <a:endParaRPr lang="en-US" sz="3600" i="1" dirty="0">
              <a:latin typeface="NikoshBAN" panose="02000000000000000000" pitchFamily="2" charset="0"/>
              <a:ea typeface="Calibri" panose="020F0502020204030204" pitchFamily="34" charset="0"/>
              <a:cs typeface="NikoshBAN" panose="02000000000000000000" pitchFamily="2" charset="0"/>
            </a:endParaRPr>
          </a:p>
          <a:p>
            <a:pPr algn="ct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651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0706180-FEAD-4908-8E96-A1E0C70AC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0" y="1367480"/>
            <a:ext cx="5716997" cy="5104153"/>
          </a:xfrm>
          <a:prstGeom prst="rect">
            <a:avLst/>
          </a:prstGeom>
        </p:spPr>
      </p:pic>
      <p:sp>
        <p:nvSpPr>
          <p:cNvPr id="3" name="TextBox 2">
            <a:extLst>
              <a:ext uri="{FF2B5EF4-FFF2-40B4-BE49-F238E27FC236}">
                <a16:creationId xmlns="" xmlns:a16="http://schemas.microsoft.com/office/drawing/2014/main" id="{5EB35839-0B85-4441-956C-AF56AD553C07}"/>
              </a:ext>
            </a:extLst>
          </p:cNvPr>
          <p:cNvSpPr txBox="1"/>
          <p:nvPr/>
        </p:nvSpPr>
        <p:spPr>
          <a:xfrm>
            <a:off x="4507606" y="329103"/>
            <a:ext cx="2852968" cy="646331"/>
          </a:xfrm>
          <a:prstGeom prst="rect">
            <a:avLst/>
          </a:prstGeom>
          <a:noFill/>
        </p:spPr>
        <p:txBody>
          <a:bodyPr wrap="square" rtlCol="0">
            <a:spAutoFit/>
          </a:bodyPr>
          <a:lstStyle/>
          <a:p>
            <a:pPr algn="ctr"/>
            <a:r>
              <a:rPr lang="en-US" sz="3600" dirty="0" err="1">
                <a:latin typeface="NikoshBAN" panose="02000000000000000000" pitchFamily="2" charset="0"/>
                <a:cs typeface="NikoshBAN" panose="02000000000000000000" pitchFamily="2" charset="0"/>
              </a:rPr>
              <a:t>পোশাক-পরিচ্ছদ</a:t>
            </a:r>
            <a:r>
              <a:rPr lang="en-US" sz="3600"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 xmlns:a16="http://schemas.microsoft.com/office/drawing/2014/main" id="{D5FE2169-D471-47D6-8D6D-CBF0D0277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757" y="1505241"/>
            <a:ext cx="5478127" cy="4966392"/>
          </a:xfrm>
          <a:prstGeom prst="rect">
            <a:avLst/>
          </a:prstGeom>
        </p:spPr>
      </p:pic>
    </p:spTree>
    <p:extLst>
      <p:ext uri="{BB962C8B-B14F-4D97-AF65-F5344CB8AC3E}">
        <p14:creationId xmlns:p14="http://schemas.microsoft.com/office/powerpoint/2010/main" val="419854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92943" y="229026"/>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716610" y="523615"/>
            <a:ext cx="4476465" cy="96899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latin typeface="NikoshBAN" panose="02000000000000000000" pitchFamily="2" charset="0"/>
                <a:cs typeface="NikoshBAN" panose="02000000000000000000" pitchFamily="2" charset="0"/>
              </a:rPr>
              <a:t>দ</a:t>
            </a:r>
            <a:r>
              <a:rPr lang="bn-IN" sz="6000" b="1" dirty="0" smtClean="0">
                <a:solidFill>
                  <a:schemeClr val="tx1"/>
                </a:solidFill>
                <a:latin typeface="NikoshBAN" panose="02000000000000000000" pitchFamily="2" charset="0"/>
                <a:cs typeface="NikoshBAN" panose="02000000000000000000" pitchFamily="2" charset="0"/>
              </a:rPr>
              <a:t>লীয়</a:t>
            </a:r>
            <a:r>
              <a:rPr lang="en-US" sz="6000" b="1" dirty="0" smtClean="0">
                <a:solidFill>
                  <a:schemeClr val="tx1"/>
                </a:solidFill>
                <a:latin typeface="NikoshBAN" panose="02000000000000000000" pitchFamily="2" charset="0"/>
                <a:cs typeface="NikoshBAN" panose="02000000000000000000" pitchFamily="2" charset="0"/>
              </a:rPr>
              <a:t> </a:t>
            </a:r>
            <a:r>
              <a:rPr lang="en-US" sz="6000" b="1" dirty="0" err="1" smtClean="0">
                <a:solidFill>
                  <a:schemeClr val="tx1"/>
                </a:solidFill>
                <a:latin typeface="NikoshBAN" panose="02000000000000000000" pitchFamily="2" charset="0"/>
                <a:cs typeface="NikoshBAN" panose="02000000000000000000" pitchFamily="2" charset="0"/>
              </a:rPr>
              <a:t>কাজ</a:t>
            </a:r>
            <a:endParaRPr lang="en-US" sz="6000" b="1" dirty="0">
              <a:solidFill>
                <a:schemeClr val="tx1"/>
              </a:solidFill>
              <a:latin typeface="NikoshBAN" panose="02000000000000000000" pitchFamily="2" charset="0"/>
              <a:cs typeface="NikoshBAN" panose="02000000000000000000" pitchFamily="2" charset="0"/>
            </a:endParaRPr>
          </a:p>
        </p:txBody>
      </p:sp>
      <p:sp>
        <p:nvSpPr>
          <p:cNvPr id="18" name="Rectangle 17"/>
          <p:cNvSpPr/>
          <p:nvPr/>
        </p:nvSpPr>
        <p:spPr>
          <a:xfrm>
            <a:off x="375122" y="1777284"/>
            <a:ext cx="11396648" cy="1184857"/>
          </a:xfrm>
          <a:prstGeom prst="rect">
            <a:avLst/>
          </a:prstGeom>
          <a:solidFill>
            <a:schemeClr val="accent1">
              <a:lumMod val="40000"/>
              <a:lumOff val="6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smtClean="0">
                <a:solidFill>
                  <a:schemeClr val="tx1"/>
                </a:solidFill>
                <a:latin typeface="NikoshBAN" panose="02000000000000000000" pitchFamily="2" charset="0"/>
                <a:cs typeface="NikoshBAN" panose="02000000000000000000" pitchFamily="2" charset="0"/>
              </a:rPr>
              <a:t>    প্রাচীন বাংলার নারী ও পুরুষদের পোশাক- পরিচ্ছদ/ অলংকার সম্পর্কে নীচের ছকটি পূরণ করো।</a:t>
            </a:r>
            <a:endParaRPr lang="en-US" sz="2800" b="1" dirty="0">
              <a:solidFill>
                <a:schemeClr val="tx1"/>
              </a:solidFill>
              <a:latin typeface="NikoshBAN" panose="02000000000000000000" pitchFamily="2" charset="0"/>
              <a:cs typeface="NikoshBAN"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0177843"/>
              </p:ext>
            </p:extLst>
          </p:nvPr>
        </p:nvGraphicFramePr>
        <p:xfrm>
          <a:off x="375122" y="3545627"/>
          <a:ext cx="11537868" cy="2636232"/>
        </p:xfrm>
        <a:graphic>
          <a:graphicData uri="http://schemas.openxmlformats.org/drawingml/2006/table">
            <a:tbl>
              <a:tblPr firstRow="1" bandRow="1">
                <a:tableStyleId>{073A0DAA-6AF3-43AB-8588-CEC1D06C72B9}</a:tableStyleId>
              </a:tblPr>
              <a:tblGrid>
                <a:gridCol w="1744185"/>
                <a:gridCol w="2801502"/>
                <a:gridCol w="2940418"/>
                <a:gridCol w="4051763"/>
              </a:tblGrid>
              <a:tr h="878744">
                <a:tc>
                  <a:txBody>
                    <a:bodyPr/>
                    <a:lstStyle/>
                    <a:p>
                      <a:r>
                        <a:rPr lang="bn-IN" sz="3200" dirty="0" smtClean="0">
                          <a:latin typeface="NikoshBAN" panose="02000000000000000000" pitchFamily="2" charset="0"/>
                          <a:cs typeface="NikoshBAN" panose="02000000000000000000" pitchFamily="2" charset="0"/>
                        </a:rPr>
                        <a:t>ক্ষেত্র</a:t>
                      </a:r>
                      <a:endParaRPr lang="en-US" sz="3200" dirty="0">
                        <a:latin typeface="NikoshBAN" panose="02000000000000000000" pitchFamily="2" charset="0"/>
                        <a:cs typeface="NikoshBAN" panose="02000000000000000000" pitchFamily="2" charset="0"/>
                      </a:endParaRPr>
                    </a:p>
                  </a:txBody>
                  <a:tcPr/>
                </a:tc>
                <a:tc>
                  <a:txBody>
                    <a:bodyPr/>
                    <a:lstStyle/>
                    <a:p>
                      <a:r>
                        <a:rPr lang="bn-IN" sz="3200" dirty="0" smtClean="0">
                          <a:latin typeface="NikoshBAN" panose="02000000000000000000" pitchFamily="2" charset="0"/>
                          <a:cs typeface="NikoshBAN" panose="02000000000000000000" pitchFamily="2" charset="0"/>
                        </a:rPr>
                        <a:t>নারী</a:t>
                      </a:r>
                      <a:endParaRPr lang="en-US" sz="3200" dirty="0">
                        <a:latin typeface="NikoshBAN" panose="02000000000000000000" pitchFamily="2" charset="0"/>
                        <a:cs typeface="NikoshBAN" panose="02000000000000000000" pitchFamily="2" charset="0"/>
                      </a:endParaRPr>
                    </a:p>
                  </a:txBody>
                  <a:tcPr/>
                </a:tc>
                <a:tc>
                  <a:txBody>
                    <a:bodyPr/>
                    <a:lstStyle/>
                    <a:p>
                      <a:r>
                        <a:rPr lang="bn-IN" sz="3200" dirty="0" smtClean="0">
                          <a:latin typeface="NikoshBAN" panose="02000000000000000000" pitchFamily="2" charset="0"/>
                          <a:cs typeface="NikoshBAN" panose="02000000000000000000" pitchFamily="2" charset="0"/>
                        </a:rPr>
                        <a:t>পুরুষ</a:t>
                      </a:r>
                      <a:endParaRPr lang="en-US" sz="3200" dirty="0">
                        <a:latin typeface="NikoshBAN" panose="02000000000000000000" pitchFamily="2" charset="0"/>
                        <a:cs typeface="NikoshBAN" panose="02000000000000000000" pitchFamily="2" charset="0"/>
                      </a:endParaRPr>
                    </a:p>
                  </a:txBody>
                  <a:tcPr/>
                </a:tc>
                <a:tc>
                  <a:txBody>
                    <a:bodyPr/>
                    <a:lstStyle/>
                    <a:p>
                      <a:r>
                        <a:rPr lang="bn-IN" sz="3200" dirty="0" smtClean="0">
                          <a:latin typeface="NikoshBAN" panose="02000000000000000000" pitchFamily="2" charset="0"/>
                          <a:cs typeface="NikoshBAN" panose="02000000000000000000" pitchFamily="2" charset="0"/>
                        </a:rPr>
                        <a:t>নারী- পুরুষ</a:t>
                      </a:r>
                      <a:r>
                        <a:rPr lang="bn-IN" sz="3200" baseline="0" dirty="0" smtClean="0">
                          <a:latin typeface="NikoshBAN" panose="02000000000000000000" pitchFamily="2" charset="0"/>
                          <a:cs typeface="NikoshBAN" panose="02000000000000000000" pitchFamily="2" charset="0"/>
                        </a:rPr>
                        <a:t> উভয়ই</a:t>
                      </a:r>
                      <a:endParaRPr lang="en-US" sz="3200" dirty="0">
                        <a:latin typeface="NikoshBAN" panose="02000000000000000000" pitchFamily="2" charset="0"/>
                        <a:cs typeface="NikoshBAN" panose="02000000000000000000" pitchFamily="2" charset="0"/>
                      </a:endParaRPr>
                    </a:p>
                  </a:txBody>
                  <a:tcPr/>
                </a:tc>
              </a:tr>
              <a:tr h="878744">
                <a:tc>
                  <a:txBody>
                    <a:bodyPr/>
                    <a:lstStyle/>
                    <a:p>
                      <a:r>
                        <a:rPr lang="bn-IN" sz="3200" dirty="0" smtClean="0">
                          <a:latin typeface="NikoshBAN" panose="02000000000000000000" pitchFamily="2" charset="0"/>
                          <a:cs typeface="NikoshBAN" panose="02000000000000000000" pitchFamily="2" charset="0"/>
                        </a:rPr>
                        <a:t>পোশাক</a:t>
                      </a:r>
                      <a:endParaRPr lang="en-US" sz="3200" dirty="0">
                        <a:latin typeface="NikoshBAN" panose="02000000000000000000" pitchFamily="2" charset="0"/>
                        <a:cs typeface="NikoshBAN" panose="02000000000000000000" pitchFamily="2" charset="0"/>
                      </a:endParaRPr>
                    </a:p>
                  </a:txBody>
                  <a:tcPr/>
                </a:tc>
                <a:tc>
                  <a:txBody>
                    <a:bodyPr/>
                    <a:lstStyle/>
                    <a:p>
                      <a:endParaRPr lang="en-US" sz="3200" dirty="0">
                        <a:latin typeface="NikoshBAN" panose="02000000000000000000" pitchFamily="2" charset="0"/>
                        <a:cs typeface="NikoshBAN" panose="02000000000000000000" pitchFamily="2" charset="0"/>
                      </a:endParaRPr>
                    </a:p>
                  </a:txBody>
                  <a:tcPr/>
                </a:tc>
                <a:tc>
                  <a:txBody>
                    <a:bodyPr/>
                    <a:lstStyle/>
                    <a:p>
                      <a:endParaRPr lang="en-US" sz="3200" dirty="0">
                        <a:latin typeface="NikoshBAN" panose="02000000000000000000" pitchFamily="2" charset="0"/>
                        <a:cs typeface="NikoshBAN" panose="02000000000000000000" pitchFamily="2" charset="0"/>
                      </a:endParaRPr>
                    </a:p>
                  </a:txBody>
                  <a:tcPr/>
                </a:tc>
                <a:tc>
                  <a:txBody>
                    <a:bodyPr/>
                    <a:lstStyle/>
                    <a:p>
                      <a:endParaRPr lang="en-US" sz="3200" dirty="0">
                        <a:latin typeface="NikoshBAN" panose="02000000000000000000" pitchFamily="2" charset="0"/>
                        <a:cs typeface="NikoshBAN" panose="02000000000000000000" pitchFamily="2" charset="0"/>
                      </a:endParaRPr>
                    </a:p>
                  </a:txBody>
                  <a:tcPr/>
                </a:tc>
              </a:tr>
              <a:tr h="878744">
                <a:tc>
                  <a:txBody>
                    <a:bodyPr/>
                    <a:lstStyle/>
                    <a:p>
                      <a:r>
                        <a:rPr lang="bn-IN" sz="3200" dirty="0" smtClean="0">
                          <a:latin typeface="NikoshBAN" panose="02000000000000000000" pitchFamily="2" charset="0"/>
                          <a:cs typeface="NikoshBAN" panose="02000000000000000000" pitchFamily="2" charset="0"/>
                        </a:rPr>
                        <a:t>অলঙ্কার</a:t>
                      </a:r>
                      <a:endParaRPr lang="en-US" sz="3200" dirty="0">
                        <a:latin typeface="NikoshBAN" panose="02000000000000000000" pitchFamily="2" charset="0"/>
                        <a:cs typeface="NikoshBAN" panose="02000000000000000000" pitchFamily="2" charset="0"/>
                      </a:endParaRPr>
                    </a:p>
                  </a:txBody>
                  <a:tcPr/>
                </a:tc>
                <a:tc>
                  <a:txBody>
                    <a:bodyPr/>
                    <a:lstStyle/>
                    <a:p>
                      <a:endParaRPr lang="en-US" sz="3200" dirty="0">
                        <a:latin typeface="NikoshBAN" panose="02000000000000000000" pitchFamily="2" charset="0"/>
                        <a:cs typeface="NikoshBAN" panose="02000000000000000000" pitchFamily="2" charset="0"/>
                      </a:endParaRPr>
                    </a:p>
                  </a:txBody>
                  <a:tcPr/>
                </a:tc>
                <a:tc>
                  <a:txBody>
                    <a:bodyPr/>
                    <a:lstStyle/>
                    <a:p>
                      <a:endParaRPr lang="en-US" sz="3200" dirty="0">
                        <a:latin typeface="NikoshBAN" panose="02000000000000000000" pitchFamily="2" charset="0"/>
                        <a:cs typeface="NikoshBAN" panose="02000000000000000000" pitchFamily="2" charset="0"/>
                      </a:endParaRPr>
                    </a:p>
                  </a:txBody>
                  <a:tcPr/>
                </a:tc>
                <a:tc>
                  <a:txBody>
                    <a:bodyPr/>
                    <a:lstStyle/>
                    <a:p>
                      <a:endParaRPr lang="en-US" sz="3200" dirty="0">
                        <a:latin typeface="NikoshBAN" panose="02000000000000000000" pitchFamily="2" charset="0"/>
                        <a:cs typeface="NikoshBAN" panose="02000000000000000000" pitchFamily="2" charset="0"/>
                      </a:endParaRPr>
                    </a:p>
                  </a:txBody>
                  <a:tcPr/>
                </a:tc>
              </a:tr>
            </a:tbl>
          </a:graphicData>
        </a:graphic>
      </p:graphicFrame>
    </p:spTree>
    <p:extLst>
      <p:ext uri="{BB962C8B-B14F-4D97-AF65-F5344CB8AC3E}">
        <p14:creationId xmlns:p14="http://schemas.microsoft.com/office/powerpoint/2010/main" val="369296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 y="0"/>
            <a:ext cx="12192000" cy="6858000"/>
          </a:xfrm>
          <a:prstGeom prst="beve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u="sng" dirty="0" smtClean="0">
                <a:solidFill>
                  <a:srgbClr val="00B050"/>
                </a:solidFill>
                <a:latin typeface="NikoshBAN" panose="02000000000000000000" pitchFamily="2" charset="0"/>
                <a:cs typeface="NikoshBAN" panose="02000000000000000000" pitchFamily="2" charset="0"/>
              </a:rPr>
              <a:t>খেলাধূলা </a:t>
            </a:r>
            <a:r>
              <a:rPr lang="bn-IN" sz="4400" b="1" u="sng" dirty="0">
                <a:solidFill>
                  <a:srgbClr val="00B050"/>
                </a:solidFill>
                <a:latin typeface="NikoshBAN" panose="02000000000000000000" pitchFamily="2" charset="0"/>
                <a:cs typeface="NikoshBAN" panose="02000000000000000000" pitchFamily="2" charset="0"/>
              </a:rPr>
              <a:t>ও আমোদ-প্রমোদের </a:t>
            </a:r>
            <a:endParaRPr lang="en-US" sz="4400" b="1" u="sng" dirty="0" smtClean="0">
              <a:solidFill>
                <a:srgbClr val="00B050"/>
              </a:solidFill>
              <a:latin typeface="NikoshBAN" panose="02000000000000000000" pitchFamily="2" charset="0"/>
              <a:cs typeface="NikoshBAN" panose="02000000000000000000" pitchFamily="2" charset="0"/>
            </a:endParaRPr>
          </a:p>
          <a:p>
            <a:pPr algn="ctr"/>
            <a:r>
              <a:rPr lang="en-US" sz="36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তখনকার দিনে নানা রকম খেলাধূলা ও আমোদ-প্রমোদের ব্যবস্থা ছিল। পাশা ও দাবা খেলা প্রচলিত ছিল। তবে নাচ- গান ও অভিনয়ের প্রচলন ছিল খুব বেশি। বীণা</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বাঁশি</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মৃদঙ্গ</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ঢাক</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ঢোল</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খোল</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করতাল ইত্যাদি তো ছিলই</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এমনকি মাটির পাত্রকেও বাদ্যযন্ত্ররূপে ব্যবহার করা হতো। কুস্তি</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শিকার</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ব্যয়াম</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নৌকাবাইচ ও বাজিকরের খেলা পুরুষদের খুব পছন্দ ছিল। নারীদের মধ্যে উদ্যান রচনা</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জলক্রীড়া ইত্যাদি আমোদ-প্রমোদের প্রচলন ছিল।</a:t>
            </a:r>
            <a:endParaRPr lang="en-US" sz="3600" i="1" dirty="0">
              <a:solidFill>
                <a:schemeClr val="tx1"/>
              </a:solidFill>
              <a:latin typeface="NikoshBAN" panose="02000000000000000000" pitchFamily="2" charset="0"/>
              <a:ea typeface="Calibri" panose="020F0502020204030204" pitchFamily="34" charset="0"/>
              <a:cs typeface="NikoshBAN" panose="02000000000000000000" pitchFamily="2" charset="0"/>
            </a:endParaRPr>
          </a:p>
          <a:p>
            <a:pPr algn="ct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93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640" y="746975"/>
            <a:ext cx="5685286" cy="59114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16" y="746975"/>
            <a:ext cx="5190187" cy="5911402"/>
          </a:xfrm>
          <a:prstGeom prst="rect">
            <a:avLst/>
          </a:prstGeom>
        </p:spPr>
      </p:pic>
      <p:sp>
        <p:nvSpPr>
          <p:cNvPr id="4" name="Rectangle 3"/>
          <p:cNvSpPr/>
          <p:nvPr/>
        </p:nvSpPr>
        <p:spPr>
          <a:xfrm>
            <a:off x="4202891" y="0"/>
            <a:ext cx="3502883" cy="523220"/>
          </a:xfrm>
          <a:prstGeom prst="rect">
            <a:avLst/>
          </a:prstGeom>
        </p:spPr>
        <p:txBody>
          <a:bodyPr wrap="none">
            <a:spAutoFit/>
          </a:bodyPr>
          <a:lstStyle/>
          <a:p>
            <a:pPr algn="ctr"/>
            <a:r>
              <a:rPr lang="bn-IN" sz="2800" b="1" u="sng" dirty="0">
                <a:solidFill>
                  <a:srgbClr val="00B050"/>
                </a:solidFill>
                <a:latin typeface="NikoshBAN" panose="02000000000000000000" pitchFamily="2" charset="0"/>
                <a:cs typeface="NikoshBAN" panose="02000000000000000000" pitchFamily="2" charset="0"/>
              </a:rPr>
              <a:t>খেলাধূলা ও আমোদ-প্রমোদের </a:t>
            </a:r>
            <a:endParaRPr lang="en-US" sz="2800" b="1" u="sng"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0995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 y="0"/>
            <a:ext cx="12192000" cy="6858000"/>
          </a:xfrm>
          <a:prstGeom prst="beve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u="sng" dirty="0" smtClean="0">
              <a:solidFill>
                <a:srgbClr val="00B050"/>
              </a:solidFill>
              <a:latin typeface="NikoshBAN" panose="02000000000000000000" pitchFamily="2" charset="0"/>
              <a:cs typeface="NikoshBAN" panose="02000000000000000000" pitchFamily="2" charset="0"/>
            </a:endParaRPr>
          </a:p>
          <a:p>
            <a:pPr algn="ctr"/>
            <a:r>
              <a:rPr lang="bn-IN" sz="4400" b="1" u="sng" dirty="0" smtClean="0">
                <a:solidFill>
                  <a:srgbClr val="00B050"/>
                </a:solidFill>
                <a:latin typeface="NikoshBAN" panose="02000000000000000000" pitchFamily="2" charset="0"/>
                <a:cs typeface="NikoshBAN" panose="02000000000000000000" pitchFamily="2" charset="0"/>
              </a:rPr>
              <a:t>সামাজিক </a:t>
            </a:r>
            <a:r>
              <a:rPr lang="bn-IN" sz="4400" b="1" u="sng" dirty="0">
                <a:solidFill>
                  <a:srgbClr val="00B050"/>
                </a:solidFill>
                <a:latin typeface="NikoshBAN" panose="02000000000000000000" pitchFamily="2" charset="0"/>
                <a:cs typeface="NikoshBAN" panose="02000000000000000000" pitchFamily="2" charset="0"/>
              </a:rPr>
              <a:t>আচার-আচরণ অনুষ্ঠান </a:t>
            </a:r>
            <a:endParaRPr lang="en-US" sz="4400" b="1" u="sng" dirty="0" smtClean="0">
              <a:solidFill>
                <a:srgbClr val="00B050"/>
              </a:solidFill>
              <a:latin typeface="NikoshBAN" panose="02000000000000000000" pitchFamily="2" charset="0"/>
              <a:cs typeface="NikoshBAN" panose="02000000000000000000" pitchFamily="2" charset="0"/>
            </a:endParaRPr>
          </a:p>
          <a:p>
            <a:pPr algn="ctr"/>
            <a:r>
              <a:rPr lang="en-US" sz="36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অন্নপ্রাশন</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বিয়ে</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শ্রাদ্ধ ইত্যাদি সামাজিক আচার-আচরণ অনুষ্ঠান সে যুগেও প্রচলিত ছিল। বারো মাসে তেরো পার্বণ অনুষ্ঠিত হতো। এ উপলক্ষে নানা প্রকার আমোদ-উৎসবের ব্যবস্থা ছিল। প্রাচীনকালে বাংলায় </a:t>
            </a:r>
            <a:r>
              <a:rPr lang="bn-IN" sz="3600" dirty="0" smtClean="0">
                <a:solidFill>
                  <a:schemeClr val="tx1"/>
                </a:solidFill>
                <a:latin typeface="NikoshBAN" panose="02000000000000000000" pitchFamily="2" charset="0"/>
                <a:cs typeface="NikoshBAN" panose="02000000000000000000" pitchFamily="2" charset="0"/>
              </a:rPr>
              <a:t>বর্তমান</a:t>
            </a:r>
            <a:r>
              <a:rPr lang="en-US" sz="3600" dirty="0" smtClean="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কালের </a:t>
            </a:r>
            <a:r>
              <a:rPr lang="bn-IN" sz="3600" dirty="0">
                <a:solidFill>
                  <a:schemeClr val="tx1"/>
                </a:solidFill>
                <a:latin typeface="NikoshBAN" panose="02000000000000000000" pitchFamily="2" charset="0"/>
                <a:cs typeface="NikoshBAN" panose="02000000000000000000" pitchFamily="2" charset="0"/>
              </a:rPr>
              <a:t>ন্যায় ভ্রাতৃদ্বিতীয়া (ভাইফোঁটা)</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নবান্ন</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রথযাত্রা</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অষ্টমী স্নান</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হোলি</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জন্মাষ্টমী</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দশহরা</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অক্ষয় তৃতীয়া</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গঙ্গাস্নান প্রভৃতি সুপরিচিত অনুষ্ঠানগুলো সেকালেও প্রচলিত ছিল। শিশুর জন্মের পূর্বে তার মঙ্গলের জন্য গর্ভাধান</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সীমন্তোন্নয়ন ইত্যাদি অনুষ্ঠিত হতো। জন্মের পর নামকরণ</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অন্নপ্রাশন ইত্যাদি উপাচার পালন করা হতো।</a:t>
            </a:r>
            <a:endParaRPr lang="en-US" sz="3600" dirty="0">
              <a:solidFill>
                <a:schemeClr val="tx1"/>
              </a:solidFill>
              <a:latin typeface="NikoshBAN" panose="02000000000000000000" pitchFamily="2" charset="0"/>
              <a:cs typeface="NikoshBAN" panose="02000000000000000000" pitchFamily="2" charset="0"/>
            </a:endParaRPr>
          </a:p>
          <a:p>
            <a:pPr algn="ct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726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30" y="-117780"/>
            <a:ext cx="12969026" cy="7226917"/>
          </a:xfrm>
          <a:prstGeom prst="rect">
            <a:avLst/>
          </a:prstGeom>
          <a:solidFill>
            <a:srgbClr val="00B050"/>
          </a:solidFill>
        </p:spPr>
      </p:pic>
      <p:grpSp>
        <p:nvGrpSpPr>
          <p:cNvPr id="3" name="Group 2"/>
          <p:cNvGrpSpPr/>
          <p:nvPr/>
        </p:nvGrpSpPr>
        <p:grpSpPr>
          <a:xfrm>
            <a:off x="899891" y="1257893"/>
            <a:ext cx="4804228" cy="4969269"/>
            <a:chOff x="899891" y="1257893"/>
            <a:chExt cx="4804228" cy="4969269"/>
          </a:xfrm>
        </p:grpSpPr>
        <p:sp>
          <p:nvSpPr>
            <p:cNvPr id="4" name="Rectangle 3"/>
            <p:cNvSpPr/>
            <p:nvPr/>
          </p:nvSpPr>
          <p:spPr>
            <a:xfrm>
              <a:off x="899891" y="3845220"/>
              <a:ext cx="4804228" cy="2215991"/>
            </a:xfrm>
            <a:prstGeom prst="rect">
              <a:avLst/>
            </a:prstGeom>
          </p:spPr>
          <p:txBody>
            <a:bodyPr wrap="square">
              <a:spAutoFit/>
            </a:bodyPr>
            <a:lstStyle/>
            <a:p>
              <a:pPr algn="ctr">
                <a:defRPr/>
              </a:pPr>
              <a:r>
                <a:rPr lang="bn-BD" sz="4000" dirty="0">
                  <a:solidFill>
                    <a:srgbClr val="990099"/>
                  </a:solidFill>
                  <a:latin typeface="NikoshBAN" pitchFamily="2" charset="0"/>
                  <a:cs typeface="NikoshBAN" pitchFamily="2" charset="0"/>
                </a:rPr>
                <a:t>জয়দেব কুমার </a:t>
              </a:r>
              <a:r>
                <a:rPr lang="bn-BD" sz="4000" dirty="0" smtClean="0">
                  <a:solidFill>
                    <a:srgbClr val="990099"/>
                  </a:solidFill>
                  <a:latin typeface="NikoshBAN" pitchFamily="2" charset="0"/>
                  <a:cs typeface="NikoshBAN" pitchFamily="2" charset="0"/>
                </a:rPr>
                <a:t>মন্ডল</a:t>
              </a:r>
              <a:endParaRPr lang="bn-IN" sz="4000" dirty="0" smtClean="0">
                <a:solidFill>
                  <a:srgbClr val="990099"/>
                </a:solidFill>
                <a:latin typeface="NikoshBAN" pitchFamily="2" charset="0"/>
                <a:cs typeface="NikoshBAN" pitchFamily="2" charset="0"/>
              </a:endParaRPr>
            </a:p>
            <a:p>
              <a:pPr algn="ctr">
                <a:defRPr/>
              </a:pPr>
              <a:r>
                <a:rPr lang="bn-BD" sz="2400" dirty="0" smtClean="0">
                  <a:solidFill>
                    <a:srgbClr val="990099"/>
                  </a:solidFill>
                  <a:latin typeface="NikoshBAN" pitchFamily="2" charset="0"/>
                  <a:cs typeface="NikoshBAN" pitchFamily="2" charset="0"/>
                </a:rPr>
                <a:t>পৈকখালী হাজী এস এন জামান মাধ্যমিক</a:t>
              </a:r>
              <a:r>
                <a:rPr lang="bn-IN" sz="2400" dirty="0" smtClean="0">
                  <a:solidFill>
                    <a:srgbClr val="990099"/>
                  </a:solidFill>
                  <a:latin typeface="NikoshBAN" pitchFamily="2" charset="0"/>
                  <a:cs typeface="NikoshBAN" pitchFamily="2" charset="0"/>
                </a:rPr>
                <a:t> </a:t>
              </a:r>
              <a:r>
                <a:rPr lang="bn-BD" sz="2400" dirty="0" smtClean="0">
                  <a:solidFill>
                    <a:srgbClr val="990099"/>
                  </a:solidFill>
                  <a:latin typeface="NikoshBAN" pitchFamily="2" charset="0"/>
                  <a:cs typeface="NikoshBAN" pitchFamily="2" charset="0"/>
                </a:rPr>
                <a:t>বিদ্যালয়</a:t>
              </a:r>
              <a:r>
                <a:rPr lang="en-US" sz="2400" dirty="0" smtClean="0">
                  <a:solidFill>
                    <a:srgbClr val="990099"/>
                  </a:solidFill>
                  <a:latin typeface="NikoshBAN" pitchFamily="2" charset="0"/>
                  <a:cs typeface="NikoshBAN" pitchFamily="2" charset="0"/>
                </a:rPr>
                <a:t>      </a:t>
              </a:r>
              <a:r>
                <a:rPr lang="bn-IN" sz="2000" dirty="0" smtClean="0">
                  <a:solidFill>
                    <a:srgbClr val="990099"/>
                  </a:solidFill>
                  <a:latin typeface="NikoshBAN" pitchFamily="2" charset="0"/>
                  <a:cs typeface="NikoshBAN" pitchFamily="2" charset="0"/>
                </a:rPr>
                <a:t>সহকারী শিক্ষক(</a:t>
              </a:r>
              <a:r>
                <a:rPr lang="en-US" sz="2000" dirty="0" err="1" smtClean="0">
                  <a:solidFill>
                    <a:srgbClr val="990099"/>
                  </a:solidFill>
                  <a:latin typeface="NikoshBAN" pitchFamily="2" charset="0"/>
                  <a:cs typeface="NikoshBAN" pitchFamily="2" charset="0"/>
                </a:rPr>
                <a:t>আইসিটি</a:t>
              </a:r>
              <a:r>
                <a:rPr lang="bn-IN" sz="2000" dirty="0" smtClean="0">
                  <a:solidFill>
                    <a:srgbClr val="990099"/>
                  </a:solidFill>
                  <a:latin typeface="NikoshBAN" pitchFamily="2" charset="0"/>
                  <a:cs typeface="NikoshBAN" pitchFamily="2" charset="0"/>
                </a:rPr>
                <a:t>)</a:t>
              </a:r>
              <a:r>
                <a:rPr lang="en-US" sz="2000" dirty="0" smtClean="0">
                  <a:solidFill>
                    <a:srgbClr val="990099"/>
                  </a:solidFill>
                  <a:latin typeface="NikoshBAN" pitchFamily="2" charset="0"/>
                  <a:cs typeface="NikoshBAN" pitchFamily="2" charset="0"/>
                </a:rPr>
                <a:t> </a:t>
              </a:r>
              <a:endParaRPr lang="en-US" sz="2400" dirty="0" smtClean="0">
                <a:solidFill>
                  <a:srgbClr val="990099"/>
                </a:solidFill>
                <a:latin typeface="NikoshBAN" pitchFamily="2" charset="0"/>
                <a:cs typeface="NikoshBAN" pitchFamily="2" charset="0"/>
              </a:endParaRPr>
            </a:p>
            <a:p>
              <a:pPr algn="ctr">
                <a:defRPr/>
              </a:pPr>
              <a:r>
                <a:rPr lang="bn-IN" dirty="0" smtClean="0">
                  <a:solidFill>
                    <a:srgbClr val="990099"/>
                  </a:solidFill>
                  <a:latin typeface="NikoshBAN" pitchFamily="2" charset="0"/>
                  <a:cs typeface="NikoshBAN" pitchFamily="2" charset="0"/>
                </a:rPr>
                <a:t>ভাণ্ডা</a:t>
              </a:r>
              <a:r>
                <a:rPr lang="bn-BD" dirty="0">
                  <a:solidFill>
                    <a:srgbClr val="990099"/>
                  </a:solidFill>
                  <a:latin typeface="NikoshBAN" pitchFamily="2" charset="0"/>
                  <a:cs typeface="NikoshBAN" pitchFamily="2" charset="0"/>
                </a:rPr>
                <a:t>রিয়া, </a:t>
              </a:r>
              <a:r>
                <a:rPr lang="bn-BD" dirty="0" smtClean="0">
                  <a:solidFill>
                    <a:srgbClr val="990099"/>
                  </a:solidFill>
                  <a:latin typeface="NikoshBAN" pitchFamily="2" charset="0"/>
                  <a:cs typeface="NikoshBAN" pitchFamily="2" charset="0"/>
                </a:rPr>
                <a:t>পিরোজপুর</a:t>
              </a:r>
              <a:r>
                <a:rPr lang="bn-IN" dirty="0" smtClean="0">
                  <a:solidFill>
                    <a:srgbClr val="990099"/>
                  </a:solidFill>
                  <a:latin typeface="NikoshBAN" pitchFamily="2" charset="0"/>
                  <a:cs typeface="NikoshBAN" pitchFamily="2" charset="0"/>
                </a:rPr>
                <a:t> </a:t>
              </a:r>
              <a:endParaRPr lang="bn-IN" dirty="0">
                <a:solidFill>
                  <a:srgbClr val="990099"/>
                </a:solidFill>
                <a:latin typeface="NikoshBAN" pitchFamily="2" charset="0"/>
                <a:cs typeface="NikoshBAN" pitchFamily="2" charset="0"/>
              </a:endParaRPr>
            </a:p>
            <a:p>
              <a:pPr algn="ctr">
                <a:defRPr/>
              </a:pPr>
              <a:r>
                <a:rPr lang="bn-IN" b="1" dirty="0" smtClean="0">
                  <a:ln w="11430"/>
                  <a:solidFill>
                    <a:srgbClr val="990099"/>
                  </a:solidFill>
                  <a:latin typeface="NikoshBAN" pitchFamily="2" charset="0"/>
                  <a:cs typeface="NikoshBAN" pitchFamily="2" charset="0"/>
                </a:rPr>
                <a:t>      </a:t>
              </a:r>
              <a:r>
                <a:rPr lang="en-US" b="1" dirty="0" smtClean="0">
                  <a:ln w="11430"/>
                  <a:solidFill>
                    <a:srgbClr val="990099"/>
                  </a:solidFill>
                  <a:latin typeface="NikoshBAN" pitchFamily="2" charset="0"/>
                  <a:cs typeface="NikoshBAN" pitchFamily="2" charset="0"/>
                </a:rPr>
                <a:t>   E-mail-joyshinha@gmail.com</a:t>
              </a:r>
            </a:p>
            <a:p>
              <a:pPr algn="ctr">
                <a:defRPr/>
              </a:pPr>
              <a:r>
                <a:rPr lang="en-US" b="1" dirty="0" smtClean="0">
                  <a:ln w="1905"/>
                  <a:effectLst>
                    <a:innerShdw blurRad="69850" dist="43180" dir="5400000">
                      <a:srgbClr val="000000">
                        <a:alpha val="65000"/>
                      </a:srgbClr>
                    </a:innerShdw>
                  </a:effectLst>
                </a:rPr>
                <a:t> Mobile</a:t>
              </a:r>
              <a:r>
                <a:rPr lang="en-US" b="1" dirty="0">
                  <a:ln w="1905"/>
                  <a:effectLst>
                    <a:innerShdw blurRad="69850" dist="43180" dir="5400000">
                      <a:srgbClr val="000000">
                        <a:alpha val="65000"/>
                      </a:srgbClr>
                    </a:innerShdw>
                  </a:effectLst>
                </a:rPr>
                <a:t>: 01775902929</a:t>
              </a:r>
            </a:p>
          </p:txBody>
        </p:sp>
        <p:sp>
          <p:nvSpPr>
            <p:cNvPr id="5" name="Rounded Rectangle 4"/>
            <p:cNvSpPr/>
            <p:nvPr/>
          </p:nvSpPr>
          <p:spPr>
            <a:xfrm>
              <a:off x="899891" y="1257893"/>
              <a:ext cx="4804228" cy="496926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874220" y="1257894"/>
            <a:ext cx="6096000" cy="4969269"/>
            <a:chOff x="5874220" y="1257894"/>
            <a:chExt cx="6096000" cy="4969269"/>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573" y="1303491"/>
              <a:ext cx="2071295" cy="2541729"/>
            </a:xfrm>
            <a:prstGeom prst="rect">
              <a:avLst/>
            </a:prstGeom>
            <a:ln>
              <a:noFill/>
            </a:ln>
            <a:effectLst>
              <a:outerShdw blurRad="107950" dist="12700" dir="5400000" algn="ctr">
                <a:srgbClr val="000000"/>
              </a:outerShdw>
            </a:effectLst>
            <a:scene3d>
              <a:camera prst="obliqueTopLeft"/>
              <a:lightRig rig="soft" dir="t">
                <a:rot lat="0" lon="0" rev="0"/>
              </a:lightRig>
            </a:scene3d>
            <a:sp3d contourW="44450" prstMaterial="matte">
              <a:bevelT w="63500" h="63500" prst="artDeco"/>
              <a:contourClr>
                <a:srgbClr val="FFFFFF"/>
              </a:contourClr>
            </a:sp3d>
          </p:spPr>
        </p:pic>
        <p:sp>
          <p:nvSpPr>
            <p:cNvPr id="8" name="Rectangle 7"/>
            <p:cNvSpPr/>
            <p:nvPr/>
          </p:nvSpPr>
          <p:spPr>
            <a:xfrm>
              <a:off x="5874220" y="4045274"/>
              <a:ext cx="6096000" cy="1815882"/>
            </a:xfrm>
            <a:prstGeom prst="rect">
              <a:avLst/>
            </a:prstGeom>
          </p:spPr>
          <p:txBody>
            <a:bodyPr>
              <a:spAutoFit/>
            </a:bodyPr>
            <a:lstStyle/>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a:t>
              </a:r>
              <a:r>
                <a:rPr lang="en-US" sz="2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বাংলাদেশের ইতিহাস ও বিশ্বসভ্যতা</a:t>
              </a:r>
            </a:p>
            <a:p>
              <a:pPr algn="ct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অধ্যায়-পঞ্চম </a:t>
              </a:r>
            </a:p>
            <a:p>
              <a:pPr algn="ctr"/>
              <a:r>
                <a:rPr lang="bn-IN" sz="2800" dirty="0" smtClean="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endParaRPr lang="en-US" sz="2800"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ounded Rectangle 8"/>
            <p:cNvSpPr/>
            <p:nvPr/>
          </p:nvSpPr>
          <p:spPr>
            <a:xfrm>
              <a:off x="6623735" y="1257894"/>
              <a:ext cx="4842556" cy="496926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643441" y="472494"/>
            <a:ext cx="2728913" cy="830997"/>
            <a:chOff x="4643441" y="472494"/>
            <a:chExt cx="2728913" cy="830997"/>
          </a:xfrm>
        </p:grpSpPr>
        <p:sp>
          <p:nvSpPr>
            <p:cNvPr id="11" name="Rectangle 10"/>
            <p:cNvSpPr/>
            <p:nvPr/>
          </p:nvSpPr>
          <p:spPr>
            <a:xfrm>
              <a:off x="5153640" y="472494"/>
              <a:ext cx="1813317" cy="830997"/>
            </a:xfrm>
            <a:prstGeom prst="rect">
              <a:avLst/>
            </a:prstGeom>
          </p:spPr>
          <p:txBody>
            <a:bodyPr wrap="none">
              <a:spAutoFit/>
            </a:bodyPr>
            <a:lstStyle/>
            <a:p>
              <a:pPr algn="ct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ounded Rectangle 11"/>
            <p:cNvSpPr/>
            <p:nvPr/>
          </p:nvSpPr>
          <p:spPr>
            <a:xfrm>
              <a:off x="4643441" y="501071"/>
              <a:ext cx="2728913" cy="62542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E:\joy\DSC_6797gggggggg.jpg"/>
          <p:cNvPicPr>
            <a:picLocks noChangeAspect="1" noChangeArrowheads="1"/>
          </p:cNvPicPr>
          <p:nvPr/>
        </p:nvPicPr>
        <p:blipFill>
          <a:blip r:embed="rId4" cstate="print"/>
          <a:srcRect/>
          <a:stretch>
            <a:fillRect/>
          </a:stretch>
        </p:blipFill>
        <p:spPr bwMode="auto">
          <a:xfrm>
            <a:off x="2159005" y="1295201"/>
            <a:ext cx="2286000" cy="2550019"/>
          </a:xfrm>
          <a:prstGeom prst="rect">
            <a:avLst/>
          </a:prstGeom>
          <a:noFill/>
        </p:spPr>
      </p:pic>
    </p:spTree>
    <p:extLst>
      <p:ext uri="{BB962C8B-B14F-4D97-AF65-F5344CB8AC3E}">
        <p14:creationId xmlns:p14="http://schemas.microsoft.com/office/powerpoint/2010/main" val="3985459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272B59D-4D83-439F-BAF4-97E99352D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542" y="1378040"/>
            <a:ext cx="5687587" cy="4991107"/>
          </a:xfrm>
          <a:prstGeom prst="rect">
            <a:avLst/>
          </a:prstGeom>
        </p:spPr>
      </p:pic>
      <p:sp>
        <p:nvSpPr>
          <p:cNvPr id="4" name="TextBox 3">
            <a:extLst>
              <a:ext uri="{FF2B5EF4-FFF2-40B4-BE49-F238E27FC236}">
                <a16:creationId xmlns="" xmlns:a16="http://schemas.microsoft.com/office/drawing/2014/main" id="{4AE0BD21-2868-41F0-9FA5-F588105FA4DC}"/>
              </a:ext>
            </a:extLst>
          </p:cNvPr>
          <p:cNvSpPr txBox="1"/>
          <p:nvPr/>
        </p:nvSpPr>
        <p:spPr>
          <a:xfrm>
            <a:off x="4487594" y="422031"/>
            <a:ext cx="3235569" cy="707886"/>
          </a:xfrm>
          <a:prstGeom prst="rect">
            <a:avLst/>
          </a:prstGeom>
          <a:noFill/>
        </p:spPr>
        <p:txBody>
          <a:bodyPr wrap="square" rtlCol="0">
            <a:spAutoFit/>
          </a:bodyPr>
          <a:lstStyle/>
          <a:p>
            <a:pPr algn="ctr"/>
            <a:r>
              <a:rPr lang="en-US" sz="4000" dirty="0" err="1">
                <a:latin typeface="NikoshBAN" panose="02000000000000000000" pitchFamily="2" charset="0"/>
                <a:cs typeface="NikoshBAN" panose="02000000000000000000" pitchFamily="2" charset="0"/>
              </a:rPr>
              <a:t>আচার-অনুষ্ঠান</a:t>
            </a:r>
            <a:r>
              <a:rPr lang="en-US" sz="4000" dirty="0">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 xmlns:a16="http://schemas.microsoft.com/office/drawing/2014/main" id="{617823C2-4FC2-450C-A827-BBF52D062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83" y="1378040"/>
            <a:ext cx="5796995" cy="4991108"/>
          </a:xfrm>
          <a:prstGeom prst="rect">
            <a:avLst/>
          </a:prstGeom>
        </p:spPr>
      </p:pic>
    </p:spTree>
    <p:extLst>
      <p:ext uri="{BB962C8B-B14F-4D97-AF65-F5344CB8AC3E}">
        <p14:creationId xmlns:p14="http://schemas.microsoft.com/office/powerpoint/2010/main" val="42041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 y="0"/>
            <a:ext cx="12192000" cy="6858000"/>
          </a:xfrm>
          <a:prstGeom prst="beve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u="sng" dirty="0" smtClean="0">
                <a:solidFill>
                  <a:srgbClr val="00B050"/>
                </a:solidFill>
                <a:latin typeface="NikoshBAN" panose="02000000000000000000" pitchFamily="2" charset="0"/>
                <a:cs typeface="NikoshBAN" panose="02000000000000000000" pitchFamily="2" charset="0"/>
              </a:rPr>
              <a:t>যাতায়াত ব্যবস্থা</a:t>
            </a:r>
            <a:endParaRPr lang="en-US" sz="4400" b="1" u="sng" dirty="0" smtClean="0">
              <a:solidFill>
                <a:srgbClr val="00B050"/>
              </a:solidFill>
              <a:latin typeface="NikoshBAN" panose="02000000000000000000" pitchFamily="2" charset="0"/>
              <a:cs typeface="NikoshBAN" panose="02000000000000000000" pitchFamily="2" charset="0"/>
            </a:endParaRPr>
          </a:p>
          <a:p>
            <a:pPr algn="ctr"/>
            <a:r>
              <a:rPr lang="en-US" sz="36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প্রচীন বাংলার মানুষের যাতায়াতের প্রধান বাহন ছিল গরুর গাড়ি ও নৌকা। খাল-বিলে চলাচলের জন্য ভেলা ও ডোঙ্গা ব্যবহার করত। মানুষ ছোট ছোট খাল পার হতো সাঁকো দিয়ে। ধনী লোকেরা হাতী</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ঘোড়া</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ঘোড়ার গাড়ি প্রভৃতি যাতায়াতের জন্য ব্যবহার করত। তাদের স্ত্রী-পরিজনেরা নৌকা ও পালকীতে একস্থান হতে অন্য স্থানে আসা-যাওয়া করত। বিবাহের পর নববধূকে গরুর গাড়িতে বা পালকিতে করে শ্বশুর বাড়ি আনা হত</a:t>
            </a:r>
            <a:r>
              <a:rPr lang="bn-IN" sz="3600" dirty="0" smtClean="0">
                <a:solidFill>
                  <a:schemeClr val="tx1"/>
                </a:solidFill>
                <a:latin typeface="NikoshBAN" panose="02000000000000000000" pitchFamily="2" charset="0"/>
                <a:cs typeface="NikoshBAN" panose="02000000000000000000" pitchFamily="2" charset="0"/>
              </a:rPr>
              <a:t>।</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056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AD3FBF7-4223-4888-9BB4-016CA514D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59" y="1118532"/>
            <a:ext cx="5526302" cy="5398177"/>
          </a:xfrm>
          <a:prstGeom prst="rect">
            <a:avLst/>
          </a:prstGeom>
        </p:spPr>
      </p:pic>
      <p:pic>
        <p:nvPicPr>
          <p:cNvPr id="3" name="Picture 2">
            <a:extLst>
              <a:ext uri="{FF2B5EF4-FFF2-40B4-BE49-F238E27FC236}">
                <a16:creationId xmlns="" xmlns:a16="http://schemas.microsoft.com/office/drawing/2014/main" id="{5110E39A-0CC0-4DF7-B60E-35E3E650F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340" y="1118533"/>
            <a:ext cx="5595823" cy="5398176"/>
          </a:xfrm>
          <a:prstGeom prst="rect">
            <a:avLst/>
          </a:prstGeom>
        </p:spPr>
      </p:pic>
      <p:sp>
        <p:nvSpPr>
          <p:cNvPr id="4" name="TextBox 3">
            <a:extLst>
              <a:ext uri="{FF2B5EF4-FFF2-40B4-BE49-F238E27FC236}">
                <a16:creationId xmlns="" xmlns:a16="http://schemas.microsoft.com/office/drawing/2014/main" id="{0F1FE50C-3EBA-4118-9943-F6B3943D076C}"/>
              </a:ext>
            </a:extLst>
          </p:cNvPr>
          <p:cNvSpPr txBox="1"/>
          <p:nvPr/>
        </p:nvSpPr>
        <p:spPr>
          <a:xfrm>
            <a:off x="428359" y="100144"/>
            <a:ext cx="1140480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dirty="0" err="1">
                <a:latin typeface="NikoshBAN" panose="02000000000000000000" pitchFamily="2" charset="0"/>
                <a:cs typeface="NikoshBAN" panose="02000000000000000000" pitchFamily="2" charset="0"/>
              </a:rPr>
              <a:t>যাতায়াত</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668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 y="0"/>
            <a:ext cx="12192000" cy="6858000"/>
          </a:xfrm>
          <a:prstGeom prst="beve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rgbClr val="00B050"/>
                </a:solidFill>
                <a:latin typeface="NikoshBAN" panose="02000000000000000000" pitchFamily="2" charset="0"/>
                <a:cs typeface="NikoshBAN" panose="02000000000000000000" pitchFamily="2" charset="0"/>
              </a:rPr>
              <a:t>কৃষিপ্রধান</a:t>
            </a:r>
            <a:r>
              <a:rPr lang="bn-IN" sz="4400" dirty="0" smtClean="0">
                <a:solidFill>
                  <a:schemeClr val="tx1"/>
                </a:solidFill>
                <a:latin typeface="NikoshBAN" panose="02000000000000000000" pitchFamily="2" charset="0"/>
                <a:cs typeface="NikoshBAN" panose="02000000000000000000" pitchFamily="2" charset="0"/>
              </a:rPr>
              <a:t> </a:t>
            </a:r>
            <a:endParaRPr lang="bn-IN" sz="4400" b="1" dirty="0" smtClean="0">
              <a:solidFill>
                <a:schemeClr val="tx1"/>
              </a:solidFill>
              <a:latin typeface="NikoshBAN" panose="02000000000000000000" pitchFamily="2" charset="0"/>
              <a:cs typeface="NikoshBAN" panose="02000000000000000000" pitchFamily="2" charset="0"/>
            </a:endParaRPr>
          </a:p>
          <a:p>
            <a:pPr algn="ctr"/>
            <a:r>
              <a:rPr lang="en-US" sz="36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কৃষিপ্রধান </a:t>
            </a:r>
            <a:r>
              <a:rPr lang="bn-IN" sz="3600" dirty="0">
                <a:solidFill>
                  <a:schemeClr val="tx1"/>
                </a:solidFill>
                <a:latin typeface="NikoshBAN" panose="02000000000000000000" pitchFamily="2" charset="0"/>
                <a:cs typeface="NikoshBAN" panose="02000000000000000000" pitchFamily="2" charset="0"/>
              </a:rPr>
              <a:t>দেশ হিসেবে বাংলার অধিকাংশ মানুষ গ্রামে বাস করত। মানুষের জীবন মোটের উপর সুখের ছিল। তবে প্রাচীন বাংলার গরিব দুঃখী মানুষের কথাও জানা যায়। সমাজের উঁচু শ্রেণি অর্থাৎ ব্রাহ্মণদের হাতে ছিল মূল ক্ষমতা। এ সময় শুধুমাত্র ব্রাহ্মণরাই শাস্ত্রজ্ঞান চর্চা করতে পারত। ব্রাহ্মণদের অত্যাচার সাধারণ মানুষের জীবনকে অতিষ্ট করে তুলেছিল। ব্রাহ্মণদের প্রভাবে সেনদের সময়ে সাধারণ হিন্দু সমাজ দুর্বল হয়ে পড়ে। প্রাচীন বাংলার শেষ পর্যায়ে এ বিশৃঙ্খল অবস্থায় মুসলমান সমাজের ভিত গড়ে ওঠার প্রক্রিয়া শুরু হয়। মুসলমান সমাজ প্রতিষ্ঠার মধ্যদিয়ে বাংলায় মধ্যযুগের সূচনা হয়।</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727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7AD076D-5142-407E-B4E9-1382096D1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12" y="759854"/>
            <a:ext cx="11272725" cy="5669082"/>
          </a:xfrm>
          <a:prstGeom prst="rect">
            <a:avLst/>
          </a:prstGeom>
        </p:spPr>
      </p:pic>
      <p:sp>
        <p:nvSpPr>
          <p:cNvPr id="3" name="TextBox 2"/>
          <p:cNvSpPr txBox="1"/>
          <p:nvPr/>
        </p:nvSpPr>
        <p:spPr>
          <a:xfrm>
            <a:off x="4726547" y="175079"/>
            <a:ext cx="1944710"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গ্রামীন জীবন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0856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69930"/>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112542"/>
            <a:ext cx="14068" cy="6614167"/>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571965"/>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92943" y="229026"/>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23850" y="98474"/>
            <a:ext cx="11944429" cy="28136"/>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2452" y="6533492"/>
            <a:ext cx="11670538" cy="64406"/>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1646" y="6670439"/>
            <a:ext cx="11986633" cy="59478"/>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606823" y="368069"/>
            <a:ext cx="4476465" cy="896667"/>
          </a:xfrm>
          <a:prstGeom prst="roundRect">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chemeClr val="tx1"/>
                </a:solidFill>
                <a:latin typeface="NikoshBAN" panose="02000000000000000000" pitchFamily="2" charset="0"/>
                <a:cs typeface="NikoshBAN" panose="02000000000000000000" pitchFamily="2" charset="0"/>
              </a:rPr>
              <a:t>মূল্যায়ন</a:t>
            </a:r>
            <a:endParaRPr lang="en-US" sz="6000" b="1"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549587" y="1288152"/>
            <a:ext cx="8197085" cy="7620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bn-IN" sz="3200" b="1" dirty="0" smtClean="0">
                <a:latin typeface="NikoshBAN" panose="02000000000000000000" pitchFamily="2" charset="0"/>
                <a:cs typeface="NikoshBAN" panose="02000000000000000000" pitchFamily="2" charset="0"/>
              </a:rPr>
              <a:t>১। প্রাচীন বাংলার সমাজকে কী বলা হতো?</a:t>
            </a:r>
            <a:endParaRPr lang="en-US" sz="3200" b="1" dirty="0">
              <a:latin typeface="NikoshBAN" panose="02000000000000000000" pitchFamily="2" charset="0"/>
              <a:cs typeface="NikoshBAN" panose="02000000000000000000" pitchFamily="2" charset="0"/>
            </a:endParaRPr>
          </a:p>
        </p:txBody>
      </p:sp>
      <p:sp>
        <p:nvSpPr>
          <p:cNvPr id="17" name="Rectangle 16"/>
          <p:cNvSpPr/>
          <p:nvPr/>
        </p:nvSpPr>
        <p:spPr>
          <a:xfrm>
            <a:off x="8834232" y="1288152"/>
            <a:ext cx="2937538" cy="7620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b="1" dirty="0" smtClean="0">
                <a:latin typeface="NikoshBAN" panose="02000000000000000000" pitchFamily="2" charset="0"/>
                <a:cs typeface="NikoshBAN" panose="02000000000000000000" pitchFamily="2" charset="0"/>
              </a:rPr>
              <a:t>কৌম সমাজ</a:t>
            </a:r>
            <a:endParaRPr lang="en-US" sz="3200" b="1" dirty="0">
              <a:latin typeface="NikoshBAN" panose="02000000000000000000" pitchFamily="2" charset="0"/>
              <a:cs typeface="NikoshBAN" panose="02000000000000000000" pitchFamily="2" charset="0"/>
            </a:endParaRPr>
          </a:p>
        </p:txBody>
      </p:sp>
      <p:sp>
        <p:nvSpPr>
          <p:cNvPr id="18" name="Rectangle 17"/>
          <p:cNvSpPr/>
          <p:nvPr/>
        </p:nvSpPr>
        <p:spPr>
          <a:xfrm>
            <a:off x="532965" y="2162696"/>
            <a:ext cx="8197085"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200" b="1" dirty="0">
                <a:latin typeface="NikoshBAN" panose="02000000000000000000" pitchFamily="2" charset="0"/>
                <a:cs typeface="NikoshBAN" panose="02000000000000000000" pitchFamily="2" charset="0"/>
              </a:rPr>
              <a:t>২</a:t>
            </a:r>
            <a:r>
              <a:rPr lang="bn-IN" sz="3200" b="1" dirty="0" smtClean="0">
                <a:latin typeface="NikoshBAN" panose="02000000000000000000" pitchFamily="2" charset="0"/>
                <a:cs typeface="NikoshBAN" panose="02000000000000000000" pitchFamily="2" charset="0"/>
              </a:rPr>
              <a:t>। আর্য সমাজের অত্যন্ত প্রয়োজনীয় অঙ্গ কী ছিল?</a:t>
            </a:r>
            <a:endParaRPr lang="en-US" sz="3200" b="1" dirty="0">
              <a:latin typeface="NikoshBAN" panose="02000000000000000000" pitchFamily="2" charset="0"/>
              <a:cs typeface="NikoshBAN" panose="02000000000000000000" pitchFamily="2" charset="0"/>
            </a:endParaRPr>
          </a:p>
        </p:txBody>
      </p:sp>
      <p:sp>
        <p:nvSpPr>
          <p:cNvPr id="20" name="Rectangle 19"/>
          <p:cNvSpPr/>
          <p:nvPr/>
        </p:nvSpPr>
        <p:spPr>
          <a:xfrm>
            <a:off x="8817610" y="2162696"/>
            <a:ext cx="2937538"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b="1" dirty="0" smtClean="0">
                <a:latin typeface="NikoshBAN" panose="02000000000000000000" pitchFamily="2" charset="0"/>
                <a:cs typeface="NikoshBAN" panose="02000000000000000000" pitchFamily="2" charset="0"/>
              </a:rPr>
              <a:t>জাতীভেদ প্রথা</a:t>
            </a:r>
            <a:endParaRPr lang="en-US" sz="3200" b="1" dirty="0">
              <a:latin typeface="NikoshBAN" panose="02000000000000000000" pitchFamily="2" charset="0"/>
              <a:cs typeface="NikoshBAN" panose="02000000000000000000" pitchFamily="2" charset="0"/>
            </a:endParaRPr>
          </a:p>
        </p:txBody>
      </p:sp>
      <p:sp>
        <p:nvSpPr>
          <p:cNvPr id="23" name="Rectangle 22"/>
          <p:cNvSpPr/>
          <p:nvPr/>
        </p:nvSpPr>
        <p:spPr>
          <a:xfrm>
            <a:off x="549587" y="3017416"/>
            <a:ext cx="8197085"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200" b="1" dirty="0">
                <a:latin typeface="NikoshBAN" panose="02000000000000000000" pitchFamily="2" charset="0"/>
                <a:cs typeface="NikoshBAN" panose="02000000000000000000" pitchFamily="2" charset="0"/>
              </a:rPr>
              <a:t>৩</a:t>
            </a:r>
            <a:r>
              <a:rPr lang="bn-IN" sz="3200" b="1" dirty="0" smtClean="0">
                <a:latin typeface="NikoshBAN" panose="02000000000000000000" pitchFamily="2" charset="0"/>
                <a:cs typeface="NikoshBAN" panose="02000000000000000000" pitchFamily="2" charset="0"/>
              </a:rPr>
              <a:t>। প্রাচীন বাংলার সমজে কোন প্রথা প্রচলিত ছিল?</a:t>
            </a:r>
            <a:endParaRPr lang="en-US" sz="3200" b="1" dirty="0">
              <a:latin typeface="NikoshBAN" panose="02000000000000000000" pitchFamily="2" charset="0"/>
              <a:cs typeface="NikoshBAN" panose="02000000000000000000" pitchFamily="2" charset="0"/>
            </a:endParaRPr>
          </a:p>
        </p:txBody>
      </p:sp>
      <p:sp>
        <p:nvSpPr>
          <p:cNvPr id="24" name="Rectangle 23"/>
          <p:cNvSpPr/>
          <p:nvPr/>
        </p:nvSpPr>
        <p:spPr>
          <a:xfrm>
            <a:off x="8834232" y="3017416"/>
            <a:ext cx="2937538"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b="1" dirty="0" smtClean="0">
                <a:latin typeface="NikoshBAN" panose="02000000000000000000" pitchFamily="2" charset="0"/>
                <a:cs typeface="NikoshBAN" panose="02000000000000000000" pitchFamily="2" charset="0"/>
              </a:rPr>
              <a:t>‘সতীদাহ প্রথা”</a:t>
            </a:r>
            <a:endParaRPr lang="en-US" sz="3200" b="1" dirty="0">
              <a:latin typeface="NikoshBAN" panose="02000000000000000000" pitchFamily="2" charset="0"/>
              <a:cs typeface="NikoshBAN" panose="02000000000000000000" pitchFamily="2" charset="0"/>
            </a:endParaRPr>
          </a:p>
        </p:txBody>
      </p:sp>
      <p:sp>
        <p:nvSpPr>
          <p:cNvPr id="25" name="Rectangle 24"/>
          <p:cNvSpPr/>
          <p:nvPr/>
        </p:nvSpPr>
        <p:spPr>
          <a:xfrm>
            <a:off x="532965" y="3868195"/>
            <a:ext cx="8197085"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200" b="1" dirty="0">
                <a:latin typeface="NikoshBAN" panose="02000000000000000000" pitchFamily="2" charset="0"/>
                <a:cs typeface="NikoshBAN" panose="02000000000000000000" pitchFamily="2" charset="0"/>
              </a:rPr>
              <a:t>৪</a:t>
            </a:r>
            <a:r>
              <a:rPr lang="bn-IN" sz="3200" b="1" dirty="0" smtClean="0">
                <a:latin typeface="NikoshBAN" panose="02000000000000000000" pitchFamily="2" charset="0"/>
                <a:cs typeface="NikoshBAN" panose="02000000000000000000" pitchFamily="2" charset="0"/>
              </a:rPr>
              <a:t>। প্রাচীন বাংলার সবচেয়ে নীচু শ্রেণির অন্তর্ভূক্ত ছিল কারা।</a:t>
            </a:r>
            <a:endParaRPr lang="en-US" sz="3200" b="1" dirty="0">
              <a:latin typeface="NikoshBAN" panose="02000000000000000000" pitchFamily="2" charset="0"/>
              <a:cs typeface="NikoshBAN" panose="02000000000000000000" pitchFamily="2" charset="0"/>
            </a:endParaRPr>
          </a:p>
        </p:txBody>
      </p:sp>
      <p:sp>
        <p:nvSpPr>
          <p:cNvPr id="26" name="Rectangle 25"/>
          <p:cNvSpPr/>
          <p:nvPr/>
        </p:nvSpPr>
        <p:spPr>
          <a:xfrm>
            <a:off x="8817610" y="3868195"/>
            <a:ext cx="2937538"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b="1" dirty="0" smtClean="0">
                <a:latin typeface="NikoshBAN" panose="02000000000000000000" pitchFamily="2" charset="0"/>
                <a:cs typeface="NikoshBAN" panose="02000000000000000000" pitchFamily="2" charset="0"/>
              </a:rPr>
              <a:t>শূদ্ররা</a:t>
            </a:r>
            <a:endParaRPr lang="en-US" sz="3200" b="1" dirty="0">
              <a:latin typeface="NikoshBAN" panose="02000000000000000000" pitchFamily="2" charset="0"/>
              <a:cs typeface="NikoshBAN" panose="02000000000000000000" pitchFamily="2" charset="0"/>
            </a:endParaRPr>
          </a:p>
        </p:txBody>
      </p:sp>
      <p:sp>
        <p:nvSpPr>
          <p:cNvPr id="27" name="Rectangle 26"/>
          <p:cNvSpPr/>
          <p:nvPr/>
        </p:nvSpPr>
        <p:spPr>
          <a:xfrm>
            <a:off x="532965" y="4740505"/>
            <a:ext cx="8197085"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IN" sz="3200" b="1" dirty="0">
                <a:latin typeface="NikoshBAN" panose="02000000000000000000" pitchFamily="2" charset="0"/>
                <a:cs typeface="NikoshBAN" panose="02000000000000000000" pitchFamily="2" charset="0"/>
              </a:rPr>
              <a:t>৫</a:t>
            </a:r>
            <a:r>
              <a:rPr lang="bn-IN" sz="3200" b="1" dirty="0" smtClean="0">
                <a:latin typeface="NikoshBAN" panose="02000000000000000000" pitchFamily="2" charset="0"/>
                <a:cs typeface="NikoshBAN" panose="02000000000000000000" pitchFamily="2" charset="0"/>
              </a:rPr>
              <a:t>। প্রাচীন বালায় যাতায়তের প্রধান বাহন কী ছিল?</a:t>
            </a:r>
            <a:endParaRPr lang="en-US" sz="3200" b="1" dirty="0">
              <a:latin typeface="NikoshBAN" panose="02000000000000000000" pitchFamily="2" charset="0"/>
              <a:cs typeface="NikoshBAN" panose="02000000000000000000" pitchFamily="2" charset="0"/>
            </a:endParaRPr>
          </a:p>
        </p:txBody>
      </p:sp>
      <p:sp>
        <p:nvSpPr>
          <p:cNvPr id="28" name="Rectangle 27"/>
          <p:cNvSpPr/>
          <p:nvPr/>
        </p:nvSpPr>
        <p:spPr>
          <a:xfrm>
            <a:off x="8817610" y="4740505"/>
            <a:ext cx="2937538"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b="1" dirty="0" smtClean="0">
                <a:latin typeface="NikoshBAN" panose="02000000000000000000" pitchFamily="2" charset="0"/>
                <a:cs typeface="NikoshBAN" panose="02000000000000000000" pitchFamily="2" charset="0"/>
              </a:rPr>
              <a:t>গরুর গাড়ি ও নৌকা</a:t>
            </a:r>
            <a:endParaRPr lang="en-US" sz="3200" b="1" dirty="0">
              <a:latin typeface="NikoshBAN" panose="02000000000000000000" pitchFamily="2" charset="0"/>
              <a:cs typeface="NikoshBAN" panose="02000000000000000000" pitchFamily="2" charset="0"/>
            </a:endParaRPr>
          </a:p>
        </p:txBody>
      </p:sp>
      <p:sp>
        <p:nvSpPr>
          <p:cNvPr id="29" name="Rectangle 28"/>
          <p:cNvSpPr/>
          <p:nvPr/>
        </p:nvSpPr>
        <p:spPr>
          <a:xfrm>
            <a:off x="532965" y="5573694"/>
            <a:ext cx="8197085" cy="7620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bn-IN" sz="3200" b="1" dirty="0" smtClean="0">
                <a:latin typeface="NikoshBAN" panose="02000000000000000000" pitchFamily="2" charset="0"/>
                <a:cs typeface="NikoshBAN" panose="02000000000000000000" pitchFamily="2" charset="0"/>
              </a:rPr>
              <a:t>৬। বাংলায় ক্ষত্রিয়দের পেশা কী ছিল?</a:t>
            </a:r>
            <a:endParaRPr lang="en-US" sz="3200" b="1" dirty="0">
              <a:latin typeface="NikoshBAN" panose="02000000000000000000" pitchFamily="2" charset="0"/>
              <a:cs typeface="NikoshBAN" panose="02000000000000000000" pitchFamily="2" charset="0"/>
            </a:endParaRPr>
          </a:p>
        </p:txBody>
      </p:sp>
      <p:sp>
        <p:nvSpPr>
          <p:cNvPr id="30" name="Rectangle 29"/>
          <p:cNvSpPr/>
          <p:nvPr/>
        </p:nvSpPr>
        <p:spPr>
          <a:xfrm>
            <a:off x="8841618" y="5573694"/>
            <a:ext cx="2937538" cy="7620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b="1" dirty="0" smtClean="0">
                <a:latin typeface="NikoshBAN" panose="02000000000000000000" pitchFamily="2" charset="0"/>
                <a:cs typeface="NikoshBAN" panose="02000000000000000000" pitchFamily="2" charset="0"/>
              </a:rPr>
              <a:t>যুদ্ধ করা</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98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20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circle(in)">
                                      <p:cBhvr>
                                        <p:cTn id="61" dur="20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down)">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circle(in)">
                                      <p:cBhvr>
                                        <p:cTn id="7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7" grpId="0" animBg="1"/>
      <p:bldP spid="18" grpId="0" animBg="1"/>
      <p:bldP spid="20"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89791" y="1212838"/>
            <a:ext cx="4974535" cy="830997"/>
          </a:xfrm>
          <a:prstGeom prst="rect">
            <a:avLst/>
          </a:prstGeom>
          <a:solidFill>
            <a:schemeClr val="accent2">
              <a:lumMod val="40000"/>
              <a:lumOff val="60000"/>
            </a:schemeClr>
          </a:solidFill>
          <a:ln>
            <a:solidFill>
              <a:schemeClr val="tx1"/>
            </a:solidFill>
          </a:ln>
          <a:effectLst>
            <a:glow rad="101600">
              <a:schemeClr val="accent1">
                <a:satMod val="175000"/>
                <a:alpha val="40000"/>
              </a:schemeClr>
            </a:glow>
            <a:innerShdw blurRad="114300">
              <a:prstClr val="black"/>
            </a:innerShdw>
          </a:effectLst>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sp>
        <p:nvSpPr>
          <p:cNvPr id="7" name="Rectangle 6"/>
          <p:cNvSpPr/>
          <p:nvPr/>
        </p:nvSpPr>
        <p:spPr>
          <a:xfrm>
            <a:off x="1378038" y="3130452"/>
            <a:ext cx="9401579" cy="646331"/>
          </a:xfrm>
          <a:prstGeom prst="rect">
            <a:avLst/>
          </a:prstGeom>
          <a:solidFill>
            <a:schemeClr val="accent6">
              <a:lumMod val="40000"/>
              <a:lumOff val="60000"/>
            </a:schemeClr>
          </a:solidFill>
          <a:ln w="38100">
            <a:solidFill>
              <a:srgbClr val="7030A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3600" b="1" dirty="0">
                <a:latin typeface="NikoshBAN" panose="02000000000000000000" pitchFamily="2" charset="0"/>
                <a:cs typeface="NikoshBAN" panose="02000000000000000000" pitchFamily="2" charset="0"/>
              </a:rPr>
              <a:t>প্রাচীন বাংলার সামাজিক অবস্থার বৈশিষ্ঠ্যগুলো উল্লেখ করো</a:t>
            </a:r>
            <a:r>
              <a:rPr lang="bn-BD" sz="3600" dirty="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71817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D68728D-FC02-4F3F-95C8-B8450E340809}"/>
              </a:ext>
            </a:extLst>
          </p:cNvPr>
          <p:cNvSpPr txBox="1"/>
          <p:nvPr/>
        </p:nvSpPr>
        <p:spPr>
          <a:xfrm>
            <a:off x="721217" y="850006"/>
            <a:ext cx="10844011" cy="710034"/>
          </a:xfrm>
          <a:prstGeom prst="rect">
            <a:avLst/>
          </a:prstGeom>
          <a:noFill/>
        </p:spPr>
        <p:txBody>
          <a:bodyPr wrap="square" rtlCol="0">
            <a:spAutoFit/>
          </a:bodyPr>
          <a:lstStyle/>
          <a:p>
            <a:pPr algn="ctr"/>
            <a:r>
              <a:rPr lang="en-US" sz="4400" dirty="0" err="1">
                <a:latin typeface="NikoshBAN" panose="02000000000000000000" pitchFamily="2" charset="0"/>
                <a:cs typeface="NikoshBAN" panose="02000000000000000000" pitchFamily="2" charset="0"/>
              </a:rPr>
              <a:t>সবাইকে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ধন্যবাদ</a:t>
            </a:r>
            <a:r>
              <a:rPr lang="en-US" sz="4400" dirty="0">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190" y="1560040"/>
            <a:ext cx="9118243" cy="5297960"/>
          </a:xfrm>
          <a:prstGeom prst="rect">
            <a:avLst/>
          </a:prstGeom>
        </p:spPr>
      </p:pic>
    </p:spTree>
    <p:extLst>
      <p:ext uri="{BB962C8B-B14F-4D97-AF65-F5344CB8AC3E}">
        <p14:creationId xmlns:p14="http://schemas.microsoft.com/office/powerpoint/2010/main" val="2517758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0010" y="2018772"/>
            <a:ext cx="8397025" cy="2062103"/>
          </a:xfrm>
          <a:prstGeom prst="rect">
            <a:avLst/>
          </a:prstGeom>
          <a:solidFill>
            <a:schemeClr val="bg1"/>
          </a:solidFill>
          <a:ln w="38100">
            <a:solidFill>
              <a:srgbClr val="7030A0"/>
            </a:solidFill>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r>
              <a:rPr lang="bn-IN" sz="3200" b="1" dirty="0">
                <a:latin typeface="NikoshBAN" panose="02000000000000000000" pitchFamily="2" charset="0"/>
                <a:cs typeface="NikoshBAN" panose="02000000000000000000" pitchFamily="2" charset="0"/>
              </a:rPr>
              <a:t>ক) হিন্দু সমাজ কয়টি শ্রেণিতে বিভক্ত?</a:t>
            </a:r>
            <a:endParaRPr lang="en-US" sz="3200" b="1" dirty="0">
              <a:latin typeface="NikoshBAN" panose="02000000000000000000" pitchFamily="2" charset="0"/>
              <a:cs typeface="NikoshBAN" panose="02000000000000000000" pitchFamily="2" charset="0"/>
            </a:endParaRPr>
          </a:p>
          <a:p>
            <a:r>
              <a:rPr lang="bn-IN" sz="3200" b="1" dirty="0">
                <a:latin typeface="NikoshBAN" panose="02000000000000000000" pitchFamily="2" charset="0"/>
                <a:cs typeface="NikoshBAN" panose="02000000000000000000" pitchFamily="2" charset="0"/>
              </a:rPr>
              <a:t>খ) বাঙালিরা কী খাবার খায়</a:t>
            </a:r>
            <a:r>
              <a:rPr lang="bn-IN"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p>
            <a:r>
              <a:rPr lang="bn-IN" sz="3200" b="1" dirty="0">
                <a:latin typeface="NikoshBAN" panose="02000000000000000000" pitchFamily="2" charset="0"/>
                <a:cs typeface="NikoshBAN" panose="02000000000000000000" pitchFamily="2" charset="0"/>
              </a:rPr>
              <a:t>গ) তারা কী ধরনের পোশাক-পরিচ্ছদ ও অলঙ্কার পরিধান </a:t>
            </a:r>
            <a:r>
              <a:rPr lang="bn-IN" sz="3200" b="1" dirty="0" smtClean="0">
                <a:latin typeface="NikoshBAN" panose="02000000000000000000" pitchFamily="2" charset="0"/>
                <a:cs typeface="NikoshBAN" panose="02000000000000000000" pitchFamily="2" charset="0"/>
              </a:rPr>
              <a:t>করে?</a:t>
            </a:r>
            <a:endParaRPr lang="en-US" sz="3200" b="1" dirty="0">
              <a:latin typeface="NikoshBAN" panose="02000000000000000000" pitchFamily="2" charset="0"/>
              <a:cs typeface="NikoshBAN" panose="02000000000000000000" pitchFamily="2" charset="0"/>
            </a:endParaRPr>
          </a:p>
          <a:p>
            <a:r>
              <a:rPr lang="bn-IN" sz="3200" b="1" dirty="0">
                <a:latin typeface="NikoshBAN" panose="02000000000000000000" pitchFamily="2" charset="0"/>
                <a:cs typeface="NikoshBAN" panose="02000000000000000000" pitchFamily="2" charset="0"/>
              </a:rPr>
              <a:t>ঘ) তারা কী ধরনের আচার-অনুষ্ঠান পালন </a:t>
            </a:r>
            <a:r>
              <a:rPr lang="bn-IN" sz="3200" b="1" dirty="0" smtClean="0">
                <a:latin typeface="NikoshBAN" panose="02000000000000000000" pitchFamily="2" charset="0"/>
                <a:cs typeface="NikoshBAN" panose="02000000000000000000" pitchFamily="2" charset="0"/>
              </a:rPr>
              <a:t>করে?</a:t>
            </a:r>
            <a:endParaRPr lang="en-US" sz="3200" b="1" dirty="0">
              <a:latin typeface="NikoshBAN" panose="02000000000000000000" pitchFamily="2" charset="0"/>
              <a:cs typeface="NikoshBAN" panose="02000000000000000000" pitchFamily="2" charset="0"/>
            </a:endParaRPr>
          </a:p>
        </p:txBody>
      </p:sp>
      <p:sp>
        <p:nvSpPr>
          <p:cNvPr id="4" name="TextBox 3"/>
          <p:cNvSpPr txBox="1"/>
          <p:nvPr/>
        </p:nvSpPr>
        <p:spPr>
          <a:xfrm>
            <a:off x="2948828" y="962560"/>
            <a:ext cx="6233375" cy="646331"/>
          </a:xfrm>
          <a:prstGeom prst="rect">
            <a:avLst/>
          </a:prstGeom>
          <a:noFill/>
        </p:spPr>
        <p:txBody>
          <a:bodyPr wrap="square" rtlCol="0">
            <a:spAutoFit/>
          </a:bodyPr>
          <a:lstStyle/>
          <a:p>
            <a:r>
              <a:rPr lang="bn-IN" sz="3600" dirty="0" smtClean="0">
                <a:solidFill>
                  <a:srgbClr val="00B050"/>
                </a:solidFill>
                <a:latin typeface="NikoshBAN" panose="02000000000000000000" pitchFamily="2" charset="0"/>
                <a:cs typeface="NikoshBAN" panose="02000000000000000000" pitchFamily="2" charset="0"/>
              </a:rPr>
              <a:t>নিচের প্রশ্নগুলোর উত্তর দেওয়ার চেষ্টা করি-</a:t>
            </a:r>
            <a:endParaRPr lang="en-US" sz="3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217729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33548" y="910083"/>
            <a:ext cx="3949134" cy="990600"/>
          </a:xfrm>
          <a:prstGeom prst="roundRect">
            <a:avLst/>
          </a:prstGeom>
          <a:solidFill>
            <a:schemeClr val="bg1"/>
          </a:solidFill>
          <a:ln w="57150">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আজকের পাঠ </a:t>
            </a:r>
            <a:endParaRPr lang="en-US" sz="4400" dirty="0">
              <a:solidFill>
                <a:schemeClr val="tx1">
                  <a:lumMod val="95000"/>
                  <a:lumOff val="5000"/>
                </a:schemeClr>
              </a:solidFill>
              <a:latin typeface="NikoshBAN" pitchFamily="2" charset="0"/>
              <a:cs typeface="NikoshBAN" pitchFamily="2" charset="0"/>
            </a:endParaRPr>
          </a:p>
        </p:txBody>
      </p:sp>
      <p:sp>
        <p:nvSpPr>
          <p:cNvPr id="9" name="Rounded Rectangle 8"/>
          <p:cNvSpPr/>
          <p:nvPr/>
        </p:nvSpPr>
        <p:spPr>
          <a:xfrm>
            <a:off x="2884866" y="2686759"/>
            <a:ext cx="6838683" cy="3110845"/>
          </a:xfrm>
          <a:prstGeom prst="roundRect">
            <a:avLst/>
          </a:prstGeom>
          <a:solidFill>
            <a:schemeClr val="bg1"/>
          </a:solidFill>
          <a:ln w="57150">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প্রাচীন </a:t>
            </a:r>
            <a:r>
              <a:rPr lang="bn-IN" sz="4000" b="1" dirty="0">
                <a:solidFill>
                  <a:schemeClr val="tx1"/>
                </a:solidFill>
                <a:latin typeface="NikoshBAN" panose="02000000000000000000" pitchFamily="2" charset="0"/>
                <a:cs typeface="NikoshBAN" panose="02000000000000000000" pitchFamily="2" charset="0"/>
              </a:rPr>
              <a:t>বাংলার সামাজিক </a:t>
            </a:r>
            <a:r>
              <a:rPr lang="bn-IN" sz="4000" b="1" dirty="0" smtClean="0">
                <a:solidFill>
                  <a:schemeClr val="tx1"/>
                </a:solidFill>
                <a:latin typeface="NikoshBAN" panose="02000000000000000000" pitchFamily="2" charset="0"/>
                <a:cs typeface="NikoshBAN" panose="02000000000000000000" pitchFamily="2" charset="0"/>
              </a:rPr>
              <a:t>জীবন</a:t>
            </a:r>
            <a:endParaRPr lang="bn-IN"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770287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bwMode="auto">
          <a:xfrm>
            <a:off x="3739488" y="518614"/>
            <a:ext cx="4749420" cy="1268629"/>
          </a:xfrm>
          <a:prstGeom prst="downArrowCallout">
            <a:avLst>
              <a:gd name="adj1" fmla="val 49060"/>
              <a:gd name="adj2" fmla="val 31015"/>
              <a:gd name="adj3" fmla="val 22431"/>
              <a:gd name="adj4" fmla="val 67553"/>
            </a:avLst>
          </a:prstGeom>
          <a:solidFill>
            <a:schemeClr val="bg1"/>
          </a:solidFill>
          <a:ln w="38100">
            <a:solidFill>
              <a:srgbClr val="7030A0"/>
            </a:solidFill>
          </a:ln>
        </p:spPr>
        <p:style>
          <a:lnRef idx="3">
            <a:schemeClr val="lt1"/>
          </a:lnRef>
          <a:fillRef idx="1">
            <a:schemeClr val="dk1"/>
          </a:fillRef>
          <a:effectRef idx="1">
            <a:schemeClr val="dk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err="1" smtClean="0">
                <a:ln w="11430"/>
                <a:solidFill>
                  <a:schemeClr val="tx1"/>
                </a:solidFill>
                <a:latin typeface="NikoshBAN" pitchFamily="2" charset="0"/>
                <a:cs typeface="NikoshBAN" pitchFamily="2" charset="0"/>
              </a:rPr>
              <a:t>শিখনফল</a:t>
            </a:r>
            <a:endParaRPr lang="en-US" sz="5400" b="1" dirty="0">
              <a:ln w="11430"/>
              <a:solidFill>
                <a:schemeClr val="tx1"/>
              </a:solidFill>
              <a:latin typeface="NikoshBAN" pitchFamily="2" charset="0"/>
              <a:cs typeface="NikoshBAN" pitchFamily="2" charset="0"/>
            </a:endParaRPr>
          </a:p>
        </p:txBody>
      </p:sp>
      <p:sp>
        <p:nvSpPr>
          <p:cNvPr id="5" name="Rounded Rectangle 4"/>
          <p:cNvSpPr/>
          <p:nvPr/>
        </p:nvSpPr>
        <p:spPr bwMode="auto">
          <a:xfrm>
            <a:off x="562970" y="2962141"/>
            <a:ext cx="11066060" cy="2838158"/>
          </a:xfrm>
          <a:prstGeom prst="roundRect">
            <a:avLst>
              <a:gd name="adj" fmla="val 9173"/>
            </a:avLst>
          </a:prstGeom>
          <a:solidFill>
            <a:schemeClr val="bg1"/>
          </a:solidFill>
          <a:ln w="38100">
            <a:solidFill>
              <a:srgbClr val="7030A0"/>
            </a:solidFill>
          </a:ln>
        </p:spPr>
        <p:style>
          <a:lnRef idx="1">
            <a:schemeClr val="accent5"/>
          </a:lnRef>
          <a:fillRef idx="2">
            <a:schemeClr val="accent5"/>
          </a:fillRef>
          <a:effectRef idx="1">
            <a:schemeClr val="accent5"/>
          </a:effectRef>
          <a:fontRef idx="minor">
            <a:schemeClr val="dk1"/>
          </a:fontRef>
        </p:style>
        <p:txBody>
          <a:bodyPr anchor="ctr"/>
          <a:lstStyle/>
          <a:p>
            <a:r>
              <a:rPr lang="en-US" sz="4800" b="1" dirty="0" smtClean="0">
                <a:latin typeface="NikoshBAN" panose="02000000000000000000" pitchFamily="2" charset="0"/>
                <a:cs typeface="NikoshBAN" panose="02000000000000000000" pitchFamily="2" charset="0"/>
              </a:rPr>
              <a:t>১</a:t>
            </a:r>
            <a:r>
              <a:rPr lang="bn-IN"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কৌম</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সমাজ</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কি</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তা</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বলতে</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পারবে</a:t>
            </a:r>
            <a:r>
              <a:rPr lang="en-US" sz="4800" b="1" dirty="0" smtClean="0">
                <a:latin typeface="NikoshBAN" panose="02000000000000000000" pitchFamily="2" charset="0"/>
                <a:cs typeface="NikoshBAN" panose="02000000000000000000" pitchFamily="2" charset="0"/>
              </a:rPr>
              <a:t>;  </a:t>
            </a:r>
          </a:p>
          <a:p>
            <a:r>
              <a:rPr lang="en-US" sz="4800" b="1" dirty="0">
                <a:latin typeface="NikoshBAN" panose="02000000000000000000" pitchFamily="2" charset="0"/>
                <a:cs typeface="NikoshBAN" panose="02000000000000000000" pitchFamily="2" charset="0"/>
              </a:rPr>
              <a:t>২</a:t>
            </a:r>
            <a:r>
              <a:rPr lang="bn-IN" sz="4800" b="1" dirty="0" smtClean="0">
                <a:latin typeface="NikoshBAN" panose="02000000000000000000" pitchFamily="2" charset="0"/>
                <a:cs typeface="NikoshBAN" panose="02000000000000000000" pitchFamily="2" charset="0"/>
              </a:rPr>
              <a:t>। </a:t>
            </a:r>
            <a:r>
              <a:rPr lang="bn-IN" sz="4800" b="1" dirty="0">
                <a:latin typeface="NikoshBAN" panose="02000000000000000000" pitchFamily="2" charset="0"/>
                <a:cs typeface="NikoshBAN" panose="02000000000000000000" pitchFamily="2" charset="0"/>
              </a:rPr>
              <a:t>প্রাচীন বাংলার সামাজিক </a:t>
            </a:r>
            <a:r>
              <a:rPr lang="bn-IN" sz="4800" b="1" dirty="0" smtClean="0">
                <a:latin typeface="NikoshBAN" panose="02000000000000000000" pitchFamily="2" charset="0"/>
                <a:cs typeface="NikoshBAN" panose="02000000000000000000" pitchFamily="2" charset="0"/>
              </a:rPr>
              <a:t>জীবন </a:t>
            </a:r>
            <a:r>
              <a:rPr lang="bn-IN" sz="4800" b="1" dirty="0">
                <a:latin typeface="NikoshBAN" panose="02000000000000000000" pitchFamily="2" charset="0"/>
                <a:cs typeface="NikoshBAN" panose="02000000000000000000" pitchFamily="2" charset="0"/>
              </a:rPr>
              <a:t>বর্ণনা করতে</a:t>
            </a:r>
            <a:r>
              <a:rPr lang="as-IN" sz="4800" b="1" dirty="0">
                <a:latin typeface="NikoshBAN" panose="02000000000000000000" pitchFamily="2" charset="0"/>
                <a:cs typeface="NikoshBAN" panose="02000000000000000000" pitchFamily="2" charset="0"/>
              </a:rPr>
              <a:t> </a:t>
            </a:r>
            <a:r>
              <a:rPr lang="as-IN" sz="4800" b="1" dirty="0" smtClean="0">
                <a:latin typeface="NikoshBAN" panose="02000000000000000000" pitchFamily="2" charset="0"/>
                <a:cs typeface="NikoshBAN" panose="02000000000000000000" pitchFamily="2" charset="0"/>
              </a:rPr>
              <a:t>পারবে</a:t>
            </a:r>
            <a:r>
              <a:rPr lang="en-US" sz="4800" b="1" dirty="0" smtClean="0">
                <a:latin typeface="NikoshBAN" panose="02000000000000000000" pitchFamily="2" charset="0"/>
                <a:cs typeface="NikoshBAN" panose="02000000000000000000" pitchFamily="2" charset="0"/>
              </a:rPr>
              <a:t>;</a:t>
            </a:r>
            <a:r>
              <a:rPr lang="as-IN" sz="4800" b="1" dirty="0" smtClean="0">
                <a:latin typeface="NikoshBAN" panose="02000000000000000000" pitchFamily="2" charset="0"/>
                <a:cs typeface="NikoshBAN" panose="02000000000000000000" pitchFamily="2" charset="0"/>
              </a:rPr>
              <a:t> </a:t>
            </a:r>
            <a:r>
              <a:rPr lang="bn-IN" sz="4800" b="1" dirty="0" smtClean="0">
                <a:latin typeface="NikoshBAN" panose="02000000000000000000" pitchFamily="2" charset="0"/>
                <a:cs typeface="NikoshBAN" panose="02000000000000000000" pitchFamily="2" charset="0"/>
              </a:rPr>
              <a:t> </a:t>
            </a:r>
          </a:p>
        </p:txBody>
      </p:sp>
      <p:sp>
        <p:nvSpPr>
          <p:cNvPr id="6" name="Rectangle 5"/>
          <p:cNvSpPr/>
          <p:nvPr/>
        </p:nvSpPr>
        <p:spPr>
          <a:xfrm>
            <a:off x="3248513" y="1986502"/>
            <a:ext cx="5791200" cy="489079"/>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ctr">
              <a:defRPr/>
            </a:pPr>
            <a:r>
              <a:rPr lang="en-US" sz="3600" b="1" dirty="0">
                <a:solidFill>
                  <a:srgbClr val="002060"/>
                </a:solidFill>
                <a:latin typeface="NikoshBAN" pitchFamily="2" charset="0"/>
                <a:cs typeface="NikoshBAN" pitchFamily="2" charset="0"/>
              </a:rPr>
              <a:t>এ </a:t>
            </a:r>
            <a:r>
              <a:rPr lang="en-US" sz="3600" b="1" dirty="0" err="1">
                <a:solidFill>
                  <a:srgbClr val="002060"/>
                </a:solidFill>
                <a:latin typeface="NikoshBAN" pitchFamily="2" charset="0"/>
                <a:cs typeface="NikoshBAN" pitchFamily="2" charset="0"/>
              </a:rPr>
              <a:t>পাঠ</a:t>
            </a:r>
            <a:r>
              <a:rPr lang="en-US" sz="3600" b="1" dirty="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শেষে</a:t>
            </a:r>
            <a:r>
              <a:rPr lang="en-US" sz="3600" b="1" dirty="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শি</a:t>
            </a:r>
            <a:r>
              <a:rPr lang="bn-IN" sz="3600" b="1" dirty="0" smtClean="0">
                <a:solidFill>
                  <a:srgbClr val="002060"/>
                </a:solidFill>
                <a:latin typeface="NikoshBAN" pitchFamily="2" charset="0"/>
                <a:cs typeface="NikoshBAN" pitchFamily="2" charset="0"/>
              </a:rPr>
              <a:t>ক্ষার্থীরা-</a:t>
            </a:r>
            <a:endParaRPr lang="bn-BD" sz="36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1378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 y="0"/>
            <a:ext cx="12192000" cy="6858000"/>
          </a:xfrm>
          <a:prstGeom prst="beve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u="sng" dirty="0" smtClean="0">
                <a:solidFill>
                  <a:srgbClr val="00B050"/>
                </a:solidFill>
                <a:latin typeface="NikoshBAN" panose="02000000000000000000" pitchFamily="2" charset="0"/>
                <a:cs typeface="NikoshBAN" panose="02000000000000000000" pitchFamily="2" charset="0"/>
              </a:rPr>
              <a:t>কৌম </a:t>
            </a:r>
            <a:r>
              <a:rPr lang="bn-IN" sz="5400" b="1" u="sng" dirty="0">
                <a:solidFill>
                  <a:srgbClr val="00B050"/>
                </a:solidFill>
                <a:latin typeface="NikoshBAN" panose="02000000000000000000" pitchFamily="2" charset="0"/>
                <a:cs typeface="NikoshBAN" panose="02000000000000000000" pitchFamily="2" charset="0"/>
              </a:rPr>
              <a:t>সমাজ </a:t>
            </a:r>
            <a:endParaRPr lang="bn-IN" sz="5400" b="1" u="sng" dirty="0" smtClean="0">
              <a:solidFill>
                <a:srgbClr val="00B050"/>
              </a:solidFill>
              <a:latin typeface="NikoshBAN" panose="02000000000000000000" pitchFamily="2" charset="0"/>
              <a:cs typeface="NikoshBAN" panose="02000000000000000000" pitchFamily="2" charset="0"/>
            </a:endParaRPr>
          </a:p>
          <a:p>
            <a:pPr algn="ctr"/>
            <a:r>
              <a:rPr lang="en-US" sz="4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মৌর্য শাসনের পূর্বে ব্যাপক অর্থে বাংলার অধিবাসীদের মধ্যে রাজনৈতিক পরিচয় গড়ে ওঠেনি। এ সময়ে সমাজ বিভিন্ন গোত্রে বিভক্ত ছিল। একে বলা হতো কৌম সমাজ।আর্যদের </a:t>
            </a:r>
            <a:r>
              <a:rPr lang="bn-IN" sz="3600" dirty="0">
                <a:solidFill>
                  <a:schemeClr val="tx1"/>
                </a:solidFill>
                <a:latin typeface="NikoshBAN" panose="02000000000000000000" pitchFamily="2" charset="0"/>
                <a:cs typeface="NikoshBAN" panose="02000000000000000000" pitchFamily="2" charset="0"/>
              </a:rPr>
              <a:t>পূর্বে কিছু কিছু ধর্মচিন্তা পরবর্তী সময়ে এদেশের হিন্দু ধর্মে ছড়িয়ে পড়ে। এগুলোর মধ্যে উলে- যোগ্য হলো-কর্মফল</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জন্মান্তরবাদ</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যোগ সাধনা ইত্যাদি। এ যুগের অনেক সামাজিক প্রথা ও আচার-আচরণের প্রভাব পরবর্তী সময়ে হিন্দু সমাজে লক্ষ করা যায়। যেমন- অতিথিদের পান-সুপারি খেতে দেয়া</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শীবের গীত গাওয়া</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বিয়েতে গায়ে হলুদ দেয়া</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ধূতি-শাড়ি পরা এবং মেয়েদের কপালে সিঁদুর দেয়া ইত্যাদি।</a:t>
            </a:r>
            <a:endParaRPr lang="en-US" sz="3600" dirty="0">
              <a:solidFill>
                <a:schemeClr val="tx1"/>
              </a:solidFill>
              <a:latin typeface="NikoshBAN" panose="02000000000000000000" pitchFamily="2" charset="0"/>
              <a:cs typeface="NikoshBAN" panose="02000000000000000000" pitchFamily="2" charset="0"/>
            </a:endParaRPr>
          </a:p>
          <a:p>
            <a:pPr algn="ctr"/>
            <a:r>
              <a:rPr lang="bn-IN" sz="4400" dirty="0" smtClean="0">
                <a:solidFill>
                  <a:schemeClr val="tx1"/>
                </a:solidFill>
                <a:latin typeface="NikoshBAN" panose="02000000000000000000" pitchFamily="2" charset="0"/>
                <a:cs typeface="NikoshBAN" panose="02000000000000000000" pitchFamily="2" charset="0"/>
              </a:rPr>
              <a:t> </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455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 y="0"/>
            <a:ext cx="12192000" cy="6858000"/>
          </a:xfrm>
          <a:prstGeom prst="beve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u="sng" dirty="0">
                <a:solidFill>
                  <a:srgbClr val="00B050"/>
                </a:solidFill>
                <a:latin typeface="NikoshBAN" panose="02000000000000000000" pitchFamily="2" charset="0"/>
                <a:ea typeface="Times New Roman" panose="02020603050405020304" pitchFamily="18" charset="0"/>
                <a:cs typeface="NikoshBAN" panose="02000000000000000000" pitchFamily="2" charset="0"/>
              </a:rPr>
              <a:t>জাতিভেদ প্রথা</a:t>
            </a:r>
            <a:endParaRPr lang="en-US" sz="4400" b="1" u="sng" dirty="0" smtClean="0">
              <a:solidFill>
                <a:srgbClr val="00B050"/>
              </a:solidFill>
              <a:latin typeface="NikoshBAN" panose="02000000000000000000" pitchFamily="2" charset="0"/>
              <a:ea typeface="Times New Roman" panose="02020603050405020304" pitchFamily="18" charset="0"/>
              <a:cs typeface="NikoshBAN" panose="02000000000000000000" pitchFamily="2" charset="0"/>
            </a:endParaRPr>
          </a:p>
          <a:p>
            <a:pPr algn="ctr"/>
            <a:r>
              <a:rPr lang="en-US" sz="36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আর্য সমাজের অত্যন্ত প্রয়োজনীয় অঙ্গ ছিল জাতিভেদ প্রথা। প্রাচীনকালে বাংলায় ব্রাহ্মণ</a:t>
            </a:r>
            <a:r>
              <a:rPr lang="en-US"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ক্ষত্রিয়</a:t>
            </a:r>
            <a:r>
              <a:rPr lang="en-US"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বৈশ্য ও শূদ্র- এ চার প্রকার বর্ণ ছিল। অধ্যয়ন</a:t>
            </a:r>
            <a:r>
              <a:rPr lang="en-US"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অধ্যাপনা ও পূজা পার্বন করা- এগুলো ছিল ব্রাহ্মণদের নির্দিষ্ট কর্ম। তারা সমাজে সর্বশ্রেষ্ঠ মর্যাদা লাভ করতেন। ক্ষত্রিয়দের পেশা ছিল যুদ্ধ করা। ব্যবসা-বাণিজ্য করা ছিল বৈশ্যদের কাজ। সবচেয়ে নিচু শ্রেণির শূদ্ররা সাধারণত কৃষিকাজ</a:t>
            </a:r>
            <a:r>
              <a:rPr lang="en-US"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মাছ শিকার ও অন্যান্য ছোটখাটো কাজ করত। ব্রাহ্মণ ছাড়া বাকী সব বর্ণের মানুষ একে অন্যের সাথে মেলামেশা করত। সাধারণত এক জাতির মধ্যেই বিবাহ হতো</a:t>
            </a:r>
            <a:r>
              <a:rPr lang="en-US"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3600" i="1"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তবে উচ্চ শ্রেণির বর ও নিম্ন শ্রেণির কন্যার মধ্যে বিবাহও চালু ছিল।</a:t>
            </a:r>
            <a:endParaRPr lang="en-US" sz="2800" i="1" dirty="0" smtClean="0">
              <a:latin typeface="NikoshBAN" panose="02000000000000000000" pitchFamily="2" charset="0"/>
              <a:ea typeface="Calibri" panose="020F0502020204030204" pitchFamily="34" charset="0"/>
              <a:cs typeface="NikoshBAN" panose="02000000000000000000" pitchFamily="2" charset="0"/>
            </a:endParaRPr>
          </a:p>
          <a:p>
            <a:pPr algn="ct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173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5467" y="509501"/>
            <a:ext cx="3181066" cy="830997"/>
          </a:xfrm>
          <a:prstGeom prst="rect">
            <a:avLst/>
          </a:prstGeom>
          <a:solidFill>
            <a:schemeClr val="bg1"/>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dirty="0" smtClean="0">
                <a:latin typeface="Shonar Bangla" pitchFamily="34" charset="0"/>
                <a:cs typeface="Shonar Bangla" pitchFamily="34" charset="0"/>
              </a:rPr>
              <a:t> </a:t>
            </a:r>
            <a:r>
              <a:rPr lang="bn-IN" sz="4800" dirty="0" smtClean="0">
                <a:latin typeface="NikoshBAN" panose="02000000000000000000" pitchFamily="2" charset="0"/>
                <a:cs typeface="NikoshBAN" panose="02000000000000000000" pitchFamily="2" charset="0"/>
              </a:rPr>
              <a:t>একক কাজ</a:t>
            </a:r>
            <a:endParaRPr lang="en-US" sz="4800" dirty="0">
              <a:latin typeface="NikoshBAN" panose="02000000000000000000" pitchFamily="2" charset="0"/>
              <a:cs typeface="NikoshBAN" panose="02000000000000000000" pitchFamily="2" charset="0"/>
            </a:endParaRPr>
          </a:p>
        </p:txBody>
      </p:sp>
      <p:sp>
        <p:nvSpPr>
          <p:cNvPr id="5" name="Rectangle 4"/>
          <p:cNvSpPr/>
          <p:nvPr/>
        </p:nvSpPr>
        <p:spPr>
          <a:xfrm>
            <a:off x="2099256" y="1915741"/>
            <a:ext cx="8216721" cy="3046988"/>
          </a:xfrm>
          <a:prstGeom prst="rect">
            <a:avLst/>
          </a:prstGeom>
          <a:solidFill>
            <a:schemeClr val="bg1"/>
          </a:solidFill>
          <a:ln w="38100">
            <a:solidFill>
              <a:srgbClr val="7030A0"/>
            </a:solidFill>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r>
              <a:rPr lang="bn-IN" sz="3200" b="1" dirty="0">
                <a:latin typeface="NikoshBAN" panose="02000000000000000000" pitchFamily="2" charset="0"/>
                <a:cs typeface="NikoshBAN" panose="02000000000000000000" pitchFamily="2" charset="0"/>
              </a:rPr>
              <a:t>ক) হিন্দু সমাজ কয়টি শ্রেণিতে বিভক্ত</a:t>
            </a:r>
            <a:r>
              <a:rPr lang="bn-IN" sz="3200" b="1" dirty="0" smtClean="0">
                <a:latin typeface="NikoshBAN" panose="02000000000000000000" pitchFamily="2" charset="0"/>
                <a:cs typeface="NikoshBAN" panose="02000000000000000000" pitchFamily="2" charset="0"/>
              </a:rPr>
              <a:t>? </a:t>
            </a:r>
          </a:p>
          <a:p>
            <a:r>
              <a:rPr lang="bn-IN" sz="3200" b="1" dirty="0" smtClean="0">
                <a:latin typeface="NikoshBAN" panose="02000000000000000000" pitchFamily="2" charset="0"/>
                <a:cs typeface="NikoshBAN" panose="02000000000000000000" pitchFamily="2" charset="0"/>
              </a:rPr>
              <a:t>উত্তরঃ ৪টি। </a:t>
            </a:r>
            <a:endParaRPr lang="en-US" sz="3200" b="1" dirty="0">
              <a:latin typeface="NikoshBAN" panose="02000000000000000000" pitchFamily="2" charset="0"/>
              <a:cs typeface="NikoshBAN" panose="02000000000000000000" pitchFamily="2" charset="0"/>
            </a:endParaRPr>
          </a:p>
          <a:p>
            <a:r>
              <a:rPr lang="bn-IN" sz="3200" b="1" dirty="0">
                <a:latin typeface="NikoshBAN" panose="02000000000000000000" pitchFamily="2" charset="0"/>
                <a:cs typeface="NikoshBAN" panose="02000000000000000000" pitchFamily="2" charset="0"/>
              </a:rPr>
              <a:t>খ) </a:t>
            </a:r>
            <a:r>
              <a:rPr lang="bn-IN" sz="3200" b="1" dirty="0" smtClean="0">
                <a:latin typeface="NikoshBAN" panose="02000000000000000000" pitchFamily="2" charset="0"/>
                <a:cs typeface="NikoshBAN" panose="02000000000000000000" pitchFamily="2" charset="0"/>
              </a:rPr>
              <a:t>প্রাচীন বাংলায় মুল ক্ষমতা ছিল কাদের হাতে?</a:t>
            </a:r>
          </a:p>
          <a:p>
            <a:r>
              <a:rPr lang="bn-IN" sz="3200" b="1" dirty="0">
                <a:latin typeface="NikoshBAN" panose="02000000000000000000" pitchFamily="2" charset="0"/>
                <a:cs typeface="NikoshBAN" panose="02000000000000000000" pitchFamily="2" charset="0"/>
              </a:rPr>
              <a:t>উত্তরঃ </a:t>
            </a:r>
            <a:r>
              <a:rPr lang="bn-IN" sz="3200" b="1" dirty="0" smtClean="0">
                <a:latin typeface="NikoshBAN" panose="02000000000000000000" pitchFamily="2" charset="0"/>
                <a:cs typeface="NikoshBAN" panose="02000000000000000000" pitchFamily="2" charset="0"/>
              </a:rPr>
              <a:t>ব্রাহ্মদের ।</a:t>
            </a:r>
            <a:endParaRPr lang="en-US" sz="3200" b="1" dirty="0">
              <a:latin typeface="NikoshBAN" panose="02000000000000000000" pitchFamily="2" charset="0"/>
              <a:cs typeface="NikoshBAN" panose="02000000000000000000" pitchFamily="2" charset="0"/>
            </a:endParaRPr>
          </a:p>
          <a:p>
            <a:r>
              <a:rPr lang="bn-IN" sz="3200" b="1" dirty="0">
                <a:latin typeface="NikoshBAN" panose="02000000000000000000" pitchFamily="2" charset="0"/>
                <a:cs typeface="NikoshBAN" panose="02000000000000000000" pitchFamily="2" charset="0"/>
              </a:rPr>
              <a:t>গ) বাঙ্গালি </a:t>
            </a:r>
            <a:r>
              <a:rPr lang="bn-IN" sz="3200" b="1" dirty="0" smtClean="0">
                <a:latin typeface="NikoshBAN" panose="02000000000000000000" pitchFamily="2" charset="0"/>
                <a:cs typeface="NikoshBAN" panose="02000000000000000000" pitchFamily="2" charset="0"/>
              </a:rPr>
              <a:t>কাদের গুণাবলীর </a:t>
            </a:r>
            <a:r>
              <a:rPr lang="bn-IN" sz="3200" b="1" dirty="0">
                <a:latin typeface="NikoshBAN" panose="02000000000000000000" pitchFamily="2" charset="0"/>
                <a:cs typeface="NikoshBAN" panose="02000000000000000000" pitchFamily="2" charset="0"/>
              </a:rPr>
              <a:t>জন্য সুখ্যাতি </a:t>
            </a:r>
            <a:r>
              <a:rPr lang="bn-IN" sz="3200" b="1" dirty="0" smtClean="0">
                <a:latin typeface="NikoshBAN" panose="02000000000000000000" pitchFamily="2" charset="0"/>
                <a:cs typeface="NikoshBAN" panose="02000000000000000000" pitchFamily="2" charset="0"/>
              </a:rPr>
              <a:t>ছিল</a:t>
            </a:r>
            <a:r>
              <a:rPr lang="bn-IN" sz="3200" b="1" dirty="0">
                <a:latin typeface="NikoshBAN" panose="02000000000000000000" pitchFamily="2" charset="0"/>
                <a:cs typeface="NikoshBAN" panose="02000000000000000000" pitchFamily="2" charset="0"/>
              </a:rPr>
              <a:t>?</a:t>
            </a:r>
            <a:endParaRPr lang="bn-IN" sz="3200" b="1" dirty="0" smtClean="0">
              <a:latin typeface="NikoshBAN" panose="02000000000000000000" pitchFamily="2" charset="0"/>
              <a:cs typeface="NikoshBAN" panose="02000000000000000000" pitchFamily="2" charset="0"/>
            </a:endParaRPr>
          </a:p>
          <a:p>
            <a:r>
              <a:rPr lang="bn-IN" sz="3200" b="1" dirty="0">
                <a:latin typeface="NikoshBAN" panose="02000000000000000000" pitchFamily="2" charset="0"/>
                <a:cs typeface="NikoshBAN" panose="02000000000000000000" pitchFamily="2" charset="0"/>
              </a:rPr>
              <a:t>উত্তরঃ মেয়েদের </a:t>
            </a:r>
            <a:r>
              <a:rPr lang="bn-IN"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911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barn(inVertical)">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additive="base">
                                        <p:cTn id="3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FC674F5-D6F6-4193-A24E-BBCF8C4EF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46" y="1463040"/>
            <a:ext cx="9833316" cy="4740811"/>
          </a:xfrm>
          <a:prstGeom prst="rect">
            <a:avLst/>
          </a:prstGeom>
        </p:spPr>
      </p:pic>
      <p:sp>
        <p:nvSpPr>
          <p:cNvPr id="3" name="TextBox 2">
            <a:extLst>
              <a:ext uri="{FF2B5EF4-FFF2-40B4-BE49-F238E27FC236}">
                <a16:creationId xmlns="" xmlns:a16="http://schemas.microsoft.com/office/drawing/2014/main" id="{BB75BF50-EB2C-4388-892D-2EBA35A2BBB2}"/>
              </a:ext>
            </a:extLst>
          </p:cNvPr>
          <p:cNvSpPr txBox="1"/>
          <p:nvPr/>
        </p:nvSpPr>
        <p:spPr>
          <a:xfrm>
            <a:off x="1069147" y="146317"/>
            <a:ext cx="9833316"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6000" dirty="0" err="1">
                <a:latin typeface="NikoshBAN" panose="02000000000000000000" pitchFamily="2" charset="0"/>
                <a:cs typeface="NikoshBAN" panose="02000000000000000000" pitchFamily="2" charset="0"/>
              </a:rPr>
              <a:t>ধর্ম</a:t>
            </a:r>
            <a:r>
              <a:rPr lang="en-US" sz="4800" dirty="0" err="1">
                <a:latin typeface="NikoshBAN" panose="02000000000000000000" pitchFamily="2" charset="0"/>
                <a:cs typeface="NikoshBAN" panose="02000000000000000000" pitchFamily="2" charset="0"/>
              </a:rPr>
              <a:t>-হিন্দু</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ধর্মে</a:t>
            </a:r>
            <a:r>
              <a:rPr lang="en-US" sz="4800" dirty="0">
                <a:latin typeface="NikoshBAN" panose="02000000000000000000" pitchFamily="2" charset="0"/>
                <a:cs typeface="NikoshBAN" panose="02000000000000000000" pitchFamily="2" charset="0"/>
              </a:rPr>
              <a:t> ৪টি </a:t>
            </a:r>
            <a:r>
              <a:rPr lang="en-US" sz="4800" dirty="0" err="1">
                <a:latin typeface="NikoshBAN" panose="02000000000000000000" pitchFamily="2" charset="0"/>
                <a:cs typeface="NikoshBAN" panose="02000000000000000000" pitchFamily="2" charset="0"/>
              </a:rPr>
              <a:t>বর্ণের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বিভাজন</a:t>
            </a:r>
            <a:r>
              <a:rPr lang="en-US" sz="4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97111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303</Words>
  <Application>Microsoft Office PowerPoint</Application>
  <PresentationFormat>Widescreen</PresentationFormat>
  <Paragraphs>84</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NikoshBAN</vt:lpstr>
      <vt:lpstr>Shonar Bangla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Joydeb</dc:creator>
  <cp:lastModifiedBy>Joydeb</cp:lastModifiedBy>
  <cp:revision>59</cp:revision>
  <dcterms:modified xsi:type="dcterms:W3CDTF">2021-05-09T02:10:29Z</dcterms:modified>
</cp:coreProperties>
</file>