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56" r:id="rId8"/>
    <p:sldId id="262" r:id="rId9"/>
    <p:sldId id="263" r:id="rId10"/>
    <p:sldId id="269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E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0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8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0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0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3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3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9CFC4-C329-462E-A7FF-17CA73F79B84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D38F9-3870-4D8C-A0C1-7F25E4C47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1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80" r="10603" b="35153"/>
          <a:stretch/>
        </p:blipFill>
        <p:spPr>
          <a:xfrm>
            <a:off x="201038" y="875490"/>
            <a:ext cx="11444269" cy="44260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9114818" y="2247089"/>
            <a:ext cx="972766" cy="97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6070060" y="2256817"/>
            <a:ext cx="1848254" cy="651753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الاسبوع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55533" y="2992877"/>
            <a:ext cx="1848254" cy="651753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مؤدّبون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12796" y="3728937"/>
            <a:ext cx="1533727" cy="651753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مناظر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70059" y="4464997"/>
            <a:ext cx="1533727" cy="651753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ماهرون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241" b="28156"/>
          <a:stretch/>
        </p:blipFill>
        <p:spPr>
          <a:xfrm>
            <a:off x="164802" y="696946"/>
            <a:ext cx="11516740" cy="524361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7578013" y="2513181"/>
            <a:ext cx="1469198" cy="573933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المؤمنين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95817" y="3138790"/>
            <a:ext cx="959469" cy="489626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أقدام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720847" y="3806960"/>
            <a:ext cx="1468877" cy="489626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مواطنون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834172" y="4539574"/>
            <a:ext cx="1242226" cy="489626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الاطفال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80962" y="5178559"/>
            <a:ext cx="1488332" cy="489626"/>
          </a:xfrm>
          <a:prstGeom prst="roundRect">
            <a:avLst/>
          </a:prstGeom>
          <a:solidFill>
            <a:srgbClr val="5DE64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المبشّرون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8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31132" y="2124364"/>
            <a:ext cx="10661516" cy="378749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صيغ المضارع من النّصّ : تقول ، يشهدان، لاتجوز ، اشهد، يقاضى، يقضى، يأمر.</a:t>
            </a:r>
            <a:endParaRPr lang="ar-SA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الماضى </a:t>
            </a:r>
            <a:r>
              <a:rPr lang="ar-SA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قلت، شاهدا، ماجازت، شهدت، قاضى، قضى، امر.</a:t>
            </a:r>
            <a:endParaRPr lang="en-US" sz="4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2919" y="116732"/>
            <a:ext cx="2616740" cy="132296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800" b="1" dirty="0" smtClean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التقييم</a:t>
            </a:r>
            <a:endParaRPr lang="en-US" sz="8800" b="1" dirty="0">
              <a:ln w="28575">
                <a:solidFill>
                  <a:srgbClr val="FFFF00"/>
                </a:solidFill>
              </a:ln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61881" y="248055"/>
            <a:ext cx="7830767" cy="106031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استخرج صيغ المضارع من النّصّ ثمّ حوّلها إلى الماضى</a:t>
            </a:r>
            <a:endParaRPr lang="en-US" sz="5400" b="1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34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008" y="116731"/>
            <a:ext cx="543776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15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عمل البيت</a:t>
            </a:r>
            <a:endParaRPr lang="en-US" sz="115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33081" y="4503907"/>
            <a:ext cx="8317149" cy="11478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أكتب فقرة مختصرة على العدل والإنصاف:</a:t>
            </a:r>
            <a:endParaRPr lang="en-US" sz="6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504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00809" y="787940"/>
            <a:ext cx="2966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66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شكراً</a:t>
            </a:r>
          </a:p>
          <a:p>
            <a:pPr algn="ctr"/>
            <a:r>
              <a:rPr lang="ar-SA" sz="166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كثيراً</a:t>
            </a:r>
            <a:endParaRPr lang="en-US" sz="166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62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1796" y="87549"/>
            <a:ext cx="913427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13800" b="1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السلام عليكم ورحمة الله</a:t>
            </a:r>
            <a:endParaRPr lang="en-US" sz="138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89497" y="2551595"/>
            <a:ext cx="5642042" cy="40583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138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مرحباً بكم فى الدّرس اليوم</a:t>
            </a:r>
            <a:endParaRPr lang="en-US" sz="13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72" y="11430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14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764423" y="1757464"/>
            <a:ext cx="2541245" cy="797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الدّرس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8" r="35688"/>
          <a:stretch/>
        </p:blipFill>
        <p:spPr>
          <a:xfrm>
            <a:off x="5486399" y="68094"/>
            <a:ext cx="1887167" cy="678990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6664" y="68094"/>
            <a:ext cx="3083668" cy="797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التعريف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02996" y="1757464"/>
            <a:ext cx="2357336" cy="7976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 المعلّم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01" t="-4952" r="25132" b="29568"/>
          <a:stretch/>
        </p:blipFill>
        <p:spPr>
          <a:xfrm>
            <a:off x="97277" y="212522"/>
            <a:ext cx="2586641" cy="2783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35271" y="2996119"/>
            <a:ext cx="5351128" cy="3667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محمّد ذاكر حسن</a:t>
            </a:r>
          </a:p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معلّم المساعدة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كفتي الأمين نوري داخل مدرسة</a:t>
            </a:r>
          </a:p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نتون بازار، كفتي، رنغامتي.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982" y="3463047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الوحدة الثّالثة</a:t>
            </a:r>
          </a:p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الدّرس الأوّل</a:t>
            </a:r>
          </a:p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العدل والإنصاف</a:t>
            </a:r>
          </a:p>
          <a:p>
            <a:pPr algn="ctr"/>
            <a:r>
              <a:rPr lang="ar-SA" sz="4800" b="1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النّصّ المدروس -3 </a:t>
            </a:r>
            <a:endParaRPr lang="en-US" sz="4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r="4847" b="50236"/>
          <a:stretch/>
        </p:blipFill>
        <p:spPr>
          <a:xfrm>
            <a:off x="9495707" y="1489275"/>
            <a:ext cx="2683639" cy="24681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083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93413" y="233464"/>
            <a:ext cx="3404681" cy="99222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اهداف الدّرس</a:t>
            </a:r>
            <a:endParaRPr lang="en-US" sz="5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5684" y="2791838"/>
            <a:ext cx="10272409" cy="25389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بعد نهاية التّدريس هذا النصّ ------</a:t>
            </a:r>
          </a:p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۩ يستطيع الطّالب أن قرأة النّصّ جيّداً.</a:t>
            </a:r>
          </a:p>
          <a:p>
            <a:pPr algn="r"/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۩ ۩ يستطيع الطّالب أن يجيب الأسئلة الملحقة باالنّصّ. </a:t>
            </a:r>
            <a:endParaRPr lang="en-US" sz="4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224" y="73891"/>
            <a:ext cx="11906655" cy="6858000"/>
          </a:xfrm>
          <a:prstGeom prst="roundRect">
            <a:avLst>
              <a:gd name="adj" fmla="val 638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النّصّ</a:t>
            </a:r>
            <a:endParaRPr lang="en-US" sz="40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/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ذهب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علىُّ والذّمّى الى شريح القاضى. 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قال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علىّ : لقد 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وجدتُ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درعى هذه مع هذا الرّجل و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سقطت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منّى فى ليلةِ كذا وفى مكان كذا. فقال شريح للذّمّى: وما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تقول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انت ايّها الرجل؟ فقال: الدّرع درعى وهى فى يدى. 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التفت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شريح الى علىّ رضى الله عنه وقال: لا شكّ عندى انّك صادق يا امير المؤمنين، ولكن لابدّ لك من شاهدين،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يشهدان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على صحّة ما 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ادّعيت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فقال علىّ رضى الله عنه : نعم، مولاى قنبرٌ وولدى الحسن يشهدان لى. فقال شريحٌ: ولكنّ شهادة الابن لابيه ل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 تجوز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يا أمير المؤمنين. عند ذالك التفت علىّ الى الذّمّى وقال: خذها، فليس عندى شاهد غيرهما. فقال الذّمّى: ولكنّ اشهد بانّ الدّرعَ لك با امير المؤمنين، ثمّ 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اضاف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قائلا يا لله! امير المؤمنين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يقاضي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نى امام قاضيه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يقضى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لى عليه.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اشهد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انّ الدّين الذى </a:t>
            </a:r>
            <a:r>
              <a:rPr lang="ar-SA" sz="3600" b="1" dirty="0" smtClean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يأمر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بهذا لحقّ واشهد ان لا اله الاّ الله وانّ محمّداً عبده ورسوله.قال علىّ: اما انّك 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اسلمتَ 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فانّى 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قد وهبت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ها لك، و</a:t>
            </a:r>
            <a:r>
              <a:rPr lang="ar-SA" sz="36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وهبت</a:t>
            </a:r>
            <a:r>
              <a:rPr lang="ar-SA" sz="3600" b="1" dirty="0" smtClean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لك معها هذا الفرس ايضاً.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6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75899" y="87549"/>
            <a:ext cx="483464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الأسئلة من النّصّ واجوبتها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2843" y="942109"/>
            <a:ext cx="10982527" cy="5615709"/>
          </a:xfrm>
          <a:prstGeom prst="roundRect">
            <a:avLst>
              <a:gd name="adj" fmla="val 49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متى سقطت درع علىّ رضى الله عنه وعند من وجدها؟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سقطت الدّرع ليلا ووجدها عند ذمّى 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السّوال : من قدّمها علىّ رضى الله عنه للشّهادة؟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الجواب : قدّم علىّ رضى الله عنه مولاه قنبراً وولده الحسن للشّهادة.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لماذا لم يقبل القاضى شاهد علىّ رضى الله عنه؟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:لم يقبل القاضى شاهد علىّ رضى الله عنه لانّ الشّاهد هو حسن بن علىّ رضى الله عنه وشهادة الابن لأبيه لا تقبل.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السّوال : لماذا اسلم الذّمّى؟</a:t>
            </a:r>
          </a:p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الجواب : اسلم الذّمّى لأنّه علم انّ الدّين الّذى لا يبالى الأمير والمأمور عند القضاء هو الدّين الحقّ.</a:t>
            </a:r>
          </a:p>
        </p:txBody>
      </p:sp>
    </p:spTree>
    <p:extLst>
      <p:ext uri="{BB962C8B-B14F-4D97-AF65-F5344CB8AC3E}">
        <p14:creationId xmlns:p14="http://schemas.microsoft.com/office/powerpoint/2010/main" val="341723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3345" y="147782"/>
            <a:ext cx="11222181" cy="12653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cs typeface="Calibri Light" panose="020F0302020204030204" pitchFamily="34" charset="0"/>
              </a:rPr>
              <a:t>اكتب (صحيح) اذا كانت العبارة صحيحة أو (خطأ) اذا كانت العبارة خاطئة مع تصحيح الخطأ 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61176" y="1435966"/>
            <a:ext cx="5825840" cy="535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۱. </a:t>
            </a:r>
            <a:r>
              <a:rPr lang="ar-SA" sz="44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وجد علىّ رضى الله عنه درعه عند يهودىّ.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68595" y="2012229"/>
            <a:ext cx="8818422" cy="6709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الخطأ – والصّواب </a:t>
            </a:r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ar-SA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وجد علىّ رضى الله عنه درعه عند </a:t>
            </a:r>
            <a:r>
              <a:rPr lang="ar-SA" sz="40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ذمّىٍّ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9709" y="2758354"/>
            <a:ext cx="9527308" cy="5357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۲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قال القاضى لعلىّ لابدّ لك من شاهدين وانت صادق دون شك 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705273" y="3398622"/>
            <a:ext cx="2881743" cy="5357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الصّحيح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97778" y="4039537"/>
            <a:ext cx="5153889" cy="70744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۳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شاهداً علىّ قنبرٌ وولده خسنٌ.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8291" y="4039537"/>
            <a:ext cx="2835561" cy="65203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</a:t>
            </a:r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:الصّحيح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490691" y="4986264"/>
            <a:ext cx="4174835" cy="6465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۴.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شهادة الابن للاب تقبل.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22255" y="5829584"/>
            <a:ext cx="7920180" cy="6477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الإجابة : الخطأ – والصّواب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شهادة الابن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للاب لا </a:t>
            </a:r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تقبل</a:t>
            </a:r>
            <a:r>
              <a:rPr lang="ar-SA" sz="32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0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  <p:bldP spid="4" grpId="0" build="p" animBg="1"/>
      <p:bldP spid="5" grpId="0" build="p" animBg="1"/>
      <p:bldP spid="6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6219" y="83127"/>
            <a:ext cx="8044872" cy="87745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املأ الفراغات فى الجمل الاتية بكلمة مناسبة:</a:t>
            </a:r>
            <a:endParaRPr lang="en-US" sz="4400" b="1" dirty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7854" y="1274616"/>
            <a:ext cx="11323781" cy="5329383"/>
          </a:xfrm>
          <a:prstGeom prst="roundRect">
            <a:avLst>
              <a:gd name="adj" fmla="val 1168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۱. </a:t>
            </a: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ذهب علىّ والذّمى الى </a:t>
            </a: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___________    .</a:t>
            </a:r>
            <a:endParaRPr lang="ar-SA" sz="4400" b="1" dirty="0" smtClean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۲. </a:t>
            </a: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التفت شريح إلى علىّ وقال :_______ عندى أنّك صادق. ۳</a:t>
            </a: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لم يقبل القاضى __________   لأبيه.</a:t>
            </a:r>
            <a:endParaRPr lang="ar-SA" sz="4400" b="1" dirty="0" smtClean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۴.وهب علىّ رضى الله عنه_____   للذّمّى والفرس.</a:t>
            </a:r>
            <a:endParaRPr lang="ar-SA" sz="4400" b="1" dirty="0" smtClean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ar-SA" sz="4400" b="1" dirty="0" smtClean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۵. قال الذمّى لكنّى ______ بأنّ الدّرع لك يا أمير المؤمنين.</a:t>
            </a:r>
            <a:endParaRPr lang="ar-SA" sz="4400" b="1" dirty="0" smtClean="0">
              <a:solidFill>
                <a:srgbClr val="00206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156363" y="1519381"/>
            <a:ext cx="2927926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شريح القاضى 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091709" y="2572327"/>
            <a:ext cx="1669472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لاشكّ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98653" y="3586017"/>
            <a:ext cx="2540002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>
                <a:solidFill>
                  <a:srgbClr val="00206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شهادة  الابن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83197" y="4588163"/>
            <a:ext cx="1445492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الدّرع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90145" y="5590309"/>
            <a:ext cx="1348510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اشهد</a:t>
            </a:r>
            <a:endParaRPr lang="en-US" sz="4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8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195" y="136187"/>
            <a:ext cx="4367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اذكر جمعًا من المفرد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910" y="1059241"/>
            <a:ext cx="197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الجمغ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625" y="1059241"/>
            <a:ext cx="197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المفرد</a:t>
            </a:r>
            <a:endParaRPr lang="en-US" sz="4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891048" y="2021431"/>
            <a:ext cx="1715704" cy="44888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درع</a:t>
            </a:r>
            <a:endParaRPr lang="ar-SA" sz="4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شاهد</a:t>
            </a:r>
            <a:endParaRPr lang="ar-SA" sz="4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ولد</a:t>
            </a:r>
            <a:endParaRPr lang="ar-SA" sz="4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أمير</a:t>
            </a:r>
            <a:endParaRPr lang="ar-SA" sz="4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الفرس</a:t>
            </a:r>
            <a:endParaRPr lang="ar-SA" sz="48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قاضى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440593" y="2019143"/>
            <a:ext cx="1822316" cy="44888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ادراع</a:t>
            </a: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شهاداء</a:t>
            </a: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اولاد</a:t>
            </a: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أمراء الافراس</a:t>
            </a:r>
          </a:p>
          <a:p>
            <a:pPr algn="ctr"/>
            <a:r>
              <a:rPr lang="ar-SA" sz="4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قضاة</a:t>
            </a:r>
            <a:endParaRPr lang="en-US" sz="4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" r="8990" b="482"/>
          <a:stretch/>
        </p:blipFill>
        <p:spPr>
          <a:xfrm>
            <a:off x="1471023" y="311539"/>
            <a:ext cx="9590857" cy="611531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5" r="11515" b="12155"/>
          <a:stretch/>
        </p:blipFill>
        <p:spPr>
          <a:xfrm>
            <a:off x="721910" y="464937"/>
            <a:ext cx="10512657" cy="604307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08474" y="1583933"/>
            <a:ext cx="6796556" cy="62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طالبات ، مجتهدات : الجمع المؤنث السالم ، 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131127" y="2376380"/>
            <a:ext cx="4644484" cy="5423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موفّقون : الجمع المذكر السالم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230909" y="3005548"/>
            <a:ext cx="5347854" cy="11114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النّاجحين، مرشّحين : </a:t>
            </a:r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الجمع المذكر </a:t>
            </a:r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السالم، رفاق- الجمع التّكسير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1727200" y="4174624"/>
            <a:ext cx="5201794" cy="5423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المسكين : الجمع المذكر السالم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297382" y="4957055"/>
            <a:ext cx="3596928" cy="54231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القبور : </a:t>
            </a:r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الجمع التّكسير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078182" y="5701712"/>
            <a:ext cx="4850812" cy="5423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سموات، طباقاُ : </a:t>
            </a:r>
            <a:r>
              <a:rPr lang="ar-SA" sz="3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الجمع التّكسير</a:t>
            </a:r>
            <a:endParaRPr lang="en-US" sz="3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3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38" grpId="0" uiExpand="1" build="p" animBg="1"/>
      <p:bldP spid="38" grpId="1" build="allAtOnce" animBg="1"/>
      <p:bldP spid="154" grpId="0" build="p" animBg="1"/>
      <p:bldP spid="154" grpId="1" build="allAtOnce" animBg="1"/>
      <p:bldP spid="7" grpId="0" animBg="1"/>
      <p:bldP spid="72" grpId="0" animBg="1"/>
      <p:bldP spid="73" grpId="0" animBg="1"/>
      <p:bldP spid="74" grpId="0" animBg="1"/>
      <p:bldP spid="75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646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Arabic Typesetting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nn</dc:creator>
  <cp:lastModifiedBy>nn</cp:lastModifiedBy>
  <cp:revision>83</cp:revision>
  <dcterms:created xsi:type="dcterms:W3CDTF">2021-03-17T11:28:55Z</dcterms:created>
  <dcterms:modified xsi:type="dcterms:W3CDTF">2021-03-25T07:02:22Z</dcterms:modified>
</cp:coreProperties>
</file>