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7" r:id="rId3"/>
    <p:sldId id="256" r:id="rId4"/>
    <p:sldId id="264" r:id="rId5"/>
    <p:sldId id="265" r:id="rId6"/>
    <p:sldId id="294" r:id="rId7"/>
    <p:sldId id="267" r:id="rId8"/>
    <p:sldId id="295" r:id="rId9"/>
    <p:sldId id="268" r:id="rId10"/>
    <p:sldId id="270" r:id="rId11"/>
    <p:sldId id="274" r:id="rId12"/>
    <p:sldId id="269" r:id="rId13"/>
    <p:sldId id="272" r:id="rId14"/>
    <p:sldId id="273" r:id="rId15"/>
    <p:sldId id="275" r:id="rId16"/>
    <p:sldId id="271" r:id="rId17"/>
    <p:sldId id="293" r:id="rId18"/>
    <p:sldId id="279" r:id="rId19"/>
    <p:sldId id="292" r:id="rId20"/>
    <p:sldId id="276" r:id="rId21"/>
    <p:sldId id="259" r:id="rId22"/>
    <p:sldId id="257" r:id="rId23"/>
    <p:sldId id="258" r:id="rId24"/>
    <p:sldId id="260" r:id="rId25"/>
    <p:sldId id="285" r:id="rId26"/>
    <p:sldId id="284"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04" autoAdjust="0"/>
  </p:normalViewPr>
  <p:slideViewPr>
    <p:cSldViewPr snapToGrid="0">
      <p:cViewPr varScale="1">
        <p:scale>
          <a:sx n="45" d="100"/>
          <a:sy n="45" d="100"/>
        </p:scale>
        <p:origin x="8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CE86E4-FD7F-4E42-B96A-7AEEB92907EB}"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316582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CE86E4-FD7F-4E42-B96A-7AEEB92907EB}"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68170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CE86E4-FD7F-4E42-B96A-7AEEB92907EB}"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82690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619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CE86E4-FD7F-4E42-B96A-7AEEB92907EB}"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13180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E86E4-FD7F-4E42-B96A-7AEEB92907EB}" type="datetimeFigureOut">
              <a:rPr lang="en-GB" smtClean="0"/>
              <a:t>09/05/2021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304190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CE86E4-FD7F-4E42-B96A-7AEEB92907EB}"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30584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CE86E4-FD7F-4E42-B96A-7AEEB92907EB}" type="datetimeFigureOut">
              <a:rPr lang="en-GB" smtClean="0"/>
              <a:t>09/05/2021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48549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CE86E4-FD7F-4E42-B96A-7AEEB92907EB}" type="datetimeFigureOut">
              <a:rPr lang="en-GB" smtClean="0"/>
              <a:t>09/05/2021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27229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E86E4-FD7F-4E42-B96A-7AEEB92907EB}" type="datetimeFigureOut">
              <a:rPr lang="en-GB" smtClean="0"/>
              <a:t>09/05/2021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300196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86E4-FD7F-4E42-B96A-7AEEB92907EB}"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86658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86E4-FD7F-4E42-B96A-7AEEB92907EB}" type="datetimeFigureOut">
              <a:rPr lang="en-GB" smtClean="0"/>
              <a:t>09/05/2021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A1D7-14F4-4586-864D-26546653D668}" type="slidenum">
              <a:rPr lang="en-GB" smtClean="0"/>
              <a:t>‹#›</a:t>
            </a:fld>
            <a:endParaRPr lang="en-GB"/>
          </a:p>
        </p:txBody>
      </p:sp>
    </p:spTree>
    <p:extLst>
      <p:ext uri="{BB962C8B-B14F-4D97-AF65-F5344CB8AC3E}">
        <p14:creationId xmlns:p14="http://schemas.microsoft.com/office/powerpoint/2010/main" val="138176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E86E4-FD7F-4E42-B96A-7AEEB92907EB}" type="datetimeFigureOut">
              <a:rPr lang="en-GB" smtClean="0"/>
              <a:t>09/05/2021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BA1D7-14F4-4586-864D-26546653D668}" type="slidenum">
              <a:rPr lang="en-GB" smtClean="0"/>
              <a:t>‹#›</a:t>
            </a:fld>
            <a:endParaRPr lang="en-GB"/>
          </a:p>
        </p:txBody>
      </p:sp>
    </p:spTree>
    <p:extLst>
      <p:ext uri="{BB962C8B-B14F-4D97-AF65-F5344CB8AC3E}">
        <p14:creationId xmlns:p14="http://schemas.microsoft.com/office/powerpoint/2010/main" val="146565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21" y="1821966"/>
            <a:ext cx="2009775" cy="35321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3356" y="1662940"/>
            <a:ext cx="2009775" cy="3532119"/>
          </a:xfrm>
          <a:prstGeom prst="rect">
            <a:avLst/>
          </a:prstGeom>
        </p:spPr>
      </p:pic>
      <p:sp>
        <p:nvSpPr>
          <p:cNvPr id="5" name="TextBox 4"/>
          <p:cNvSpPr txBox="1"/>
          <p:nvPr/>
        </p:nvSpPr>
        <p:spPr>
          <a:xfrm>
            <a:off x="2764920" y="1961114"/>
            <a:ext cx="5794971" cy="923330"/>
          </a:xfrm>
          <a:prstGeom prst="rect">
            <a:avLst/>
          </a:prstGeom>
          <a:ln/>
          <a:effectLst>
            <a:softEdge rad="635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err="1">
                <a:latin typeface="NikoshBAN" pitchFamily="2" charset="0"/>
                <a:cs typeface="NikoshBAN" pitchFamily="2" charset="0"/>
              </a:rPr>
              <a:t>আজকের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পাঠে</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সবাইকে</a:t>
            </a:r>
            <a:endParaRPr lang="en-US" sz="5400" b="1" dirty="0">
              <a:latin typeface="NikoshBAN" pitchFamily="2" charset="0"/>
              <a:cs typeface="NikoshBAN" pitchFamily="2" charset="0"/>
            </a:endParaRPr>
          </a:p>
        </p:txBody>
      </p:sp>
      <p:sp>
        <p:nvSpPr>
          <p:cNvPr id="6" name="Rectangle 5"/>
          <p:cNvSpPr/>
          <p:nvPr/>
        </p:nvSpPr>
        <p:spPr>
          <a:xfrm>
            <a:off x="6115878" y="3285792"/>
            <a:ext cx="2710070" cy="963417"/>
          </a:xfrm>
          <a:prstGeom prst="rect">
            <a:avLst/>
          </a:prstGeom>
          <a:effectLst>
            <a:softEdge rad="127000"/>
          </a:effectLst>
        </p:spPr>
        <p:style>
          <a:lnRef idx="2">
            <a:schemeClr val="accent2"/>
          </a:lnRef>
          <a:fillRef idx="1">
            <a:schemeClr val="lt1"/>
          </a:fillRef>
          <a:effectRef idx="0">
            <a:schemeClr val="accent2"/>
          </a:effectRef>
          <a:fontRef idx="minor">
            <a:schemeClr val="dk1"/>
          </a:fontRef>
        </p:style>
        <p:txBody>
          <a:bodyPr wrap="none">
            <a:prstTxWarp prst="textPlain">
              <a:avLst/>
            </a:prstTxWarp>
            <a:spAutoFit/>
          </a:bodyPr>
          <a:lstStyle/>
          <a:p>
            <a:pPr algn="ctr"/>
            <a:r>
              <a:rPr lang="en-US" sz="7200" dirty="0" err="1" smtClean="0">
                <a:ln>
                  <a:solidFill>
                    <a:srgbClr val="FF0000"/>
                  </a:solidFill>
                </a:ln>
                <a:solidFill>
                  <a:srgbClr val="FF0000"/>
                </a:solidFill>
                <a:latin typeface="NikoshBAN" pitchFamily="2" charset="0"/>
                <a:cs typeface="NikoshBAN" pitchFamily="2" charset="0"/>
              </a:rPr>
              <a:t>স্বাগতম</a:t>
            </a:r>
            <a:endParaRPr lang="en-US" sz="7200" dirty="0">
              <a:ln>
                <a:solidFill>
                  <a:srgbClr val="FF0000"/>
                </a:solidFill>
              </a:ln>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1800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5270" y="5488933"/>
            <a:ext cx="4473041" cy="707886"/>
          </a:xfrm>
          <a:prstGeom prst="rect">
            <a:avLst/>
          </a:prstGeom>
          <a:solidFill>
            <a:srgbClr val="FFFF00"/>
          </a:solid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ঢালিতাছে বারি গুরুর চরণে </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6028006" y="5488933"/>
            <a:ext cx="4473041" cy="707886"/>
          </a:xfrm>
          <a:prstGeom prst="rect">
            <a:avLst/>
          </a:prstGeom>
          <a:solidFill>
            <a:srgbClr val="FFFF00"/>
          </a:solidFill>
          <a:ln w="3175">
            <a:solidFill>
              <a:schemeClr val="tx1"/>
            </a:solidFill>
          </a:ln>
        </p:spPr>
        <p:txBody>
          <a:bodyPr wrap="square" rtlCol="0">
            <a:spAutoFit/>
          </a:bodyPr>
          <a:lstStyle/>
          <a:p>
            <a:pPr algn="l"/>
            <a:r>
              <a:rPr lang="bn-IN" sz="4000" dirty="0">
                <a:latin typeface="NikoshBAN" panose="02000000000000000000" pitchFamily="2" charset="0"/>
                <a:cs typeface="NikoshBAN" panose="02000000000000000000" pitchFamily="2" charset="0"/>
              </a:rPr>
              <a:t>পুলকিত হৃদে আনত-নয়নে,</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330203"/>
            <a:ext cx="11830929" cy="4906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387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2270" y="5020130"/>
            <a:ext cx="390949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শিক্ষক শুধু নিজ হাত দিয়া নিজেরই পায়ের ধুলি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407326" y="5020131"/>
            <a:ext cx="390949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ধুয়ে-মুছে সব করিছেন সাফ সঞ্চারি অঙ্গুলি।</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899" y="353224"/>
            <a:ext cx="8654918" cy="4389120"/>
          </a:xfrm>
          <a:prstGeom prst="rect">
            <a:avLst/>
          </a:prstGeom>
          <a:ln>
            <a:noFill/>
          </a:ln>
          <a:effectLst>
            <a:softEdge rad="112500"/>
          </a:effectLst>
        </p:spPr>
      </p:pic>
    </p:spTree>
    <p:extLst>
      <p:ext uri="{BB962C8B-B14F-4D97-AF65-F5344CB8AC3E}">
        <p14:creationId xmlns:p14="http://schemas.microsoft.com/office/powerpoint/2010/main" val="200223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81874" y="5160589"/>
            <a:ext cx="6777344"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bn-IN" sz="4000" b="1" dirty="0">
                <a:latin typeface="NikoshBAN" panose="02000000000000000000" pitchFamily="2" charset="0"/>
                <a:cs typeface="NikoshBAN" panose="02000000000000000000" pitchFamily="2" charset="0"/>
              </a:rPr>
              <a:t> শিক্ষক মৌলবি ভাবিলেন,আজি নিস্তার নাহি,যায় বুঝি তাঁর সবি।</a:t>
            </a:r>
            <a:endParaRPr lang="en-US" sz="40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606" y="176726"/>
            <a:ext cx="8309113" cy="4609892"/>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12" name="TextBox 11"/>
          <p:cNvSpPr txBox="1"/>
          <p:nvPr/>
        </p:nvSpPr>
        <p:spPr>
          <a:xfrm>
            <a:off x="7268140" y="5208436"/>
            <a:ext cx="4614937"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দিল্লিপতির পুত্রের করে</a:t>
            </a:r>
          </a:p>
          <a:p>
            <a:pPr algn="ctr"/>
            <a:r>
              <a:rPr lang="bn-IN" sz="4000" b="1" dirty="0">
                <a:latin typeface="NikoshBAN" panose="02000000000000000000" pitchFamily="2" charset="0"/>
                <a:cs typeface="NikoshBAN" panose="02000000000000000000" pitchFamily="2" charset="0"/>
              </a:rPr>
              <a:t>লইয়াছে পানি চরণের পরে,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2496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extBox 8"/>
          <p:cNvSpPr txBox="1"/>
          <p:nvPr/>
        </p:nvSpPr>
        <p:spPr>
          <a:xfrm>
            <a:off x="6465785" y="5321320"/>
            <a:ext cx="4456586" cy="1323439"/>
          </a:xfrm>
          <a:prstGeom prst="rect">
            <a:avLst/>
          </a:prstGeom>
          <a:noFill/>
          <a:ln w="3175">
            <a:solidFill>
              <a:schemeClr val="tx1"/>
            </a:solid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ভাবিতে ভাবিতে চিন্তার রেখা দেখা দিল তাঁর ভালে। </a:t>
            </a:r>
            <a:endParaRPr lang="en-US" sz="4000" b="1" dirty="0">
              <a:latin typeface="NikoshBAN" panose="02000000000000000000" pitchFamily="2" charset="0"/>
              <a:cs typeface="NikoshBAN" panose="02000000000000000000" pitchFamily="2" charset="0"/>
            </a:endParaRPr>
          </a:p>
        </p:txBody>
      </p:sp>
      <p:sp>
        <p:nvSpPr>
          <p:cNvPr id="11" name="TextBox 10"/>
          <p:cNvSpPr txBox="1"/>
          <p:nvPr/>
        </p:nvSpPr>
        <p:spPr>
          <a:xfrm>
            <a:off x="1041377" y="5198644"/>
            <a:ext cx="4249054" cy="1323439"/>
          </a:xfrm>
          <a:prstGeom prst="rect">
            <a:avLst/>
          </a:prstGeom>
          <a:noFill/>
          <a:ln w="3175">
            <a:solidFill>
              <a:schemeClr val="tx1"/>
            </a:solidFill>
          </a:ln>
        </p:spPr>
        <p:txBody>
          <a:bodyPr wrap="square" rtlCol="0">
            <a:spAutoFit/>
          </a:bodyPr>
          <a:lstStyle/>
          <a:p>
            <a:pPr algn="l"/>
            <a:r>
              <a:rPr lang="bn-IN" sz="4000" b="1" dirty="0">
                <a:latin typeface="NikoshBAN" panose="02000000000000000000" pitchFamily="2" charset="0"/>
                <a:cs typeface="NikoshBAN" panose="02000000000000000000" pitchFamily="2" charset="0"/>
              </a:rPr>
              <a:t>স্পর্ধার কাজ,হেন অপরাধ কে করেছে- কোন কালে!</a:t>
            </a:r>
            <a:endParaRPr lang="en-US" sz="4000" b="1"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535" t="17011"/>
          <a:stretch/>
        </p:blipFill>
        <p:spPr>
          <a:xfrm>
            <a:off x="2087217" y="352390"/>
            <a:ext cx="7354957" cy="4696384"/>
          </a:xfrm>
          <a:prstGeom prst="rect">
            <a:avLst/>
          </a:prstGeom>
          <a:ln>
            <a:noFill/>
          </a:ln>
          <a:effectLst>
            <a:softEdge rad="112500"/>
          </a:effectLst>
        </p:spPr>
      </p:pic>
    </p:spTree>
    <p:extLst>
      <p:ext uri="{BB962C8B-B14F-4D97-AF65-F5344CB8AC3E}">
        <p14:creationId xmlns:p14="http://schemas.microsoft.com/office/powerpoint/2010/main" val="322356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 y="355922"/>
            <a:ext cx="10775852" cy="4285161"/>
          </a:xfrm>
          <a:prstGeom prst="rect">
            <a:avLst/>
          </a:prstGeom>
          <a:ln>
            <a:noFill/>
          </a:ln>
          <a:effectLst>
            <a:softEdge rad="112500"/>
          </a:effectLst>
        </p:spPr>
      </p:pic>
      <p:sp>
        <p:nvSpPr>
          <p:cNvPr id="8" name="TextBox 7"/>
          <p:cNvSpPr txBox="1"/>
          <p:nvPr/>
        </p:nvSpPr>
        <p:spPr>
          <a:xfrm>
            <a:off x="492370" y="4767692"/>
            <a:ext cx="5981986" cy="193899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sz="4000" b="1" dirty="0" err="1">
                <a:latin typeface="NikoshBAN" panose="02000000000000000000" pitchFamily="2" charset="0"/>
                <a:cs typeface="NikoshBAN" panose="02000000000000000000" pitchFamily="2" charset="0"/>
              </a:rPr>
              <a:t>হঠা</a:t>
            </a:r>
            <a:r>
              <a:rPr lang="bn-IN" sz="4000" b="1" dirty="0">
                <a:latin typeface="NikoshBAN" panose="02000000000000000000" pitchFamily="2" charset="0"/>
                <a:cs typeface="NikoshBAN" panose="02000000000000000000" pitchFamily="2" charset="0"/>
              </a:rPr>
              <a:t>ৎ কী ভাবি উঠি</a:t>
            </a:r>
          </a:p>
          <a:p>
            <a:pPr algn="l"/>
            <a:r>
              <a:rPr lang="bn-IN" sz="4000" b="1" dirty="0">
                <a:latin typeface="NikoshBAN" panose="02000000000000000000" pitchFamily="2" charset="0"/>
                <a:cs typeface="NikoshBAN" panose="02000000000000000000" pitchFamily="2" charset="0"/>
              </a:rPr>
              <a:t>কহিলেন,আমি ভয় করি নাক,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যায় যাবে শির টুটি,</a:t>
            </a:r>
            <a:endParaRPr lang="en-US" sz="4000" b="1" dirty="0">
              <a:latin typeface="NikoshBAN" panose="02000000000000000000" pitchFamily="2" charset="0"/>
              <a:cs typeface="NikoshBAN" panose="02000000000000000000" pitchFamily="2" charset="0"/>
            </a:endParaRPr>
          </a:p>
        </p:txBody>
      </p:sp>
      <p:sp>
        <p:nvSpPr>
          <p:cNvPr id="9" name="TextBox 8"/>
          <p:cNvSpPr txBox="1"/>
          <p:nvPr/>
        </p:nvSpPr>
        <p:spPr>
          <a:xfrm>
            <a:off x="6765088" y="5235985"/>
            <a:ext cx="5426912"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bn-IN" sz="4000" b="1" dirty="0">
                <a:latin typeface="NikoshBAN" panose="02000000000000000000" pitchFamily="2" charset="0"/>
                <a:cs typeface="NikoshBAN" panose="02000000000000000000" pitchFamily="2" charset="0"/>
              </a:rPr>
              <a:t>শিক্ষক আমি শ্রেষ্ঠ সবার</a:t>
            </a:r>
          </a:p>
          <a:p>
            <a:pPr algn="l"/>
            <a:r>
              <a:rPr lang="bn-IN" sz="4000" b="1" dirty="0">
                <a:latin typeface="NikoshBAN" panose="02000000000000000000" pitchFamily="2" charset="0"/>
                <a:cs typeface="NikoshBAN" panose="02000000000000000000" pitchFamily="2" charset="0"/>
              </a:rPr>
              <a:t>দিল্লির পতি সে তো কোন ছার,</a:t>
            </a:r>
            <a:endParaRPr lang="en-US" sz="4000" b="1" dirty="0">
              <a:latin typeface="NikoshBAN" panose="02000000000000000000" pitchFamily="2" charset="0"/>
              <a:cs typeface="NikoshBAN" panose="02000000000000000000" pitchFamily="2" charset="0"/>
            </a:endParaRPr>
          </a:p>
        </p:txBody>
      </p:sp>
      <p:sp>
        <p:nvSpPr>
          <p:cNvPr id="10" name="Slide Number Placeholder 5">
            <a:extLst>
              <a:ext uri="{FF2B5EF4-FFF2-40B4-BE49-F238E27FC236}">
                <a16:creationId xmlns="" xmlns:a16="http://schemas.microsoft.com/office/drawing/2014/main" id="{665B6884-7437-4EAE-AE5C-97BA4F363DB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9112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253" y="5046771"/>
            <a:ext cx="4589730" cy="1323439"/>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dirty="0">
                <a:latin typeface="NikoshBAN" panose="02000000000000000000" pitchFamily="2" charset="0"/>
                <a:cs typeface="NikoshBAN" panose="02000000000000000000" pitchFamily="2" charset="0"/>
              </a:rPr>
              <a:t>ভয় করি নাক,ধারি নাক ধার,</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মনে আছে মোর বল,</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5001668" y="5169882"/>
            <a:ext cx="3175248" cy="1077218"/>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বাদশাহ শুধালে শাস্ত্রের </a:t>
            </a:r>
            <a:endParaRPr lang="en-US"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কথা শুনাব অনর্গল।</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69" y="205917"/>
            <a:ext cx="11422965" cy="4112392"/>
          </a:xfrm>
          <a:prstGeom prst="rect">
            <a:avLst/>
          </a:prstGeom>
          <a:ln>
            <a:noFill/>
          </a:ln>
          <a:effectLst>
            <a:softEdge rad="112500"/>
          </a:effectLst>
        </p:spPr>
      </p:pic>
      <p:sp>
        <p:nvSpPr>
          <p:cNvPr id="10" name="TextBox 9"/>
          <p:cNvSpPr txBox="1"/>
          <p:nvPr/>
        </p:nvSpPr>
        <p:spPr>
          <a:xfrm>
            <a:off x="8418286" y="4862105"/>
            <a:ext cx="3175248" cy="138499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a:latin typeface="NikoshBAN" panose="02000000000000000000" pitchFamily="2" charset="0"/>
                <a:cs typeface="NikoshBAN" panose="02000000000000000000" pitchFamily="2" charset="0"/>
              </a:rPr>
              <a:t>যায় যাবে প্রাণ তাহে,</a:t>
            </a:r>
          </a:p>
          <a:p>
            <a:pPr algn="ctr"/>
            <a:r>
              <a:rPr lang="bn-IN" sz="2800" dirty="0">
                <a:latin typeface="NikoshBAN" panose="02000000000000000000" pitchFamily="2" charset="0"/>
                <a:cs typeface="NikoshBAN" panose="02000000000000000000" pitchFamily="2" charset="0"/>
              </a:rPr>
              <a:t>প্রাণের চেয়েও মান বড়,</a:t>
            </a:r>
            <a:endParaRPr lang="en-US" sz="2800" dirty="0">
              <a:latin typeface="NikoshBAN" panose="02000000000000000000" pitchFamily="2" charset="0"/>
              <a:cs typeface="NikoshBAN" panose="02000000000000000000" pitchFamily="2" charset="0"/>
            </a:endParaRPr>
          </a:p>
          <a:p>
            <a:pPr algn="ctr"/>
            <a:r>
              <a:rPr lang="bn-IN" sz="2800" dirty="0">
                <a:latin typeface="NikoshBAN" panose="02000000000000000000" pitchFamily="2" charset="0"/>
                <a:cs typeface="NikoshBAN" panose="02000000000000000000" pitchFamily="2" charset="0"/>
              </a:rPr>
              <a:t>আমি শুনাব শাহানশাহে।</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954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DB41A8A0-84D7-4FEE-95F7-3E33E934E9D5}"/>
              </a:ext>
            </a:extLst>
          </p:cNvPr>
          <p:cNvSpPr txBox="1"/>
          <p:nvPr/>
        </p:nvSpPr>
        <p:spPr>
          <a:xfrm>
            <a:off x="0" y="319511"/>
            <a:ext cx="2921391"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শিক্ষকের আবৃত্তি </a:t>
            </a:r>
            <a:endParaRPr lang="en-US" sz="3600" b="1"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 xmlns:a16="http://schemas.microsoft.com/office/drawing/2014/main" id="{C80B3B5E-8DBC-477D-92E3-26F4CBCDE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191" y="319511"/>
            <a:ext cx="7629888" cy="6419581"/>
          </a:xfrm>
          <a:prstGeom prst="rect">
            <a:avLst/>
          </a:prstGeom>
        </p:spPr>
      </p:pic>
      <p:sp>
        <p:nvSpPr>
          <p:cNvPr id="9" name="TextBox 8">
            <a:extLst>
              <a:ext uri="{FF2B5EF4-FFF2-40B4-BE49-F238E27FC236}">
                <a16:creationId xmlns="" xmlns:a16="http://schemas.microsoft.com/office/drawing/2014/main" id="{F3E0D8DF-82EF-472F-887A-04E6DB88CF80}"/>
              </a:ext>
            </a:extLst>
          </p:cNvPr>
          <p:cNvSpPr txBox="1"/>
          <p:nvPr/>
        </p:nvSpPr>
        <p:spPr>
          <a:xfrm>
            <a:off x="5260249" y="6090422"/>
            <a:ext cx="4010360" cy="400110"/>
          </a:xfrm>
          <a:prstGeom prst="rect">
            <a:avLst/>
          </a:prstGeom>
          <a:noFill/>
        </p:spPr>
        <p:txBody>
          <a:bodyPr wrap="square" rtlCol="0">
            <a:spAutoFit/>
          </a:bodyPr>
          <a:lstStyle/>
          <a:p>
            <a:r>
              <a:rPr lang="bn-IN" sz="2000" b="1" dirty="0">
                <a:solidFill>
                  <a:srgbClr val="002060"/>
                </a:solidFill>
                <a:latin typeface="NikoshBAN" pitchFamily="2" charset="0"/>
                <a:cs typeface="NikoshBAN" pitchFamily="2" charset="0"/>
              </a:rPr>
              <a:t>তোমাদের পাঠ্য বইয়ের ৮১ পৃষ্ঠা খোল </a:t>
            </a:r>
            <a:endParaRPr lang="en-US" sz="2000" b="1" dirty="0">
              <a:solidFill>
                <a:srgbClr val="002060"/>
              </a:solidFill>
              <a:latin typeface="NikoshBAN" pitchFamily="2" charset="0"/>
              <a:cs typeface="NikoshBAN" pitchFamily="2" charset="0"/>
            </a:endParaRPr>
          </a:p>
        </p:txBody>
      </p:sp>
      <p:pic>
        <p:nvPicPr>
          <p:cNvPr id="10" name="শিক্ষাগুরুর_মর্যাদা__Shikkha_Gurur_Morjada__কাজী_কাদের_নেওয়াজ__Bangla_kobita_Kazi_Kader_Newaz(128k)">
            <a:hlinkClick r:id="" action="ppaction://media"/>
            <a:extLst>
              <a:ext uri="{FF2B5EF4-FFF2-40B4-BE49-F238E27FC236}">
                <a16:creationId xmlns="" xmlns:a16="http://schemas.microsoft.com/office/drawing/2014/main" id="{2F7D4B1A-6B7D-4604-B2E8-4C604A3A95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1391" y="3938905"/>
            <a:ext cx="609600" cy="609600"/>
          </a:xfrm>
          <a:prstGeom prst="rect">
            <a:avLst/>
          </a:prstGeom>
        </p:spPr>
      </p:pic>
    </p:spTree>
    <p:extLst>
      <p:ext uri="{BB962C8B-B14F-4D97-AF65-F5344CB8AC3E}">
        <p14:creationId xmlns:p14="http://schemas.microsoft.com/office/powerpoint/2010/main" val="120921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34470"/>
          </a:xfrm>
          <a:prstGeom prst="rect">
            <a:avLst/>
          </a:prstGeom>
        </p:spPr>
      </p:pic>
      <p:sp>
        <p:nvSpPr>
          <p:cNvPr id="3" name="Rectangle 2"/>
          <p:cNvSpPr/>
          <p:nvPr/>
        </p:nvSpPr>
        <p:spPr>
          <a:xfrm>
            <a:off x="464458" y="1523876"/>
            <a:ext cx="1149308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শিক্ষক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ক্ষ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ক +ষ,বন্যায় ফসলের ক্ষতি হয়েছে।</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4" name="Rectangle 3"/>
          <p:cNvSpPr/>
          <p:nvPr/>
        </p:nvSpPr>
        <p:spPr>
          <a:xfrm>
            <a:off x="464458" y="489631"/>
            <a:ext cx="4239032"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fontAlgn="auto">
              <a:spcBef>
                <a:spcPts val="0"/>
              </a:spcBef>
              <a:spcAft>
                <a:spcPts val="0"/>
              </a:spcAft>
            </a:pPr>
            <a:r>
              <a:rPr lang="en-US" sz="5400" b="1" dirty="0" err="1">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যুক্তবর্ণ</a:t>
            </a:r>
            <a:r>
              <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 </a:t>
            </a:r>
            <a:r>
              <a:rPr lang="bn-IN"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ভেঙে লিখি</a:t>
            </a:r>
            <a:endPar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64458" y="2434061"/>
            <a:ext cx="5998836"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সঞ্চারি</a:t>
            </a:r>
            <a:r>
              <a:rPr lang="bn-BD"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ঞ্চ</a:t>
            </a:r>
            <a:r>
              <a:rPr lang="bn-IN" sz="4400" b="1" dirty="0">
                <a:ln w="11430"/>
                <a:effectLst>
                  <a:outerShdw blurRad="50800" dist="39000" dir="5460000" algn="tl">
                    <a:srgbClr val="000000">
                      <a:alpha val="38000"/>
                    </a:srgbClr>
                  </a:outerShdw>
                </a:effectLst>
                <a:latin typeface="NikoshBAN" pitchFamily="2" charset="0"/>
                <a:cs typeface="NikoshBAN" pitchFamily="2" charset="0"/>
              </a:rPr>
              <a:t> = ঞ</a:t>
            </a:r>
            <a:r>
              <a:rPr lang="bn-BD"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চ,পাহাড়ী অঞ্চলে জুম চাষ হয়।</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464458" y="4031318"/>
            <a:ext cx="913343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অঙ্গুলি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ঙ্গ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ঙ + গ,প্রচন্ড রোদে অঙ্গ পুড়ে যাচ্ছে।</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7" name="Rectangle 6"/>
          <p:cNvSpPr/>
          <p:nvPr/>
        </p:nvSpPr>
        <p:spPr>
          <a:xfrm>
            <a:off x="635982" y="4837183"/>
            <a:ext cx="9689704"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শ্রেষ্ঠ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ষ্ঠ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ষ + ঠ,কৃষক কষ্ট করে ফসল ফলান।</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8" name="Rectangle 7"/>
          <p:cNvSpPr/>
          <p:nvPr/>
        </p:nvSpPr>
        <p:spPr>
          <a:xfrm>
            <a:off x="574415" y="5643788"/>
            <a:ext cx="11214311"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শাস্ত্রের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স্ত্র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স্ +ত্+র,শীতাত্রকে শীত বস্ত্র দিয়ে সাহায্য কর।</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965477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250"/>
                                        <p:tgtEl>
                                          <p:spTgt spid="3"/>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p:cNvSpPr/>
          <p:nvPr/>
        </p:nvSpPr>
        <p:spPr>
          <a:xfrm>
            <a:off x="104172" y="270115"/>
            <a:ext cx="11040778" cy="68290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2060"/>
                </a:solidFill>
                <a:latin typeface="NikoshBAN" pitchFamily="2" charset="0"/>
                <a:cs typeface="NikoshBAN" pitchFamily="2" charset="0"/>
              </a:rPr>
              <a:t>শব্দগুলো পাঠ থেকে খুঁজে বের করি। অর্থ বলি।</a:t>
            </a:r>
            <a:endParaRPr lang="en-US" sz="6000" dirty="0">
              <a:solidFill>
                <a:srgbClr val="002060"/>
              </a:solidFill>
              <a:latin typeface="NikoshBAN" pitchFamily="2" charset="0"/>
              <a:cs typeface="NikoshBAN" pitchFamily="2" charset="0"/>
            </a:endParaRPr>
          </a:p>
        </p:txBody>
      </p:sp>
      <p:sp>
        <p:nvSpPr>
          <p:cNvPr id="27" name="TextBox 26"/>
          <p:cNvSpPr txBox="1"/>
          <p:nvPr/>
        </p:nvSpPr>
        <p:spPr>
          <a:xfrm>
            <a:off x="104172" y="1218216"/>
            <a:ext cx="11945074" cy="5447645"/>
          </a:xfrm>
          <a:prstGeom prst="rect">
            <a:avLst/>
          </a:prstGeom>
          <a:noFill/>
        </p:spPr>
        <p:txBody>
          <a:bodyPr wrap="square" rtlCol="0">
            <a:spAutoFit/>
          </a:bodyPr>
          <a:lstStyle/>
          <a:p>
            <a:r>
              <a:rPr lang="bn-IN" sz="5400" dirty="0">
                <a:solidFill>
                  <a:srgbClr val="C00000"/>
                </a:solidFill>
                <a:latin typeface="NikoshBAN" pitchFamily="2" charset="0"/>
                <a:cs typeface="NikoshBAN" pitchFamily="2" charset="0"/>
              </a:rPr>
              <a:t>  কুমার  </a:t>
            </a:r>
            <a:r>
              <a:rPr lang="bn-IN" sz="4800" dirty="0">
                <a:solidFill>
                  <a:srgbClr val="C00000"/>
                </a:solidFill>
                <a:latin typeface="NikoshBAN" pitchFamily="2" charset="0"/>
                <a:cs typeface="NikoshBAN" pitchFamily="2" charset="0"/>
              </a:rPr>
              <a:t>-          </a:t>
            </a:r>
            <a:r>
              <a:rPr lang="bn-IN" sz="4800" dirty="0">
                <a:latin typeface="NikoshBAN" pitchFamily="2" charset="0"/>
                <a:cs typeface="NikoshBAN" pitchFamily="2" charset="0"/>
              </a:rPr>
              <a:t>রাজার ছেলে (রাজকুমার)</a:t>
            </a:r>
          </a:p>
          <a:p>
            <a:r>
              <a:rPr lang="bn-IN" sz="4800" dirty="0">
                <a:solidFill>
                  <a:srgbClr val="C00000"/>
                </a:solidFill>
                <a:latin typeface="NikoshBAN" pitchFamily="2" charset="0"/>
                <a:cs typeface="NikoshBAN" pitchFamily="2" charset="0"/>
              </a:rPr>
              <a:t>  শাহাজাদা -      </a:t>
            </a:r>
            <a:r>
              <a:rPr lang="bn-IN" sz="4800" dirty="0">
                <a:latin typeface="NikoshBAN" pitchFamily="2" charset="0"/>
                <a:cs typeface="NikoshBAN" pitchFamily="2" charset="0"/>
              </a:rPr>
              <a:t>বাদশার পুত্র</a:t>
            </a:r>
          </a:p>
          <a:p>
            <a:r>
              <a:rPr lang="bn-IN" sz="4800" dirty="0">
                <a:solidFill>
                  <a:srgbClr val="C00000"/>
                </a:solidFill>
                <a:latin typeface="NikoshBAN" pitchFamily="2" charset="0"/>
                <a:cs typeface="NikoshBAN" pitchFamily="2" charset="0"/>
              </a:rPr>
              <a:t>  বারি -             </a:t>
            </a:r>
            <a:r>
              <a:rPr lang="bn-IN" sz="4800" dirty="0">
                <a:latin typeface="NikoshBAN" pitchFamily="2" charset="0"/>
                <a:cs typeface="NikoshBAN" pitchFamily="2" charset="0"/>
              </a:rPr>
              <a:t>পানি</a:t>
            </a:r>
          </a:p>
          <a:p>
            <a:r>
              <a:rPr lang="bn-IN" sz="4800" dirty="0">
                <a:solidFill>
                  <a:srgbClr val="C00000"/>
                </a:solidFill>
                <a:latin typeface="NikoshBAN" pitchFamily="2" charset="0"/>
                <a:cs typeface="NikoshBAN" pitchFamily="2" charset="0"/>
              </a:rPr>
              <a:t>  চরণ -              </a:t>
            </a:r>
            <a:r>
              <a:rPr lang="bn-IN" sz="4800" dirty="0">
                <a:latin typeface="NikoshBAN" pitchFamily="2" charset="0"/>
                <a:cs typeface="NikoshBAN" pitchFamily="2" charset="0"/>
              </a:rPr>
              <a:t>পা</a:t>
            </a:r>
          </a:p>
          <a:p>
            <a:r>
              <a:rPr lang="bn-IN" sz="4800" dirty="0">
                <a:solidFill>
                  <a:srgbClr val="C00000"/>
                </a:solidFill>
                <a:latin typeface="NikoshBAN" pitchFamily="2" charset="0"/>
                <a:cs typeface="NikoshBAN" pitchFamily="2" charset="0"/>
              </a:rPr>
              <a:t>   শির -               </a:t>
            </a:r>
            <a:r>
              <a:rPr lang="bn-IN" sz="4800" dirty="0">
                <a:latin typeface="NikoshBAN" pitchFamily="2" charset="0"/>
                <a:cs typeface="NikoshBAN" pitchFamily="2" charset="0"/>
              </a:rPr>
              <a:t>মাথা </a:t>
            </a:r>
          </a:p>
          <a:p>
            <a:r>
              <a:rPr lang="bn-IN" sz="4800" dirty="0">
                <a:solidFill>
                  <a:srgbClr val="C00000"/>
                </a:solidFill>
                <a:latin typeface="NikoshBAN" pitchFamily="2" charset="0"/>
                <a:cs typeface="NikoshBAN" pitchFamily="2" charset="0"/>
              </a:rPr>
              <a:t>  শাহানশাহ -         </a:t>
            </a:r>
            <a:r>
              <a:rPr lang="bn-IN" sz="4800" dirty="0">
                <a:latin typeface="NikoshBAN" pitchFamily="2" charset="0"/>
                <a:cs typeface="NikoshBAN" pitchFamily="2" charset="0"/>
              </a:rPr>
              <a:t>বাদশাহ, রাজাধিরাজ</a:t>
            </a:r>
          </a:p>
          <a:p>
            <a:r>
              <a:rPr lang="bn-IN" sz="4800" dirty="0">
                <a:solidFill>
                  <a:srgbClr val="C00000"/>
                </a:solidFill>
                <a:latin typeface="NikoshBAN" pitchFamily="2" charset="0"/>
                <a:cs typeface="NikoshBAN" pitchFamily="2" charset="0"/>
              </a:rPr>
              <a:t>   কুর্নিশ -            </a:t>
            </a:r>
            <a:r>
              <a:rPr lang="bn-IN" sz="4800" dirty="0">
                <a:latin typeface="NikoshBAN" pitchFamily="2" charset="0"/>
                <a:cs typeface="NikoshBAN" pitchFamily="2" charset="0"/>
              </a:rPr>
              <a:t>মাথা নত করে অভিবাদন করা।</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10219456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ight Arrow 2"/>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6348" y="753156"/>
            <a:ext cx="6083717" cy="923330"/>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জেনে নিই</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6430493" y="289421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416652" y="187020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6430493" y="5156391"/>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6430493" y="391821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7458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115" y="576469"/>
            <a:ext cx="9277769" cy="6041749"/>
          </a:xfrm>
          <a:prstGeom prst="rect">
            <a:avLst/>
          </a:prstGeom>
        </p:spPr>
      </p:pic>
      <p:sp>
        <p:nvSpPr>
          <p:cNvPr id="4" name="TextBox 3"/>
          <p:cNvSpPr txBox="1"/>
          <p:nvPr/>
        </p:nvSpPr>
        <p:spPr>
          <a:xfrm>
            <a:off x="4562252" y="1517204"/>
            <a:ext cx="4343400" cy="854208"/>
          </a:xfrm>
          <a:prstGeom prst="rect">
            <a:avLst/>
          </a:prstGeom>
          <a:noFill/>
          <a:ln w="76200">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4951"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4951"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4940552" y="2625991"/>
            <a:ext cx="4578788" cy="2062103"/>
          </a:xfrm>
          <a:prstGeom prst="rect">
            <a:avLst/>
          </a:prstGeom>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লিপি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শর্মা</a:t>
            </a:r>
            <a:endParaRPr lang="en-GB" sz="3200" dirty="0" smtClean="0">
              <a:latin typeface="NikoshBAN" panose="02000000000000000000" pitchFamily="2" charset="0"/>
              <a:cs typeface="NikoshBAN" panose="02000000000000000000" pitchFamily="2" charset="0"/>
            </a:endParaRPr>
          </a:p>
          <a:p>
            <a:pPr algn="ctr"/>
            <a:r>
              <a:rPr lang="bn-IN" sz="3200" dirty="0" smtClean="0">
                <a:latin typeface="NikoshBAN" panose="02000000000000000000" pitchFamily="2" charset="0"/>
                <a:cs typeface="NikoshBAN" panose="02000000000000000000" pitchFamily="2" charset="0"/>
              </a:rPr>
              <a:t>সহকারী শিক্ষক </a:t>
            </a:r>
            <a:endParaRPr lang="bn-IN" sz="3200" dirty="0">
              <a:latin typeface="NikoshBAN" panose="02000000000000000000" pitchFamily="2" charset="0"/>
              <a:cs typeface="NikoshBAN" panose="02000000000000000000" pitchFamily="2" charset="0"/>
            </a:endParaRPr>
          </a:p>
          <a:p>
            <a:pPr algn="ctr"/>
            <a:r>
              <a:rPr lang="bn-IN" sz="3200" dirty="0" smtClean="0">
                <a:latin typeface="NikoshBAN" panose="02000000000000000000" pitchFamily="2" charset="0"/>
                <a:cs typeface="NikoshBAN" panose="02000000000000000000" pitchFamily="2" charset="0"/>
              </a:rPr>
              <a:t>মাধবপুর সরকারি প্রাথমিক বিদ্যালয়।</a:t>
            </a:r>
          </a:p>
          <a:p>
            <a:pPr algn="ctr"/>
            <a:r>
              <a:rPr lang="bn-IN" sz="3200" dirty="0" smtClean="0">
                <a:latin typeface="NikoshBAN" panose="02000000000000000000" pitchFamily="2" charset="0"/>
                <a:cs typeface="NikoshBAN" panose="02000000000000000000" pitchFamily="2" charset="0"/>
              </a:rPr>
              <a:t>ছাতক , সুনামগঞ্জ।</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610" t="10853" r="17614" b="24341"/>
          <a:stretch/>
        </p:blipFill>
        <p:spPr>
          <a:xfrm>
            <a:off x="2360896" y="2184090"/>
            <a:ext cx="2579656" cy="3667675"/>
          </a:xfrm>
          <a:prstGeom prst="rect">
            <a:avLst/>
          </a:prstGeom>
        </p:spPr>
      </p:pic>
    </p:spTree>
    <p:extLst>
      <p:ext uri="{BB962C8B-B14F-4D97-AF65-F5344CB8AC3E}">
        <p14:creationId xmlns:p14="http://schemas.microsoft.com/office/powerpoint/2010/main" val="581493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Rectangle 6">
            <a:extLst>
              <a:ext uri="{FF2B5EF4-FFF2-40B4-BE49-F238E27FC236}">
                <a16:creationId xmlns="" xmlns:a16="http://schemas.microsoft.com/office/drawing/2014/main" id="{B53F21C4-CDC7-4A91-9C93-9058158F6A9D}"/>
              </a:ext>
            </a:extLst>
          </p:cNvPr>
          <p:cNvSpPr/>
          <p:nvPr/>
        </p:nvSpPr>
        <p:spPr>
          <a:xfrm>
            <a:off x="289250" y="534912"/>
            <a:ext cx="4336444" cy="144655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শিক্ষার্থীদের </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সরব</a:t>
            </a: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পাঠ ও</a:t>
            </a:r>
          </a:p>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প্রমিত উচ্চারন অনুশীলন</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 xmlns:a16="http://schemas.microsoft.com/office/drawing/2014/main" id="{A18AE073-48A4-4C98-A1A6-7F7001D78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014" y="1124374"/>
            <a:ext cx="6145667" cy="4609251"/>
          </a:xfrm>
          <a:prstGeom prst="rect">
            <a:avLst/>
          </a:prstGeom>
        </p:spPr>
      </p:pic>
    </p:spTree>
    <p:extLst>
      <p:ext uri="{BB962C8B-B14F-4D97-AF65-F5344CB8AC3E}">
        <p14:creationId xmlns:p14="http://schemas.microsoft.com/office/powerpoint/2010/main" val="320352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a:extLst>
              <a:ext uri="{FF2B5EF4-FFF2-40B4-BE49-F238E27FC236}">
                <a16:creationId xmlns="" xmlns:a16="http://schemas.microsoft.com/office/drawing/2014/main" id="{B468984F-A34B-4CFB-8A49-54ABC66A4E30}"/>
              </a:ext>
            </a:extLst>
          </p:cNvPr>
          <p:cNvSpPr txBox="1"/>
          <p:nvPr/>
        </p:nvSpPr>
        <p:spPr>
          <a:xfrm>
            <a:off x="398312" y="322214"/>
            <a:ext cx="2941983" cy="830997"/>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একক</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3711974" y="368381"/>
            <a:ext cx="6782729" cy="1569660"/>
          </a:xfrm>
          <a:prstGeom prst="rect">
            <a:avLst/>
          </a:prstGeom>
          <a:solidFill>
            <a:schemeClr val="accent2">
              <a:lumMod val="20000"/>
              <a:lumOff val="80000"/>
            </a:schemeClr>
          </a:solidFill>
          <a:ln/>
          <a:effectLst>
            <a:softEdge rad="12700"/>
          </a:effectLst>
          <a:scene3d>
            <a:camera prst="perspectiveFront"/>
            <a:lightRig rig="threePt" dir="t"/>
          </a:scene3d>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প্রত্যেকটি যুক্তবর্ণ ব্যবহার করে তিনটি করে শব্দ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1104267" y="2398239"/>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ক্ষ</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104267" y="3531580"/>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1104267" y="4664921"/>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স্ম</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1104267" y="5682352"/>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স্ত্র</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ight Arrow 8"/>
          <p:cNvSpPr/>
          <p:nvPr/>
        </p:nvSpPr>
        <p:spPr>
          <a:xfrm>
            <a:off x="2303065" y="2569863"/>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03065" y="3674516"/>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303065" y="4703878"/>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303065" y="5842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5373" y="2398239"/>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ক্ষয়, শিক্ষা ,সক্ষম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3885373" y="3503419"/>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স্বভাব, স্বাধ, স্বয়ং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3885373" y="4612822"/>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স্মৃতি, স্মরণ, স্মিত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3885372" y="5651919"/>
            <a:ext cx="380331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শাস্ত্র, অস্ত্র, বস্ত্র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5906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 xmlns:a16="http://schemas.microsoft.com/office/drawing/2014/main" id="{B53F21C4-CDC7-4A91-9C93-9058158F6A9D}"/>
              </a:ext>
            </a:extLst>
          </p:cNvPr>
          <p:cNvSpPr/>
          <p:nvPr/>
        </p:nvSpPr>
        <p:spPr>
          <a:xfrm>
            <a:off x="21211" y="414142"/>
            <a:ext cx="5413673"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উপযোক্ত শব্দ বসিয়ে খালি ঘর পূরণ কর</a:t>
            </a:r>
            <a:endPar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871359" y="2080758"/>
            <a:ext cx="643943" cy="646331"/>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ক.</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855056" y="2915495"/>
            <a:ext cx="605307"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খ.</a:t>
            </a:r>
          </a:p>
        </p:txBody>
      </p:sp>
      <p:sp>
        <p:nvSpPr>
          <p:cNvPr id="6" name="TextBox 5"/>
          <p:cNvSpPr txBox="1"/>
          <p:nvPr/>
        </p:nvSpPr>
        <p:spPr>
          <a:xfrm>
            <a:off x="922063" y="3750232"/>
            <a:ext cx="715183"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গ.</a:t>
            </a:r>
          </a:p>
        </p:txBody>
      </p:sp>
      <p:sp>
        <p:nvSpPr>
          <p:cNvPr id="7" name="TextBox 6">
            <a:extLst>
              <a:ext uri="{FF2B5EF4-FFF2-40B4-BE49-F238E27FC236}">
                <a16:creationId xmlns="" xmlns:a16="http://schemas.microsoft.com/office/drawing/2014/main" id="{B468984F-A34B-4CFB-8A49-54ABC66A4E30}"/>
              </a:ext>
            </a:extLst>
          </p:cNvPr>
          <p:cNvSpPr txBox="1"/>
          <p:nvPr/>
        </p:nvSpPr>
        <p:spPr>
          <a:xfrm>
            <a:off x="8862916" y="200786"/>
            <a:ext cx="2941983" cy="83099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দলীয়</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8" name="TextBox 7"/>
          <p:cNvSpPr txBox="1"/>
          <p:nvPr/>
        </p:nvSpPr>
        <p:spPr>
          <a:xfrm>
            <a:off x="150914" y="1210437"/>
            <a:ext cx="2387487" cy="954107"/>
          </a:xfrm>
          <a:prstGeom prst="rect">
            <a:avLst/>
          </a:prstGeom>
          <a:noFill/>
        </p:spPr>
        <p:txBody>
          <a:bodyPr wrap="square" rtlCol="0">
            <a:spAutoFit/>
          </a:bodyPr>
          <a:lstStyle/>
          <a:p>
            <a:pPr algn="l"/>
            <a:r>
              <a:rPr lang="en-US" sz="2800" b="1" dirty="0" err="1">
                <a:solidFill>
                  <a:srgbClr val="C00000"/>
                </a:solidFill>
                <a:latin typeface="NikoshBAN" panose="02000000000000000000" pitchFamily="2" charset="0"/>
                <a:cs typeface="NikoshBAN" panose="02000000000000000000" pitchFamily="2" charset="0"/>
              </a:rPr>
              <a:t>কুমার</a:t>
            </a:r>
            <a:r>
              <a:rPr lang="bn-IN" sz="2800" b="1" dirty="0">
                <a:solidFill>
                  <a:srgbClr val="C00000"/>
                </a:solidFill>
                <a:latin typeface="NikoshBAN" panose="02000000000000000000" pitchFamily="2" charset="0"/>
                <a:cs typeface="NikoshBAN" panose="02000000000000000000" pitchFamily="2" charset="0"/>
              </a:rPr>
              <a:t> / রাজার ছেলে</a:t>
            </a:r>
            <a:endParaRPr lang="en-US" sz="2800" b="1" dirty="0">
              <a:solidFill>
                <a:srgbClr val="C00000"/>
              </a:solidFill>
              <a:latin typeface="NikoshBAN" panose="02000000000000000000" pitchFamily="2" charset="0"/>
              <a:cs typeface="NikoshBAN" panose="02000000000000000000" pitchFamily="2" charset="0"/>
            </a:endParaRPr>
          </a:p>
        </p:txBody>
      </p:sp>
      <p:sp>
        <p:nvSpPr>
          <p:cNvPr id="9" name="TextBox 8"/>
          <p:cNvSpPr txBox="1"/>
          <p:nvPr/>
        </p:nvSpPr>
        <p:spPr>
          <a:xfrm>
            <a:off x="2538401" y="1273098"/>
            <a:ext cx="1365161"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বারি/পানি</a:t>
            </a:r>
            <a:endParaRPr lang="en-US" sz="2800" b="1" dirty="0">
              <a:solidFill>
                <a:srgbClr val="C00000"/>
              </a:solidFill>
              <a:latin typeface="NikoshBAN" panose="02000000000000000000" pitchFamily="2" charset="0"/>
              <a:cs typeface="NikoshBAN" panose="02000000000000000000" pitchFamily="2" charset="0"/>
            </a:endParaRPr>
          </a:p>
        </p:txBody>
      </p:sp>
      <p:sp>
        <p:nvSpPr>
          <p:cNvPr id="10" name="TextBox 9"/>
          <p:cNvSpPr txBox="1"/>
          <p:nvPr/>
        </p:nvSpPr>
        <p:spPr>
          <a:xfrm>
            <a:off x="4282854" y="1288713"/>
            <a:ext cx="151970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চরণে/পায়ে</a:t>
            </a:r>
            <a:endParaRPr lang="en-US" sz="2800" b="1" dirty="0">
              <a:solidFill>
                <a:srgbClr val="C00000"/>
              </a:solidFill>
              <a:latin typeface="NikoshBAN" panose="02000000000000000000" pitchFamily="2" charset="0"/>
              <a:cs typeface="NikoshBAN" panose="02000000000000000000" pitchFamily="2" charset="0"/>
            </a:endParaRPr>
          </a:p>
        </p:txBody>
      </p:sp>
      <p:sp>
        <p:nvSpPr>
          <p:cNvPr id="11" name="TextBox 10"/>
          <p:cNvSpPr txBox="1"/>
          <p:nvPr/>
        </p:nvSpPr>
        <p:spPr>
          <a:xfrm>
            <a:off x="5847095" y="1358850"/>
            <a:ext cx="151970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শির/মাথা</a:t>
            </a:r>
            <a:endParaRPr lang="en-US" sz="2800" b="1" dirty="0">
              <a:solidFill>
                <a:srgbClr val="C00000"/>
              </a:solidFill>
              <a:latin typeface="NikoshBAN" panose="02000000000000000000" pitchFamily="2" charset="0"/>
              <a:cs typeface="NikoshBAN" panose="02000000000000000000" pitchFamily="2" charset="0"/>
            </a:endParaRPr>
          </a:p>
        </p:txBody>
      </p:sp>
      <p:sp>
        <p:nvSpPr>
          <p:cNvPr id="12" name="TextBox 11"/>
          <p:cNvSpPr txBox="1"/>
          <p:nvPr/>
        </p:nvSpPr>
        <p:spPr>
          <a:xfrm>
            <a:off x="1637246" y="2168445"/>
            <a:ext cx="7701566" cy="646331"/>
          </a:xfrm>
          <a:prstGeom prst="rect">
            <a:avLst/>
          </a:prstGeom>
          <a:noFill/>
        </p:spPr>
        <p:txBody>
          <a:bodyPr wrap="square" rtlCol="0">
            <a:spAutoFit/>
          </a:bodyPr>
          <a:lstStyle/>
          <a:p>
            <a:pPr algn="l"/>
            <a:r>
              <a:rPr lang="bn-IN" sz="3600" dirty="0">
                <a:latin typeface="NikoshBAN" panose="02000000000000000000" pitchFamily="2" charset="0"/>
                <a:cs typeface="NikoshBAN" panose="02000000000000000000" pitchFamily="2" charset="0"/>
              </a:rPr>
              <a:t>পিতার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চাইল</a:t>
            </a:r>
            <a:r>
              <a:rPr lang="en-US" sz="3600" dirty="0">
                <a:latin typeface="NikoshBAN" panose="02000000000000000000" pitchFamily="2" charset="0"/>
                <a:cs typeface="NikoshBAN" panose="02000000000000000000" pitchFamily="2" charset="0"/>
              </a:rPr>
              <a:t>।</a:t>
            </a:r>
          </a:p>
        </p:txBody>
      </p:sp>
      <p:sp>
        <p:nvSpPr>
          <p:cNvPr id="13" name="TextBox 12"/>
          <p:cNvSpPr txBox="1"/>
          <p:nvPr/>
        </p:nvSpPr>
        <p:spPr>
          <a:xfrm>
            <a:off x="1637246" y="2858805"/>
            <a:ext cx="6091707"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বর্ষাকালে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a:t>
            </a:r>
          </a:p>
        </p:txBody>
      </p:sp>
      <p:sp>
        <p:nvSpPr>
          <p:cNvPr id="14" name="TextBox 13"/>
          <p:cNvSpPr txBox="1"/>
          <p:nvPr/>
        </p:nvSpPr>
        <p:spPr>
          <a:xfrm>
            <a:off x="1666261" y="3750232"/>
            <a:ext cx="8087933"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আগের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হাতি-ঘোড়া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চড়ে</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শিকারে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যেতেন</a:t>
            </a:r>
            <a:r>
              <a:rPr lang="en-US" sz="3600" dirty="0">
                <a:latin typeface="NikoshBAN" panose="02000000000000000000" pitchFamily="2" charset="0"/>
                <a:cs typeface="NikoshBAN" panose="02000000000000000000" pitchFamily="2" charset="0"/>
              </a:rPr>
              <a:t>।</a:t>
            </a:r>
          </a:p>
        </p:txBody>
      </p:sp>
      <p:sp>
        <p:nvSpPr>
          <p:cNvPr id="15" name="TextBox 14"/>
          <p:cNvSpPr txBox="1"/>
          <p:nvPr/>
        </p:nvSpPr>
        <p:spPr>
          <a:xfrm>
            <a:off x="958676" y="4497282"/>
            <a:ext cx="556626"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ঘ.</a:t>
            </a:r>
          </a:p>
        </p:txBody>
      </p:sp>
      <p:sp>
        <p:nvSpPr>
          <p:cNvPr id="16" name="TextBox 15"/>
          <p:cNvSpPr txBox="1"/>
          <p:nvPr/>
        </p:nvSpPr>
        <p:spPr>
          <a:xfrm>
            <a:off x="1651753" y="4521041"/>
            <a:ext cx="7672551"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অন্যায়ের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p>
        </p:txBody>
      </p:sp>
      <p:sp>
        <p:nvSpPr>
          <p:cNvPr id="17" name="TextBox 16"/>
          <p:cNvSpPr txBox="1"/>
          <p:nvPr/>
        </p:nvSpPr>
        <p:spPr>
          <a:xfrm>
            <a:off x="7366804" y="1358850"/>
            <a:ext cx="2228045" cy="523220"/>
          </a:xfrm>
          <a:prstGeom prst="rect">
            <a:avLst/>
          </a:prstGeom>
          <a:noFill/>
        </p:spPr>
        <p:txBody>
          <a:bodyPr wrap="square" rtlCol="0">
            <a:spAutoFit/>
          </a:bodyPr>
          <a:lstStyle/>
          <a:p>
            <a:pPr algn="l"/>
            <a:r>
              <a:rPr lang="en-US" sz="2800" b="1" dirty="0" err="1">
                <a:solidFill>
                  <a:srgbClr val="C00000"/>
                </a:solidFill>
                <a:latin typeface="NikoshBAN" panose="02000000000000000000" pitchFamily="2" charset="0"/>
                <a:cs typeface="NikoshBAN" panose="02000000000000000000" pitchFamily="2" charset="0"/>
              </a:rPr>
              <a:t>শাহানশাহ</a:t>
            </a:r>
            <a:r>
              <a:rPr lang="bn-IN" sz="2800" b="1" dirty="0">
                <a:solidFill>
                  <a:srgbClr val="C00000"/>
                </a:solidFill>
                <a:latin typeface="NikoshBAN" panose="02000000000000000000" pitchFamily="2" charset="0"/>
                <a:cs typeface="NikoshBAN" panose="02000000000000000000" pitchFamily="2" charset="0"/>
              </a:rPr>
              <a:t>/বাদশাহ</a:t>
            </a:r>
            <a:endParaRPr lang="en-US" sz="2800" b="1" dirty="0">
              <a:solidFill>
                <a:srgbClr val="C00000"/>
              </a:solidFill>
              <a:latin typeface="NikoshBAN" panose="02000000000000000000" pitchFamily="2" charset="0"/>
              <a:cs typeface="NikoshBAN" panose="02000000000000000000" pitchFamily="2" charset="0"/>
            </a:endParaRPr>
          </a:p>
        </p:txBody>
      </p:sp>
      <p:sp>
        <p:nvSpPr>
          <p:cNvPr id="18" name="TextBox 17"/>
          <p:cNvSpPr txBox="1"/>
          <p:nvPr/>
        </p:nvSpPr>
        <p:spPr>
          <a:xfrm>
            <a:off x="897704" y="5151690"/>
            <a:ext cx="678570"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ঙ.</a:t>
            </a:r>
          </a:p>
        </p:txBody>
      </p:sp>
      <p:sp>
        <p:nvSpPr>
          <p:cNvPr id="19" name="TextBox 18"/>
          <p:cNvSpPr txBox="1"/>
          <p:nvPr/>
        </p:nvSpPr>
        <p:spPr>
          <a:xfrm>
            <a:off x="1637246" y="5106891"/>
            <a:ext cx="8989454"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আলমগীর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মহৎপ্রাণ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শাসক</a:t>
            </a:r>
            <a:r>
              <a:rPr lang="en-US" sz="3600" dirty="0">
                <a:latin typeface="NikoshBAN" panose="02000000000000000000" pitchFamily="2" charset="0"/>
                <a:cs typeface="NikoshBAN" panose="02000000000000000000" pitchFamily="2" charset="0"/>
              </a:rPr>
              <a:t>।</a:t>
            </a:r>
          </a:p>
        </p:txBody>
      </p:sp>
      <p:sp>
        <p:nvSpPr>
          <p:cNvPr id="20" name="TextBox 19">
            <a:extLst>
              <a:ext uri="{FF2B5EF4-FFF2-40B4-BE49-F238E27FC236}">
                <a16:creationId xmlns="" xmlns:a16="http://schemas.microsoft.com/office/drawing/2014/main" id="{17364C64-B5D9-47F9-B2BC-960F3854F6CA}"/>
              </a:ext>
            </a:extLst>
          </p:cNvPr>
          <p:cNvSpPr txBox="1"/>
          <p:nvPr/>
        </p:nvSpPr>
        <p:spPr>
          <a:xfrm>
            <a:off x="472517" y="5746531"/>
            <a:ext cx="987616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ক ) চরণে , খ) বারি , গ) কুমার , ঘ) মাথা , ঙ) বাদশাহ ।</a:t>
            </a:r>
            <a:endParaRPr lang="en-US" sz="28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6253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TextBox 2">
            <a:extLst>
              <a:ext uri="{FF2B5EF4-FFF2-40B4-BE49-F238E27FC236}">
                <a16:creationId xmlns="" xmlns:a16="http://schemas.microsoft.com/office/drawing/2014/main" id="{B468984F-A34B-4CFB-8A49-54ABC66A4E30}"/>
              </a:ext>
            </a:extLst>
          </p:cNvPr>
          <p:cNvSpPr txBox="1"/>
          <p:nvPr/>
        </p:nvSpPr>
        <p:spPr>
          <a:xfrm>
            <a:off x="424069" y="492840"/>
            <a:ext cx="2941983" cy="83099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জোড়ায় কাজ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3633479" y="492840"/>
            <a:ext cx="8790433" cy="830997"/>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ঠিকমতো সাজিয়ে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ight Arrow 4"/>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7002060" y="514270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700206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7002060" y="2909834"/>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7002060" y="18702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 xmlns:a16="http://schemas.microsoft.com/office/drawing/2014/main" id="{025313EC-0549-4D0D-ACFB-4BEE5521BBE3}"/>
              </a:ext>
            </a:extLst>
          </p:cNvPr>
          <p:cNvSpPr/>
          <p:nvPr/>
        </p:nvSpPr>
        <p:spPr>
          <a:xfrm>
            <a:off x="7002060" y="1857810"/>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 xmlns:a16="http://schemas.microsoft.com/office/drawing/2014/main" id="{6E29E7D3-25A9-495A-8BA0-DE4F39C97735}"/>
              </a:ext>
            </a:extLst>
          </p:cNvPr>
          <p:cNvSpPr/>
          <p:nvPr/>
        </p:nvSpPr>
        <p:spPr>
          <a:xfrm>
            <a:off x="7002060" y="2884043"/>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 xmlns:a16="http://schemas.microsoft.com/office/drawing/2014/main" id="{78B22349-11D1-483D-9A98-8C8431062D70}"/>
              </a:ext>
            </a:extLst>
          </p:cNvPr>
          <p:cNvSpPr/>
          <p:nvPr/>
        </p:nvSpPr>
        <p:spPr>
          <a:xfrm>
            <a:off x="7002060" y="397843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 xmlns:a16="http://schemas.microsoft.com/office/drawing/2014/main" id="{3B94D21D-AA5E-4A8A-8A7A-62F032CFFCCE}"/>
              </a:ext>
            </a:extLst>
          </p:cNvPr>
          <p:cNvSpPr/>
          <p:nvPr/>
        </p:nvSpPr>
        <p:spPr>
          <a:xfrm>
            <a:off x="7002060" y="514270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395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ppt_x"/>
                                          </p:val>
                                        </p:tav>
                                        <p:tav tm="100000">
                                          <p:val>
                                            <p:strVal val="#ppt_x"/>
                                          </p:val>
                                        </p:tav>
                                      </p:tavLst>
                                    </p:anim>
                                    <p:anim calcmode="lin" valueType="num">
                                      <p:cBhvr additive="base">
                                        <p:cTn id="12" dur="12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250" fill="hold"/>
                                        <p:tgtEl>
                                          <p:spTgt spid="19"/>
                                        </p:tgtEl>
                                        <p:attrNameLst>
                                          <p:attrName>ppt_x</p:attrName>
                                        </p:attrNameLst>
                                      </p:cBhvr>
                                      <p:tavLst>
                                        <p:tav tm="0">
                                          <p:val>
                                            <p:strVal val="#ppt_x"/>
                                          </p:val>
                                        </p:tav>
                                        <p:tav tm="100000">
                                          <p:val>
                                            <p:strVal val="#ppt_x"/>
                                          </p:val>
                                        </p:tav>
                                      </p:tavLst>
                                    </p:anim>
                                    <p:anim calcmode="lin" valueType="num">
                                      <p:cBhvr additive="base">
                                        <p:cTn id="16" dur="12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250" fill="hold"/>
                                        <p:tgtEl>
                                          <p:spTgt spid="20"/>
                                        </p:tgtEl>
                                        <p:attrNameLst>
                                          <p:attrName>ppt_x</p:attrName>
                                        </p:attrNameLst>
                                      </p:cBhvr>
                                      <p:tavLst>
                                        <p:tav tm="0">
                                          <p:val>
                                            <p:strVal val="#ppt_x"/>
                                          </p:val>
                                        </p:tav>
                                        <p:tav tm="100000">
                                          <p:val>
                                            <p:strVal val="#ppt_x"/>
                                          </p:val>
                                        </p:tav>
                                      </p:tavLst>
                                    </p:anim>
                                    <p:anim calcmode="lin" valueType="num">
                                      <p:cBhvr additive="base">
                                        <p:cTn id="20" dur="1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38896" y="1646604"/>
            <a:ext cx="11414475" cy="4708981"/>
          </a:xfrm>
          <a:prstGeom prst="rect">
            <a:avLst/>
          </a:prstGeom>
          <a:noFill/>
        </p:spPr>
        <p:txBody>
          <a:bodyPr wrap="square" rtlCol="0">
            <a:spAutoFit/>
          </a:bodyPr>
          <a:lstStyle/>
          <a:p>
            <a:r>
              <a:rPr lang="bn-IN" sz="6000" dirty="0" smtClean="0">
                <a:latin typeface="NikoshBAN" pitchFamily="2" charset="0"/>
                <a:cs typeface="NikoshBAN" pitchFamily="2" charset="0"/>
              </a:rPr>
              <a:t> </a:t>
            </a:r>
            <a:r>
              <a:rPr lang="bn-IN" sz="4800" dirty="0" smtClean="0">
                <a:latin typeface="NikoshBAN" pitchFamily="2" charset="0"/>
                <a:cs typeface="NikoshBAN" pitchFamily="2" charset="0"/>
              </a:rPr>
              <a:t>ক. বাদশা আলমগীরের পুত্রকে কে পড়াতেন?</a:t>
            </a:r>
          </a:p>
          <a:p>
            <a:r>
              <a:rPr lang="bn-IN" sz="4800" dirty="0" smtClean="0">
                <a:latin typeface="NikoshBAN" pitchFamily="2" charset="0"/>
                <a:cs typeface="NikoshBAN" pitchFamily="2" charset="0"/>
              </a:rPr>
              <a:t> খ. একদিন সকালে বাদশাহ কী দেখতে পেলেন ২ টি বাক্যে বল ?</a:t>
            </a:r>
          </a:p>
          <a:p>
            <a:r>
              <a:rPr lang="bn-IN" sz="4800" dirty="0" smtClean="0">
                <a:latin typeface="NikoshBAN" pitchFamily="2" charset="0"/>
                <a:cs typeface="NikoshBAN" pitchFamily="2" charset="0"/>
              </a:rPr>
              <a:t> গ. বাদশাহকে দেখে শিক্ষক প্রথমে কী ভাবলেন?</a:t>
            </a:r>
          </a:p>
          <a:p>
            <a:r>
              <a:rPr lang="bn-IN" sz="4800" dirty="0" smtClean="0">
                <a:latin typeface="NikoshBAN" pitchFamily="2" charset="0"/>
                <a:cs typeface="NikoshBAN" pitchFamily="2" charset="0"/>
              </a:rPr>
              <a:t> ঘ. ‘প্রাণের চেয়েও মান বড়’- শিক্ষক এ কথা  বললেন কেন ৪টি বাক্যে বল ? </a:t>
            </a:r>
            <a:endParaRPr lang="en-US" sz="4800" dirty="0">
              <a:latin typeface="NikoshBAN" pitchFamily="2" charset="0"/>
              <a:cs typeface="NikoshBAN" pitchFamily="2" charset="0"/>
            </a:endParaRPr>
          </a:p>
        </p:txBody>
      </p:sp>
      <p:sp>
        <p:nvSpPr>
          <p:cNvPr id="5" name="Rectangle 4">
            <a:extLst>
              <a:ext uri="{FF2B5EF4-FFF2-40B4-BE49-F238E27FC236}">
                <a16:creationId xmlns="" xmlns:a16="http://schemas.microsoft.com/office/drawing/2014/main" id="{3BA2DDAD-F330-40CF-9E8C-B0D70A28E46C}"/>
              </a:ext>
            </a:extLst>
          </p:cNvPr>
          <p:cNvSpPr/>
          <p:nvPr/>
        </p:nvSpPr>
        <p:spPr>
          <a:xfrm>
            <a:off x="138896" y="474562"/>
            <a:ext cx="1922133" cy="706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FF0000"/>
                </a:solidFill>
                <a:latin typeface="NikoshBAN" pitchFamily="2" charset="0"/>
                <a:cs typeface="NikoshBAN" pitchFamily="2" charset="0"/>
              </a:rPr>
              <a:t>মূল্যায়ন</a:t>
            </a:r>
            <a:endParaRPr lang="en-US" sz="4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9776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142" y="395023"/>
            <a:ext cx="620943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কবিতাংশের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মূলভাব</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জেনে নেই</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858276" y="1668535"/>
            <a:ext cx="10495524" cy="4031873"/>
          </a:xfrm>
          <a:prstGeom prst="rect">
            <a:avLst/>
          </a:prstGeom>
          <a:solidFill>
            <a:schemeClr val="tx1">
              <a:lumMod val="85000"/>
              <a:lumOff val="15000"/>
            </a:schemeClr>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r>
              <a:rPr lang="bn-IN" sz="3200" b="1" dirty="0">
                <a:solidFill>
                  <a:schemeClr val="bg1"/>
                </a:solidFill>
                <a:latin typeface="NikoshBAN" panose="02000000000000000000" pitchFamily="2" charset="0"/>
                <a:cs typeface="NikoshBAN" panose="02000000000000000000" pitchFamily="2" charset="0"/>
              </a:rPr>
              <a:t>“শিক্ষাগুরুর মর্যাদা”কবিতায় শিক্ষকের মর্যাদার কথা বর্ণনা করা হয়েছে।কবিতায় শিক্ষক একজন সাধারণ মানুষ হওয়া সত্ত্বেও বাদশাহ আলমগীরের ছেলের দ্বারা পায়ে পানি ঢেলে নিয়েছেন।কিন্তু বাদশাহ আলমগীর এতে সন্তুষ্ট ছিলেন না।বাদশাহ আলমগীর প্রত্যাশা করেছিলেন তাঁর সন্তান পানি ঢেলে নিজ হাতে শিক্ষকের পা ধুয়ে দেবেন।তবেই না তাঁর সন্তান নৈতিকতা,মূল্যবোধ ও দেশপ্রেম নিয়ে দেশের একজন আদর্শ মানুষ হিসাবে গড়ে উঠবে।বাদশাহ আলমগীর উপলব্দি করেছিলেন,যে ছাত্র তাঁর শিক্ষককে যথাযথ মর্যাদা দিতে জানে না,শিক্ষকের সেবা করতে জানে না,সে কখনো পরিবার,সমাজ ও দেশের উপযোগী মানুষ হিসাবে গড়ে উঠতে পারে না। </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3149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446827" y="681592"/>
            <a:ext cx="4373090" cy="1107996"/>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as-IN" sz="6600" dirty="0">
                <a:latin typeface="NikoshBAN" panose="02000000000000000000" pitchFamily="2" charset="0"/>
                <a:cs typeface="NikoshBAN" panose="02000000000000000000" pitchFamily="2" charset="0"/>
              </a:rPr>
              <a:t>ব</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ড়</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CD411384-A2E0-4105-9CB0-F150B2DAE79C}"/>
              </a:ext>
            </a:extLst>
          </p:cNvPr>
          <p:cNvSpPr txBox="1"/>
          <p:nvPr/>
        </p:nvSpPr>
        <p:spPr>
          <a:xfrm>
            <a:off x="2931941" y="2905453"/>
            <a:ext cx="5711687" cy="2123658"/>
          </a:xfrm>
          <a:prstGeom prst="rect">
            <a:avLst/>
          </a:prstGeom>
          <a:gradFill>
            <a:gsLst>
              <a:gs pos="57000">
                <a:schemeClr val="bg1"/>
              </a:gs>
              <a:gs pos="97000">
                <a:srgbClr val="FFFF00"/>
              </a:gs>
              <a:gs pos="100000">
                <a:schemeClr val="accent3">
                  <a:lumMod val="105000"/>
                  <a:satMod val="109000"/>
                  <a:tint val="81000"/>
                </a:schemeClr>
              </a:gs>
            </a:gsLst>
            <a:lin ang="5400000" scaled="0"/>
          </a:gradFill>
          <a:ln>
            <a:solidFill>
              <a:schemeClr val="tx1"/>
            </a:solidFill>
          </a:ln>
        </p:spPr>
        <p:txBody>
          <a:bodyPr wrap="square" rtlCol="0">
            <a:spAutoFit/>
          </a:bodyPr>
          <a:lstStyle/>
          <a:p>
            <a:pPr algn="ctr"/>
            <a:r>
              <a:rPr lang="bn-IN" sz="4400" b="1" dirty="0">
                <a:latin typeface="NikoshBAN" panose="02000000000000000000" pitchFamily="2" charset="0"/>
                <a:cs typeface="NikoshBAN" panose="02000000000000000000" pitchFamily="2" charset="0"/>
              </a:rPr>
              <a:t>শিক্ষক কি বলে বাদশার সুনাম করলেন ?কেন সুনাম করেছেন ৪টি বাক্যে লিখ?</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5617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45"/>
            <a:ext cx="12192000" cy="7076661"/>
          </a:xfrm>
          <a:prstGeom prst="rect">
            <a:avLst/>
          </a:prstGeom>
        </p:spPr>
      </p:pic>
      <p:sp>
        <p:nvSpPr>
          <p:cNvPr id="3" name="TextBox 2">
            <a:extLst>
              <a:ext uri="{FF2B5EF4-FFF2-40B4-BE49-F238E27FC236}">
                <a16:creationId xmlns="" xmlns:a16="http://schemas.microsoft.com/office/drawing/2014/main" id="{CBAC78F4-3449-4F2D-9B13-63CE35CF8930}"/>
              </a:ext>
            </a:extLst>
          </p:cNvPr>
          <p:cNvSpPr txBox="1"/>
          <p:nvPr/>
        </p:nvSpPr>
        <p:spPr>
          <a:xfrm>
            <a:off x="2882003" y="1714368"/>
            <a:ext cx="5466867" cy="1323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perspectiveAbove"/>
              <a:lightRig rig="threePt" dir="t"/>
            </a:scene3d>
            <a:sp3d extrusionH="57150">
              <a:bevelT w="38100" h="133350" prst="slope"/>
            </a:sp3d>
          </a:bodyPr>
          <a:lstStyle/>
          <a:p>
            <a:pPr algn="ctr"/>
            <a:r>
              <a:rPr lang="bn-IN"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ধন্যবাদ</a:t>
            </a:r>
            <a:r>
              <a:rPr lang="en-US"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 </a:t>
            </a:r>
            <a:r>
              <a:rPr lang="bn-IN"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সবাইকে  </a:t>
            </a:r>
            <a:endParaRPr lang="en-US"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7610" y="3400452"/>
            <a:ext cx="2958032" cy="275189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0282" y="3400451"/>
            <a:ext cx="2958032" cy="2751897"/>
          </a:xfrm>
          <a:prstGeom prst="rect">
            <a:avLst/>
          </a:prstGeom>
        </p:spPr>
      </p:pic>
    </p:spTree>
    <p:extLst>
      <p:ext uri="{BB962C8B-B14F-4D97-AF65-F5344CB8AC3E}">
        <p14:creationId xmlns:p14="http://schemas.microsoft.com/office/powerpoint/2010/main" val="21238360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08038E86-C37E-4C8F-98FF-D5E9A30D6EBB}"/>
              </a:ext>
            </a:extLst>
          </p:cNvPr>
          <p:cNvSpPr txBox="1"/>
          <p:nvPr/>
        </p:nvSpPr>
        <p:spPr>
          <a:xfrm>
            <a:off x="4796449" y="1479324"/>
            <a:ext cx="5796643" cy="4154984"/>
          </a:xfrm>
          <a:prstGeom prst="rect">
            <a:avLst/>
          </a:prstGeom>
          <a:noFill/>
          <a:ln w="3175">
            <a:noFill/>
          </a:ln>
        </p:spPr>
        <p:txBody>
          <a:bodyPr wrap="square" rtlCol="0">
            <a:spAutoFit/>
          </a:bodyPr>
          <a:lstStyle/>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পঞ্চম</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4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শিক্ষাগুরুর মর্যাদা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 বাদশাহ আলমগীর …শুনাব শাহানশাহে।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৪০ মিনিট</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 xmlns:a16="http://schemas.microsoft.com/office/drawing/2014/main" id="{F4A0D5A5-A997-42BB-B7C6-3654C38EFADB}"/>
              </a:ext>
            </a:extLst>
          </p:cNvPr>
          <p:cNvSpPr/>
          <p:nvPr/>
        </p:nvSpPr>
        <p:spPr>
          <a:xfrm>
            <a:off x="2346332" y="832317"/>
            <a:ext cx="3191899" cy="769441"/>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a:ln w="11430">
                  <a:noFill/>
                </a:ln>
                <a:effectLst>
                  <a:outerShdw blurRad="76200" dist="50800" dir="5400000" algn="tl" rotWithShape="0">
                    <a:srgbClr val="000000">
                      <a:alpha val="65000"/>
                    </a:srgbClr>
                  </a:outerShdw>
                </a:effectLst>
                <a:latin typeface="NikoshBAN" pitchFamily="2" charset="0"/>
                <a:cs typeface="NikoshBAN" pitchFamily="2" charset="0"/>
              </a:rPr>
              <a:t>পাঠ পরিচিতি</a:t>
            </a:r>
            <a:r>
              <a:rPr lang="en-US" sz="4400" b="1" spc="50" dirty="0">
                <a:ln w="11430">
                  <a:noFill/>
                </a:ln>
                <a:effectLst>
                  <a:outerShdw blurRad="76200" dist="50800" dir="5400000" algn="tl" rotWithShape="0">
                    <a:srgbClr val="000000">
                      <a:alpha val="65000"/>
                    </a:srgbClr>
                  </a:outerShdw>
                </a:effectLst>
                <a:latin typeface="NikoshBAN" pitchFamily="2" charset="0"/>
                <a:cs typeface="NikoshBAN" pitchFamily="2" charset="0"/>
              </a:rPr>
              <a:t>…</a:t>
            </a:r>
            <a:endParaRPr lang="en-US" sz="4400" b="1" spc="50" dirty="0">
              <a:ln w="11430">
                <a:noFill/>
              </a:ln>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82867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DA0FABF-ACB6-41A4-8EEA-38310209E474}"/>
              </a:ext>
            </a:extLst>
          </p:cNvPr>
          <p:cNvSpPr/>
          <p:nvPr/>
        </p:nvSpPr>
        <p:spPr>
          <a:xfrm>
            <a:off x="159656" y="3137719"/>
            <a:ext cx="11568518"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457200" lvl="0" indent="-457200">
              <a:buFont typeface="Wingdings" panose="05000000000000000000" pitchFamily="2" charset="2"/>
              <a:buChar char="v"/>
            </a:pP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 ২.১.৩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কবিতা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মূল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বুঝতে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457200" lvl="0"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পাঠ্যবইয়ের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ছড়া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সাবলীলভাবে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আবৃত্তি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করতে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457200" lvl="0"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১.</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ব্যবহৃত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শব্দ</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শ্রবণযোগ্য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স্পষ্ট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ও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শুদ্ধ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উচ্চারণে</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endPar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endParaRPr>
          </a:p>
          <a:p>
            <a:pPr marL="457200" lvl="0" indent="-457200">
              <a:buFont typeface="Wingdings" panose="05000000000000000000" pitchFamily="2" charset="2"/>
              <a:buChar char="v"/>
            </a:pP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 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বাংলাদেশের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প্রাকৃতিক</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বৈচিত্র্য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বিষয়সংশ্লিষ্ট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প্রশ্নোত্তর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endParaRPr lang="en-US" sz="1400" dirty="0">
              <a:solidFill>
                <a:schemeClr val="bg2"/>
              </a:solidFill>
            </a:endParaRPr>
          </a:p>
        </p:txBody>
      </p:sp>
      <p:sp>
        <p:nvSpPr>
          <p:cNvPr id="3" name="TextBox 2">
            <a:extLst>
              <a:ext uri="{FF2B5EF4-FFF2-40B4-BE49-F238E27FC236}">
                <a16:creationId xmlns="" xmlns:a16="http://schemas.microsoft.com/office/drawing/2014/main" id="{80995317-580B-4D44-97DF-5DFC9E4FF5CE}"/>
              </a:ext>
            </a:extLst>
          </p:cNvPr>
          <p:cNvSpPr txBox="1"/>
          <p:nvPr/>
        </p:nvSpPr>
        <p:spPr>
          <a:xfrm>
            <a:off x="609600" y="287040"/>
            <a:ext cx="548640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শিখন ফল</a:t>
            </a:r>
            <a:r>
              <a:rPr lang="en-US"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a:t>
            </a:r>
          </a:p>
        </p:txBody>
      </p:sp>
      <p:sp>
        <p:nvSpPr>
          <p:cNvPr id="6" name="Slide Number Placeholder 5">
            <a:extLst>
              <a:ext uri="{FF2B5EF4-FFF2-40B4-BE49-F238E27FC236}">
                <a16:creationId xmlns="" xmlns:a16="http://schemas.microsoft.com/office/drawing/2014/main" id="{41A07315-5A86-4780-96D9-65F81717899C}"/>
              </a:ext>
            </a:extLst>
          </p:cNvPr>
          <p:cNvSpPr>
            <a:spLocks noGrp="1"/>
          </p:cNvSpPr>
          <p:nvPr>
            <p:ph type="sldNum" sz="quarter" idx="12"/>
          </p:nvPr>
        </p:nvSpPr>
        <p:spPr/>
        <p:txBody>
          <a:bodyPr/>
          <a:lstStyle/>
          <a:p>
            <a:fld id="{80B80BE5-6146-4F9A-B000-C7A04D34A427}" type="slidenum">
              <a:rPr lang="en-US" smtClean="0"/>
              <a:t>4</a:t>
            </a:fld>
            <a:endParaRPr lang="en-US"/>
          </a:p>
        </p:txBody>
      </p:sp>
    </p:spTree>
    <p:extLst>
      <p:ext uri="{BB962C8B-B14F-4D97-AF65-F5344CB8AC3E}">
        <p14:creationId xmlns:p14="http://schemas.microsoft.com/office/powerpoint/2010/main" val="2362074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6" y="1529540"/>
            <a:ext cx="5280338" cy="3642067"/>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99672" y="277000"/>
            <a:ext cx="2356735"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চল কিছু ছবি</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99672" y="5649294"/>
            <a:ext cx="4835001"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 আমাদের লেখাপড়া কে শিখান?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226887" y="5633551"/>
            <a:ext cx="6765441" cy="1077218"/>
          </a:xfrm>
          <a:prstGeom prst="rect">
            <a:avLst/>
          </a:prstGeom>
          <a:noFill/>
          <a:ln w="3175">
            <a:solidFill>
              <a:schemeClr val="tx1"/>
            </a:solidFill>
          </a:ln>
        </p:spPr>
        <p:txBody>
          <a:bodyPr wrap="square" rtlCol="0">
            <a:spAutoFit/>
          </a:bodyPr>
          <a:lstStyle/>
          <a:p>
            <a:pPr algn="l"/>
            <a:r>
              <a:rPr lang="bn-IN" sz="3200" dirty="0">
                <a:latin typeface="NikoshBAN" panose="02000000000000000000" pitchFamily="2" charset="0"/>
                <a:cs typeface="NikoshBAN" panose="02000000000000000000" pitchFamily="2" charset="0"/>
              </a:rPr>
              <a:t>শিক্ষকদের সাথে আমাদের কেমন আচরণ করা উচিৎ ?</a:t>
            </a:r>
            <a:endParaRPr lang="en-US" sz="32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56D876B7-C7BD-493B-93C0-A35DD295A512}"/>
              </a:ext>
            </a:extLst>
          </p:cNvPr>
          <p:cNvSpPr txBox="1"/>
          <p:nvPr/>
        </p:nvSpPr>
        <p:spPr>
          <a:xfrm>
            <a:off x="2937608" y="264845"/>
            <a:ext cx="7639422" cy="646331"/>
          </a:xfrm>
          <a:prstGeom prst="rect">
            <a:avLst/>
          </a:prstGeom>
          <a:noFill/>
          <a:ln w="3175">
            <a:solidFill>
              <a:schemeClr val="tx1"/>
            </a:solidFill>
          </a:ln>
        </p:spPr>
        <p:txBody>
          <a:bodyPr wrap="square" rtlCol="0">
            <a:spAutoFit/>
          </a:bodyPr>
          <a:lstStyle/>
          <a:p>
            <a:pPr algn="ctr"/>
            <a:r>
              <a:rPr lang="en-US" sz="3600" dirty="0" err="1">
                <a:latin typeface="NikoshBAN" panose="02000000000000000000" pitchFamily="2" charset="0"/>
                <a:cs typeface="NikoshBAN" panose="02000000000000000000" pitchFamily="2" charset="0"/>
              </a:rPr>
              <a:t>ছবিতে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পাচ্ছ</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9" name="Slide Number Placeholder 8">
            <a:extLst>
              <a:ext uri="{FF2B5EF4-FFF2-40B4-BE49-F238E27FC236}">
                <a16:creationId xmlns="" xmlns:a16="http://schemas.microsoft.com/office/drawing/2014/main" id="{F1CCBB60-5FFA-46C2-B584-72A24CAED82C}"/>
              </a:ext>
            </a:extLst>
          </p:cNvPr>
          <p:cNvSpPr>
            <a:spLocks noGrp="1"/>
          </p:cNvSpPr>
          <p:nvPr>
            <p:ph type="sldNum" sz="quarter" idx="12"/>
          </p:nvPr>
        </p:nvSpPr>
        <p:spPr/>
        <p:txBody>
          <a:bodyPr/>
          <a:lstStyle/>
          <a:p>
            <a:fld id="{80B80BE5-6146-4F9A-B000-C7A04D34A427}" type="slidenum">
              <a:rPr lang="en-US" smtClean="0"/>
              <a:t>5</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043" b="35362"/>
          <a:stretch/>
        </p:blipFill>
        <p:spPr>
          <a:xfrm>
            <a:off x="6737440" y="1529540"/>
            <a:ext cx="4831708" cy="3642067"/>
          </a:xfrm>
          <a:prstGeom prst="rect">
            <a:avLst/>
          </a:prstGeom>
        </p:spPr>
      </p:pic>
    </p:spTree>
    <p:extLst>
      <p:ext uri="{BB962C8B-B14F-4D97-AF65-F5344CB8AC3E}">
        <p14:creationId xmlns:p14="http://schemas.microsoft.com/office/powerpoint/2010/main" val="344294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 xmlns:a16="http://schemas.microsoft.com/office/drawing/2014/main" id="{7EBCB015-5819-46A6-A352-85B7E6EE5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63" y="212981"/>
            <a:ext cx="11465169" cy="6215954"/>
          </a:xfrm>
          <a:prstGeom prst="rect">
            <a:avLst/>
          </a:prstGeom>
        </p:spPr>
      </p:pic>
      <p:sp>
        <p:nvSpPr>
          <p:cNvPr id="4" name="TextBox 3">
            <a:extLst>
              <a:ext uri="{FF2B5EF4-FFF2-40B4-BE49-F238E27FC236}">
                <a16:creationId xmlns="" xmlns:a16="http://schemas.microsoft.com/office/drawing/2014/main" id="{8944EB4A-84E5-46CF-B24D-46E397CB58C1}"/>
              </a:ext>
            </a:extLst>
          </p:cNvPr>
          <p:cNvSpPr txBox="1"/>
          <p:nvPr/>
        </p:nvSpPr>
        <p:spPr>
          <a:xfrm>
            <a:off x="3274256" y="2016928"/>
            <a:ext cx="6098344" cy="923330"/>
          </a:xfrm>
          <a:prstGeom prst="rect">
            <a:avLst/>
          </a:prstGeom>
          <a:noFill/>
        </p:spPr>
        <p:txBody>
          <a:bodyPr wrap="square">
            <a:spAutoFit/>
          </a:bodyPr>
          <a:lstStyle/>
          <a:p>
            <a:pPr algn="ctr"/>
            <a:r>
              <a:rPr lang="bn-IN" sz="54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শিক্ষাগুরুর মর্যাদা </a:t>
            </a:r>
            <a:endParaRPr lang="en-US" sz="5400" dirty="0"/>
          </a:p>
        </p:txBody>
      </p:sp>
      <p:sp>
        <p:nvSpPr>
          <p:cNvPr id="5" name="Rectangle 4">
            <a:extLst>
              <a:ext uri="{FF2B5EF4-FFF2-40B4-BE49-F238E27FC236}">
                <a16:creationId xmlns="" xmlns:a16="http://schemas.microsoft.com/office/drawing/2014/main" id="{E1F69C86-4ACB-4F25-9752-B631B3E692E1}"/>
              </a:ext>
            </a:extLst>
          </p:cNvPr>
          <p:cNvSpPr/>
          <p:nvPr/>
        </p:nvSpPr>
        <p:spPr>
          <a:xfrm>
            <a:off x="4046429" y="457311"/>
            <a:ext cx="3029996" cy="923330"/>
          </a:xfrm>
          <a:prstGeom prst="rect">
            <a:avLst/>
          </a:prstGeom>
          <a:noFill/>
        </p:spPr>
        <p:txBody>
          <a:bodyPr wrap="none" lIns="91440" tIns="45720" rIns="91440" bIns="45720">
            <a:prstTxWarp prst="textWave1">
              <a:avLst/>
            </a:prstTxWarp>
            <a:spAutoFit/>
          </a:bodyPr>
          <a:lstStyle/>
          <a:p>
            <a:pPr algn="ctr"/>
            <a:r>
              <a:rPr lang="bn-IN" sz="54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আজকের পাঠ</a:t>
            </a:r>
            <a:endParaRPr lang="en-US" sz="5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53312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4" y="1615858"/>
            <a:ext cx="4108537" cy="4453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138896" y="288197"/>
            <a:ext cx="2830787" cy="117976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C00000"/>
                </a:solidFill>
                <a:latin typeface="NikoshBAN" pitchFamily="2" charset="0"/>
                <a:cs typeface="NikoshBAN" pitchFamily="2" charset="0"/>
              </a:rPr>
              <a:t>কবি পরিচিতি </a:t>
            </a:r>
            <a:endParaRPr lang="en-US" sz="4400" dirty="0">
              <a:solidFill>
                <a:srgbClr val="C00000"/>
              </a:solidFill>
              <a:latin typeface="NikoshBAN" pitchFamily="2" charset="0"/>
              <a:cs typeface="NikoshBAN" pitchFamily="2" charset="0"/>
            </a:endParaRPr>
          </a:p>
        </p:txBody>
      </p:sp>
      <p:sp>
        <p:nvSpPr>
          <p:cNvPr id="5" name="TextBox 4"/>
          <p:cNvSpPr txBox="1"/>
          <p:nvPr/>
        </p:nvSpPr>
        <p:spPr>
          <a:xfrm>
            <a:off x="0" y="6088559"/>
            <a:ext cx="4000955" cy="769441"/>
          </a:xfrm>
          <a:prstGeom prst="rect">
            <a:avLst/>
          </a:prstGeom>
          <a:noFill/>
        </p:spPr>
        <p:txBody>
          <a:bodyPr wrap="square" rtlCol="0">
            <a:spAutoFit/>
          </a:bodyPr>
          <a:lstStyle/>
          <a:p>
            <a:r>
              <a:rPr lang="bn-IN" sz="4400" b="1" dirty="0">
                <a:solidFill>
                  <a:srgbClr val="C00000"/>
                </a:solidFill>
                <a:latin typeface="NikoshBAN" pitchFamily="2" charset="0"/>
                <a:cs typeface="NikoshBAN" pitchFamily="2" charset="0"/>
              </a:rPr>
              <a:t>কাজী কাদের নওয়াজ</a:t>
            </a:r>
            <a:endParaRPr lang="en-US" sz="4400" b="1" dirty="0">
              <a:solidFill>
                <a:srgbClr val="C00000"/>
              </a:solidFill>
              <a:latin typeface="NikoshBAN" pitchFamily="2" charset="0"/>
              <a:cs typeface="NikoshBAN" pitchFamily="2" charset="0"/>
            </a:endParaRPr>
          </a:p>
        </p:txBody>
      </p:sp>
      <p:sp>
        <p:nvSpPr>
          <p:cNvPr id="6" name="Rectangle 5">
            <a:extLst>
              <a:ext uri="{FF2B5EF4-FFF2-40B4-BE49-F238E27FC236}">
                <a16:creationId xmlns="" xmlns:a16="http://schemas.microsoft.com/office/drawing/2014/main" id="{5FA203DD-E577-4275-BAFF-C42CD031D622}"/>
              </a:ext>
            </a:extLst>
          </p:cNvPr>
          <p:cNvSpPr/>
          <p:nvPr/>
        </p:nvSpPr>
        <p:spPr>
          <a:xfrm>
            <a:off x="4537093" y="288197"/>
            <a:ext cx="7516011" cy="628160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itchFamily="2" charset="0"/>
                <a:cs typeface="NikoshBAN" pitchFamily="2" charset="0"/>
              </a:rPr>
              <a:t>কবি কাজী কাদের নওয়াজ ১৯০৯ সালে ১৫ই জানুয়ারী পশ্চিমবঙ্গের মুর্শিদাবাদ জেলার তালিব পুর গ্রামে জন্ম গ্রহন করেন। তিনি কলিকাতা বিশ্ববিদ্যালয় থেকে ইংরেজি সাহিত্যে অনার্স ও বিটি পাশ করেন।তিনি চাকুরী জীবনে প্রথমে ছিলেন সাব ইন্সপেক্টর ,পরে বিভিন্ন স্কুলে প্রধান শিক্ষকের দায়িত্ব পালন করেন। তিনি নীতিকথা ও কাহিনিমূলক শিশুতোষ কবিতার জন্য খ্যাতি লাভ করেন। ১৯৮৩ সালে ৩রা জানুয়ারি তিনি মৃত্যুবরণ করেন। </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1450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5700773" y="5034554"/>
            <a:ext cx="6049949" cy="646331"/>
          </a:xfrm>
          <a:prstGeom prst="rect">
            <a:avLst/>
          </a:prstGeom>
          <a:gradFill>
            <a:gsLst>
              <a:gs pos="0">
                <a:srgbClr val="B2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rgbClr val="003300"/>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কুমারে তাঁহার পড়াইত এক মৌলবি দিল্লির।</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709684" y="5168120"/>
            <a:ext cx="3160320" cy="646331"/>
          </a:xfrm>
          <a:prstGeom prst="rect">
            <a:avLst/>
          </a:prstGeom>
          <a:gradFill>
            <a:gsLst>
              <a:gs pos="0">
                <a:srgbClr val="B2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বাদশাহ আলমগীর-</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7" y="1142244"/>
            <a:ext cx="5422315" cy="359134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845" y="1142244"/>
            <a:ext cx="5622877" cy="3591340"/>
          </a:xfrm>
          <a:prstGeom prst="rect">
            <a:avLst/>
          </a:prstGeom>
          <a:ln>
            <a:noFill/>
          </a:ln>
          <a:effectLst>
            <a:softEdge rad="112500"/>
          </a:effectLst>
        </p:spPr>
      </p:pic>
      <p:sp>
        <p:nvSpPr>
          <p:cNvPr id="7" name="TextBox 6">
            <a:extLst>
              <a:ext uri="{FF2B5EF4-FFF2-40B4-BE49-F238E27FC236}">
                <a16:creationId xmlns="" xmlns:a16="http://schemas.microsoft.com/office/drawing/2014/main" id="{427D3781-2111-49A8-B645-88D8A2B2F9C1}"/>
              </a:ext>
            </a:extLst>
          </p:cNvPr>
          <p:cNvSpPr txBox="1"/>
          <p:nvPr/>
        </p:nvSpPr>
        <p:spPr>
          <a:xfrm>
            <a:off x="196948" y="278645"/>
            <a:ext cx="476992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মনোযোগ সহকারে লক্ষ্য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6608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TextBox 8"/>
          <p:cNvSpPr txBox="1"/>
          <p:nvPr/>
        </p:nvSpPr>
        <p:spPr>
          <a:xfrm>
            <a:off x="5380629" y="5207099"/>
            <a:ext cx="638032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bn-IN" sz="3600" dirty="0">
                <a:latin typeface="NikoshBAN" panose="02000000000000000000" pitchFamily="2" charset="0"/>
                <a:cs typeface="NikoshBAN" panose="02000000000000000000" pitchFamily="2" charset="0"/>
              </a:rPr>
              <a:t>দেখেন বাদশাহ-শাহজাদা এক পাত্র হস্তে নিয়া</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1278734" y="5207099"/>
            <a:ext cx="36576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একদা প্রভাতে গিয়া</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17" y="1315298"/>
            <a:ext cx="5276344" cy="3722186"/>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5683"/>
            <a:ext cx="5491083" cy="3722186"/>
          </a:xfrm>
          <a:prstGeom prst="rect">
            <a:avLst/>
          </a:prstGeom>
          <a:ln>
            <a:noFill/>
          </a:ln>
          <a:effectLst>
            <a:softEdge rad="112500"/>
          </a:effectLst>
        </p:spPr>
      </p:pic>
    </p:spTree>
    <p:extLst>
      <p:ext uri="{BB962C8B-B14F-4D97-AF65-F5344CB8AC3E}">
        <p14:creationId xmlns:p14="http://schemas.microsoft.com/office/powerpoint/2010/main" val="2248639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798</Words>
  <Application>Microsoft Office PowerPoint</Application>
  <PresentationFormat>Widescreen</PresentationFormat>
  <Paragraphs>133</Paragraphs>
  <Slides>27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dc:creator>
  <cp:lastModifiedBy>PCS</cp:lastModifiedBy>
  <cp:revision>58</cp:revision>
  <dcterms:created xsi:type="dcterms:W3CDTF">2021-02-27T17:31:06Z</dcterms:created>
  <dcterms:modified xsi:type="dcterms:W3CDTF">2021-05-09T05:37:53Z</dcterms:modified>
</cp:coreProperties>
</file>