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2" r:id="rId4"/>
    <p:sldId id="259" r:id="rId5"/>
    <p:sldId id="260" r:id="rId6"/>
    <p:sldId id="256" r:id="rId7"/>
    <p:sldId id="273" r:id="rId8"/>
    <p:sldId id="261" r:id="rId9"/>
    <p:sldId id="267" r:id="rId10"/>
    <p:sldId id="268" r:id="rId11"/>
    <p:sldId id="274" r:id="rId12"/>
    <p:sldId id="269" r:id="rId13"/>
    <p:sldId id="270" r:id="rId14"/>
    <p:sldId id="262" r:id="rId15"/>
    <p:sldId id="271" r:id="rId16"/>
    <p:sldId id="272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63" r:id="rId25"/>
    <p:sldId id="264" r:id="rId26"/>
    <p:sldId id="265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793"/>
    <a:srgbClr val="F3EF41"/>
    <a:srgbClr val="189F11"/>
    <a:srgbClr val="9FE64A"/>
    <a:srgbClr val="B77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10132-C3CD-431C-B695-93949474693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04F64-0B74-4594-A21A-044D7C69D7A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উপজেলা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472416-4EDC-4803-B8D6-8A0DB1C842E7}" type="parTrans" cxnId="{702F90CA-B9E4-4E54-A1F1-9B5EB885870F}">
      <dgm:prSet/>
      <dgm:spPr/>
      <dgm:t>
        <a:bodyPr/>
        <a:lstStyle/>
        <a:p>
          <a:endParaRPr lang="en-US"/>
        </a:p>
      </dgm:t>
    </dgm:pt>
    <dgm:pt modelId="{0B21D42A-CC0C-427C-8AA8-8B8A5FD746A0}" type="sibTrans" cxnId="{702F90CA-B9E4-4E54-A1F1-9B5EB885870F}">
      <dgm:prSet/>
      <dgm:spPr/>
      <dgm:t>
        <a:bodyPr/>
        <a:lstStyle/>
        <a:p>
          <a:endParaRPr lang="en-US"/>
        </a:p>
      </dgm:t>
    </dgm:pt>
    <dgm:pt modelId="{AD6FFBB9-E395-46DB-9F94-7A2BDC13CB6D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চেয়ারম্যান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1CB661-F96F-46BE-B2B3-AEB5D4A4EE76}" type="parTrans" cxnId="{0AA7DD9F-4D1B-4FA8-A8D1-3A9FBE2F9C1C}">
      <dgm:prSet/>
      <dgm:spPr/>
      <dgm:t>
        <a:bodyPr/>
        <a:lstStyle/>
        <a:p>
          <a:endParaRPr lang="en-US"/>
        </a:p>
      </dgm:t>
    </dgm:pt>
    <dgm:pt modelId="{6E9262AD-6F34-4C08-B1E4-6F7F93C6022C}" type="sibTrans" cxnId="{0AA7DD9F-4D1B-4FA8-A8D1-3A9FBE2F9C1C}">
      <dgm:prSet/>
      <dgm:spPr/>
      <dgm:t>
        <a:bodyPr/>
        <a:lstStyle/>
        <a:p>
          <a:endParaRPr lang="en-US"/>
        </a:p>
      </dgm:t>
    </dgm:pt>
    <dgm:pt modelId="{1EF05F11-7D9B-4F5C-9972-3721E7692C7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ভাইস চেয়ারম্যান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0F3094-3519-4DD1-B074-9695B55DEAAE}" type="parTrans" cxnId="{CF881675-E03B-4166-8A10-1A73BBC595CC}">
      <dgm:prSet/>
      <dgm:spPr/>
      <dgm:t>
        <a:bodyPr/>
        <a:lstStyle/>
        <a:p>
          <a:endParaRPr lang="en-US"/>
        </a:p>
      </dgm:t>
    </dgm:pt>
    <dgm:pt modelId="{6AA21EBB-8A42-445E-9CC7-C55ED910B0AF}" type="sibTrans" cxnId="{CF881675-E03B-4166-8A10-1A73BBC595CC}">
      <dgm:prSet/>
      <dgm:spPr/>
      <dgm:t>
        <a:bodyPr/>
        <a:lstStyle/>
        <a:p>
          <a:endParaRPr lang="en-US"/>
        </a:p>
      </dgm:t>
    </dgm:pt>
    <dgm:pt modelId="{C1669647-CEA0-4F50-B368-F8E914121D4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মহিলা ভাইস চেয়ারম্যান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6F8FD-9699-43C4-8331-D4CD4B859C5B}" type="parTrans" cxnId="{E9C30C05-8283-4B00-8691-58D599C8B452}">
      <dgm:prSet/>
      <dgm:spPr/>
      <dgm:t>
        <a:bodyPr/>
        <a:lstStyle/>
        <a:p>
          <a:endParaRPr lang="en-US"/>
        </a:p>
      </dgm:t>
    </dgm:pt>
    <dgm:pt modelId="{F254BBD2-290E-4050-AAC8-AA76B3FD3B14}" type="sibTrans" cxnId="{E9C30C05-8283-4B00-8691-58D599C8B452}">
      <dgm:prSet/>
      <dgm:spPr/>
      <dgm:t>
        <a:bodyPr/>
        <a:lstStyle/>
        <a:p>
          <a:endParaRPr lang="en-US"/>
        </a:p>
      </dgm:t>
    </dgm:pt>
    <dgm:pt modelId="{555E4F9A-D8F1-481F-9432-3966E37817B8}" type="pres">
      <dgm:prSet presAssocID="{1F210132-C3CD-431C-B695-93949474693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4EDF2F6-AEA7-4CAD-A0E3-03188905B8AC}" type="pres">
      <dgm:prSet presAssocID="{4CE04F64-0B74-4594-A21A-044D7C69D7AD}" presName="Parent" presStyleLbl="node1" presStyleIdx="0" presStyleCnt="2" custScaleX="82395" custScaleY="103139" custLinFactNeighborX="3080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6AE70B8-8CAE-4F19-A6E6-2CD8C900ED86}" type="pres">
      <dgm:prSet presAssocID="{AD6FFBB9-E395-46DB-9F94-7A2BDC13CB6D}" presName="Accent" presStyleLbl="node1" presStyleIdx="1" presStyleCnt="2"/>
      <dgm:spPr/>
    </dgm:pt>
    <dgm:pt modelId="{EE6C394F-628B-4230-B34E-FDD1FE6544BF}" type="pres">
      <dgm:prSet presAssocID="{AD6FFBB9-E395-46DB-9F94-7A2BDC13CB6D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9643DB3-3777-4DD0-92F6-21A715AFA3D0}" type="pres">
      <dgm:prSet presAssocID="{AD6FFBB9-E395-46DB-9F94-7A2BDC13CB6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F7F89-D48C-4697-8959-56C226FD7C0B}" type="pres">
      <dgm:prSet presAssocID="{1EF05F11-7D9B-4F5C-9972-3721E7692C77}" presName="Image2" presStyleCnt="0"/>
      <dgm:spPr/>
    </dgm:pt>
    <dgm:pt modelId="{783B6FE0-EC4E-4924-A978-99B36B2E312F}" type="pres">
      <dgm:prSet presAssocID="{1EF05F11-7D9B-4F5C-9972-3721E7692C77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14F56C7-A526-4801-AC05-245ED9B9B663}" type="pres">
      <dgm:prSet presAssocID="{1EF05F11-7D9B-4F5C-9972-3721E7692C7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DD680-35D1-4D55-8ABE-034EDE9F4FFA}" type="pres">
      <dgm:prSet presAssocID="{C1669647-CEA0-4F50-B368-F8E914121D42}" presName="Image3" presStyleCnt="0"/>
      <dgm:spPr/>
    </dgm:pt>
    <dgm:pt modelId="{B16E6F61-575C-42C3-B544-B5C46B17F8BB}" type="pres">
      <dgm:prSet presAssocID="{C1669647-CEA0-4F50-B368-F8E914121D42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5EE5291-B116-43B5-8844-B244BEB8E3BC}" type="pres">
      <dgm:prSet presAssocID="{C1669647-CEA0-4F50-B368-F8E914121D4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576DC-E256-45B7-9E1B-01AF8C9EC280}" type="presOf" srcId="{4CE04F64-0B74-4594-A21A-044D7C69D7AD}" destId="{D4EDF2F6-AEA7-4CAD-A0E3-03188905B8AC}" srcOrd="0" destOrd="0" presId="urn:microsoft.com/office/officeart/2011/layout/RadialPictureList"/>
    <dgm:cxn modelId="{0AA7DD9F-4D1B-4FA8-A8D1-3A9FBE2F9C1C}" srcId="{4CE04F64-0B74-4594-A21A-044D7C69D7AD}" destId="{AD6FFBB9-E395-46DB-9F94-7A2BDC13CB6D}" srcOrd="0" destOrd="0" parTransId="{631CB661-F96F-46BE-B2B3-AEB5D4A4EE76}" sibTransId="{6E9262AD-6F34-4C08-B1E4-6F7F93C6022C}"/>
    <dgm:cxn modelId="{CF881675-E03B-4166-8A10-1A73BBC595CC}" srcId="{4CE04F64-0B74-4594-A21A-044D7C69D7AD}" destId="{1EF05F11-7D9B-4F5C-9972-3721E7692C77}" srcOrd="1" destOrd="0" parTransId="{D40F3094-3519-4DD1-B074-9695B55DEAAE}" sibTransId="{6AA21EBB-8A42-445E-9CC7-C55ED910B0AF}"/>
    <dgm:cxn modelId="{496C5CE1-6F85-45E7-9295-85A27A4CBCDD}" type="presOf" srcId="{1EF05F11-7D9B-4F5C-9972-3721E7692C77}" destId="{714F56C7-A526-4801-AC05-245ED9B9B663}" srcOrd="0" destOrd="0" presId="urn:microsoft.com/office/officeart/2011/layout/RadialPictureList"/>
    <dgm:cxn modelId="{3D61073B-DDEF-4354-A648-30134DD7798C}" type="presOf" srcId="{AD6FFBB9-E395-46DB-9F94-7A2BDC13CB6D}" destId="{B9643DB3-3777-4DD0-92F6-21A715AFA3D0}" srcOrd="0" destOrd="0" presId="urn:microsoft.com/office/officeart/2011/layout/RadialPictureList"/>
    <dgm:cxn modelId="{D9F5157D-C99B-4583-B2BB-80EEB578669C}" type="presOf" srcId="{C1669647-CEA0-4F50-B368-F8E914121D42}" destId="{65EE5291-B116-43B5-8844-B244BEB8E3BC}" srcOrd="0" destOrd="0" presId="urn:microsoft.com/office/officeart/2011/layout/RadialPictureList"/>
    <dgm:cxn modelId="{C478A032-CEB8-4428-8D1B-44A81A6AC764}" type="presOf" srcId="{1F210132-C3CD-431C-B695-939494746933}" destId="{555E4F9A-D8F1-481F-9432-3966E37817B8}" srcOrd="0" destOrd="0" presId="urn:microsoft.com/office/officeart/2011/layout/RadialPictureList"/>
    <dgm:cxn modelId="{E9C30C05-8283-4B00-8691-58D599C8B452}" srcId="{4CE04F64-0B74-4594-A21A-044D7C69D7AD}" destId="{C1669647-CEA0-4F50-B368-F8E914121D42}" srcOrd="2" destOrd="0" parTransId="{3DD6F8FD-9699-43C4-8331-D4CD4B859C5B}" sibTransId="{F254BBD2-290E-4050-AAC8-AA76B3FD3B14}"/>
    <dgm:cxn modelId="{702F90CA-B9E4-4E54-A1F1-9B5EB885870F}" srcId="{1F210132-C3CD-431C-B695-939494746933}" destId="{4CE04F64-0B74-4594-A21A-044D7C69D7AD}" srcOrd="0" destOrd="0" parTransId="{96472416-4EDC-4803-B8D6-8A0DB1C842E7}" sibTransId="{0B21D42A-CC0C-427C-8AA8-8B8A5FD746A0}"/>
    <dgm:cxn modelId="{A53B9C74-A22C-4A8A-BEDF-68C22BB0EF97}" type="presParOf" srcId="{555E4F9A-D8F1-481F-9432-3966E37817B8}" destId="{D4EDF2F6-AEA7-4CAD-A0E3-03188905B8AC}" srcOrd="0" destOrd="0" presId="urn:microsoft.com/office/officeart/2011/layout/RadialPictureList"/>
    <dgm:cxn modelId="{1A827620-87D7-40FB-B88E-D694F16CBD82}" type="presParOf" srcId="{555E4F9A-D8F1-481F-9432-3966E37817B8}" destId="{E6AE70B8-8CAE-4F19-A6E6-2CD8C900ED86}" srcOrd="1" destOrd="0" presId="urn:microsoft.com/office/officeart/2011/layout/RadialPictureList"/>
    <dgm:cxn modelId="{F91F1143-7DA9-47B5-AD8B-5F69F776849B}" type="presParOf" srcId="{555E4F9A-D8F1-481F-9432-3966E37817B8}" destId="{EE6C394F-628B-4230-B34E-FDD1FE6544BF}" srcOrd="2" destOrd="0" presId="urn:microsoft.com/office/officeart/2011/layout/RadialPictureList"/>
    <dgm:cxn modelId="{DB28C64A-2BD3-42F5-ADB9-755B5457CCEC}" type="presParOf" srcId="{555E4F9A-D8F1-481F-9432-3966E37817B8}" destId="{B9643DB3-3777-4DD0-92F6-21A715AFA3D0}" srcOrd="3" destOrd="0" presId="urn:microsoft.com/office/officeart/2011/layout/RadialPictureList"/>
    <dgm:cxn modelId="{B0633C40-A703-4427-AF53-F50AFC454539}" type="presParOf" srcId="{555E4F9A-D8F1-481F-9432-3966E37817B8}" destId="{2BBF7F89-D48C-4697-8959-56C226FD7C0B}" srcOrd="4" destOrd="0" presId="urn:microsoft.com/office/officeart/2011/layout/RadialPictureList"/>
    <dgm:cxn modelId="{9F8C870C-4370-4677-BB24-0F9C58E61C5B}" type="presParOf" srcId="{2BBF7F89-D48C-4697-8959-56C226FD7C0B}" destId="{783B6FE0-EC4E-4924-A978-99B36B2E312F}" srcOrd="0" destOrd="0" presId="urn:microsoft.com/office/officeart/2011/layout/RadialPictureList"/>
    <dgm:cxn modelId="{651F0031-E661-4914-A0D1-BEAE37F60A1F}" type="presParOf" srcId="{555E4F9A-D8F1-481F-9432-3966E37817B8}" destId="{714F56C7-A526-4801-AC05-245ED9B9B663}" srcOrd="5" destOrd="0" presId="urn:microsoft.com/office/officeart/2011/layout/RadialPictureList"/>
    <dgm:cxn modelId="{EB5E0F84-CA88-43A9-904E-360D8509E02E}" type="presParOf" srcId="{555E4F9A-D8F1-481F-9432-3966E37817B8}" destId="{D17DD680-35D1-4D55-8ABE-034EDE9F4FFA}" srcOrd="6" destOrd="0" presId="urn:microsoft.com/office/officeart/2011/layout/RadialPictureList"/>
    <dgm:cxn modelId="{2923B215-1275-430D-B43D-733AE7CBCC08}" type="presParOf" srcId="{D17DD680-35D1-4D55-8ABE-034EDE9F4FFA}" destId="{B16E6F61-575C-42C3-B544-B5C46B17F8BB}" srcOrd="0" destOrd="0" presId="urn:microsoft.com/office/officeart/2011/layout/RadialPictureList"/>
    <dgm:cxn modelId="{5B81DBF6-C7EB-41E7-92F8-F7FDD45C143C}" type="presParOf" srcId="{555E4F9A-D8F1-481F-9432-3966E37817B8}" destId="{65EE5291-B116-43B5-8844-B244BEB8E3B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21E09-02F7-4ED3-A125-ED632EE24B5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86824-BE33-4672-9B06-A62DB5E8F5B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মেয়র 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96E127-87A5-444F-9323-94CEC0BCA51A}" type="parTrans" cxnId="{5C296F7E-85B3-41DA-A5E6-42C2473B81DE}">
      <dgm:prSet/>
      <dgm:spPr/>
      <dgm:t>
        <a:bodyPr/>
        <a:lstStyle/>
        <a:p>
          <a:endParaRPr lang="en-US"/>
        </a:p>
      </dgm:t>
    </dgm:pt>
    <dgm:pt modelId="{3DD7D57A-B350-4724-9771-85AEFDDB66FF}" type="sibTrans" cxnId="{5C296F7E-85B3-41DA-A5E6-42C2473B81DE}">
      <dgm:prSet/>
      <dgm:spPr/>
      <dgm:t>
        <a:bodyPr/>
        <a:lstStyle/>
        <a:p>
          <a:endParaRPr lang="en-US"/>
        </a:p>
      </dgm:t>
    </dgm:pt>
    <dgm:pt modelId="{C38C4A4E-C319-4F02-B3AB-AA1CC577DA8E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27AEE1-F3AE-4354-B946-7137734C1867}" type="parTrans" cxnId="{EA36BB03-6B06-4E1B-91AC-48547E731791}">
      <dgm:prSet/>
      <dgm:spPr/>
      <dgm:t>
        <a:bodyPr/>
        <a:lstStyle/>
        <a:p>
          <a:endParaRPr lang="en-US"/>
        </a:p>
      </dgm:t>
    </dgm:pt>
    <dgm:pt modelId="{5AF3AB15-444D-4F41-9E7E-B981B708F668}" type="sibTrans" cxnId="{EA36BB03-6B06-4E1B-91AC-48547E731791}">
      <dgm:prSet/>
      <dgm:spPr/>
      <dgm:t>
        <a:bodyPr/>
        <a:lstStyle/>
        <a:p>
          <a:endParaRPr lang="en-US"/>
        </a:p>
      </dgm:t>
    </dgm:pt>
    <dgm:pt modelId="{77CD0D8B-EAD6-4A97-8AEA-AA167EB84F2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EDE8C-7A6B-4FF0-8358-D7978F49C005}" type="parTrans" cxnId="{613BC9CB-9AA2-4F3B-B98C-301F4C7F6C4D}">
      <dgm:prSet/>
      <dgm:spPr/>
      <dgm:t>
        <a:bodyPr/>
        <a:lstStyle/>
        <a:p>
          <a:endParaRPr lang="en-US"/>
        </a:p>
      </dgm:t>
    </dgm:pt>
    <dgm:pt modelId="{66992F8A-5045-4E79-862A-D9A7CF89ACFB}" type="sibTrans" cxnId="{613BC9CB-9AA2-4F3B-B98C-301F4C7F6C4D}">
      <dgm:prSet/>
      <dgm:spPr/>
      <dgm:t>
        <a:bodyPr/>
        <a:lstStyle/>
        <a:p>
          <a:endParaRPr lang="en-US"/>
        </a:p>
      </dgm:t>
    </dgm:pt>
    <dgm:pt modelId="{BE76B109-9B22-4EB4-BE03-02BA40BE20B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মহিলা 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C08B60-1CA9-4BF2-A8B9-277B880F8FAD}" type="parTrans" cxnId="{80BEF713-1997-47FE-8BD4-D7972BEA1511}">
      <dgm:prSet/>
      <dgm:spPr/>
      <dgm:t>
        <a:bodyPr/>
        <a:lstStyle/>
        <a:p>
          <a:endParaRPr lang="en-US"/>
        </a:p>
      </dgm:t>
    </dgm:pt>
    <dgm:pt modelId="{BA28D1C7-F976-45BF-A2FF-BEF0D4FD22AA}" type="sibTrans" cxnId="{80BEF713-1997-47FE-8BD4-D7972BEA1511}">
      <dgm:prSet/>
      <dgm:spPr/>
      <dgm:t>
        <a:bodyPr/>
        <a:lstStyle/>
        <a:p>
          <a:endParaRPr lang="en-US"/>
        </a:p>
      </dgm:t>
    </dgm:pt>
    <dgm:pt modelId="{1BC7A7DD-2EA9-4688-B3CA-284EEAB25F0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91A3F-2EB6-452A-9673-9816A0563230}" type="parTrans" cxnId="{30EA9A9E-6C50-425D-8D10-4A981A084282}">
      <dgm:prSet/>
      <dgm:spPr/>
      <dgm:t>
        <a:bodyPr/>
        <a:lstStyle/>
        <a:p>
          <a:endParaRPr lang="en-US"/>
        </a:p>
      </dgm:t>
    </dgm:pt>
    <dgm:pt modelId="{D06EE829-C72C-4A07-928E-4359875ECB2E}" type="sibTrans" cxnId="{30EA9A9E-6C50-425D-8D10-4A981A084282}">
      <dgm:prSet/>
      <dgm:spPr/>
      <dgm:t>
        <a:bodyPr/>
        <a:lstStyle/>
        <a:p>
          <a:endParaRPr lang="en-US"/>
        </a:p>
      </dgm:t>
    </dgm:pt>
    <dgm:pt modelId="{510D3B63-3520-45BC-BE31-8BDA5D949D1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BAB278-6A91-4DC6-9BE9-28FD0E3408B5}" type="parTrans" cxnId="{24DC5E4F-544D-4042-8EAC-7E64D72C5CCF}">
      <dgm:prSet/>
      <dgm:spPr/>
      <dgm:t>
        <a:bodyPr/>
        <a:lstStyle/>
        <a:p>
          <a:endParaRPr lang="en-US"/>
        </a:p>
      </dgm:t>
    </dgm:pt>
    <dgm:pt modelId="{7F87E5CF-489C-4AB1-9B39-6FFFFA16E465}" type="sibTrans" cxnId="{24DC5E4F-544D-4042-8EAC-7E64D72C5CCF}">
      <dgm:prSet/>
      <dgm:spPr/>
      <dgm:t>
        <a:bodyPr/>
        <a:lstStyle/>
        <a:p>
          <a:endParaRPr lang="en-US"/>
        </a:p>
      </dgm:t>
    </dgm:pt>
    <dgm:pt modelId="{AB83708B-D7B7-4870-ADE2-C97910BEE86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মহিলা</a:t>
          </a:r>
        </a:p>
        <a:p>
          <a:r>
            <a:rPr lang="bn-BD" sz="23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কাউন্সিলর</a:t>
          </a:r>
          <a:endParaRPr lang="en-US" sz="23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88A271-571B-44BB-BD2A-016D994C9AC1}" type="parTrans" cxnId="{6243D0B3-2BF4-47D0-B570-837F95D3F06D}">
      <dgm:prSet/>
      <dgm:spPr/>
      <dgm:t>
        <a:bodyPr/>
        <a:lstStyle/>
        <a:p>
          <a:endParaRPr lang="en-US"/>
        </a:p>
      </dgm:t>
    </dgm:pt>
    <dgm:pt modelId="{9F8549F2-E0E1-4AB9-95DB-EB4887CB6159}" type="sibTrans" cxnId="{6243D0B3-2BF4-47D0-B570-837F95D3F06D}">
      <dgm:prSet/>
      <dgm:spPr/>
      <dgm:t>
        <a:bodyPr/>
        <a:lstStyle/>
        <a:p>
          <a:endParaRPr lang="en-US"/>
        </a:p>
      </dgm:t>
    </dgm:pt>
    <dgm:pt modelId="{290A5F03-B206-47EA-8491-5A0AB8AA5474}" type="pres">
      <dgm:prSet presAssocID="{E1621E09-02F7-4ED3-A125-ED632EE24B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D661C92-CF76-4E58-B943-16C5E45EAFD9}" type="pres">
      <dgm:prSet presAssocID="{1CE86824-BE33-4672-9B06-A62DB5E8F5BC}" presName="Parent" presStyleLbl="node0" presStyleIdx="0" presStyleCnt="1" custScaleX="156151" custScaleY="13397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2D55439-195B-4162-8AFE-9B36FF3CA95C}" type="pres">
      <dgm:prSet presAssocID="{C38C4A4E-C319-4F02-B3AB-AA1CC577DA8E}" presName="Accent1" presStyleCnt="0"/>
      <dgm:spPr/>
    </dgm:pt>
    <dgm:pt modelId="{30701BF8-5531-4218-9BF2-547C78D45415}" type="pres">
      <dgm:prSet presAssocID="{C38C4A4E-C319-4F02-B3AB-AA1CC577DA8E}" presName="Accent" presStyleLbl="bgShp" presStyleIdx="0" presStyleCnt="6"/>
      <dgm:spPr/>
    </dgm:pt>
    <dgm:pt modelId="{48E6EB1D-5A7C-4BE3-ACB8-8555637FA1AE}" type="pres">
      <dgm:prSet presAssocID="{C38C4A4E-C319-4F02-B3AB-AA1CC577DA8E}" presName="Child1" presStyleLbl="node1" presStyleIdx="0" presStyleCnt="6" custScaleX="156151" custScaleY="133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5919E-0CB5-467A-B7EA-8BACC7F146A0}" type="pres">
      <dgm:prSet presAssocID="{77CD0D8B-EAD6-4A97-8AEA-AA167EB84F20}" presName="Accent2" presStyleCnt="0"/>
      <dgm:spPr/>
    </dgm:pt>
    <dgm:pt modelId="{2305C86D-8388-4738-B15C-F630DED13658}" type="pres">
      <dgm:prSet presAssocID="{77CD0D8B-EAD6-4A97-8AEA-AA167EB84F20}" presName="Accent" presStyleLbl="bgShp" presStyleIdx="1" presStyleCnt="6"/>
      <dgm:spPr>
        <a:solidFill>
          <a:srgbClr val="00B050"/>
        </a:solidFill>
      </dgm:spPr>
    </dgm:pt>
    <dgm:pt modelId="{8B8E6725-5559-4158-A735-C43F4343F769}" type="pres">
      <dgm:prSet presAssocID="{77CD0D8B-EAD6-4A97-8AEA-AA167EB84F20}" presName="Child2" presStyleLbl="node1" presStyleIdx="1" presStyleCnt="6" custScaleX="156151" custScaleY="133975" custLinFactNeighborX="48852" custLinFactNeighborY="-10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B66F-FF1F-4C6E-8D45-05629FF8B2E8}" type="pres">
      <dgm:prSet presAssocID="{BE76B109-9B22-4EB4-BE03-02BA40BE20BF}" presName="Accent3" presStyleCnt="0"/>
      <dgm:spPr/>
    </dgm:pt>
    <dgm:pt modelId="{F94A7F4A-1A36-40FC-AA2A-E88ADBC6A4DA}" type="pres">
      <dgm:prSet presAssocID="{BE76B109-9B22-4EB4-BE03-02BA40BE20BF}" presName="Accent" presStyleLbl="bgShp" presStyleIdx="2" presStyleCnt="6"/>
      <dgm:spPr>
        <a:solidFill>
          <a:srgbClr val="00B050"/>
        </a:solidFill>
      </dgm:spPr>
    </dgm:pt>
    <dgm:pt modelId="{6F48A348-90EA-4AB6-94A0-7A781A0016E9}" type="pres">
      <dgm:prSet presAssocID="{BE76B109-9B22-4EB4-BE03-02BA40BE20BF}" presName="Child3" presStyleLbl="node1" presStyleIdx="2" presStyleCnt="6" custScaleX="156151" custScaleY="133975" custLinFactNeighborX="48852" custLinFactNeighborY="6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10F9-CAF7-491A-B3B5-93B1ABF8BB5B}" type="pres">
      <dgm:prSet presAssocID="{1BC7A7DD-2EA9-4688-B3CA-284EEAB25F02}" presName="Accent4" presStyleCnt="0"/>
      <dgm:spPr/>
    </dgm:pt>
    <dgm:pt modelId="{597AB0F5-4679-474F-9F9D-20D38A727A3C}" type="pres">
      <dgm:prSet presAssocID="{1BC7A7DD-2EA9-4688-B3CA-284EEAB25F02}" presName="Accent" presStyleLbl="bgShp" presStyleIdx="3" presStyleCnt="6"/>
      <dgm:spPr>
        <a:solidFill>
          <a:srgbClr val="00B050"/>
        </a:solidFill>
      </dgm:spPr>
    </dgm:pt>
    <dgm:pt modelId="{008F0B2D-19E7-421B-B367-1B33D6A943B7}" type="pres">
      <dgm:prSet presAssocID="{1BC7A7DD-2EA9-4688-B3CA-284EEAB25F02}" presName="Child4" presStyleLbl="node1" presStyleIdx="3" presStyleCnt="6" custScaleX="156151" custScaleY="133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BF39E-0250-43CB-91B4-EC0D6A82E212}" type="pres">
      <dgm:prSet presAssocID="{510D3B63-3520-45BC-BE31-8BDA5D949D17}" presName="Accent5" presStyleCnt="0"/>
      <dgm:spPr/>
    </dgm:pt>
    <dgm:pt modelId="{07E145ED-756E-43F4-BB51-63C9E9369417}" type="pres">
      <dgm:prSet presAssocID="{510D3B63-3520-45BC-BE31-8BDA5D949D17}" presName="Accent" presStyleLbl="bgShp" presStyleIdx="4" presStyleCnt="6"/>
      <dgm:spPr>
        <a:solidFill>
          <a:srgbClr val="00B050"/>
        </a:solidFill>
      </dgm:spPr>
    </dgm:pt>
    <dgm:pt modelId="{C56823C5-3FFF-477B-90CC-94FA3AAA350C}" type="pres">
      <dgm:prSet presAssocID="{510D3B63-3520-45BC-BE31-8BDA5D949D17}" presName="Child5" presStyleLbl="node1" presStyleIdx="4" presStyleCnt="6" custScaleX="156151" custScaleY="133975" custLinFactNeighborX="-48861" custLinFactNeighborY="6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C63BA-74AD-4E6D-9B1D-5BDF53AB221A}" type="pres">
      <dgm:prSet presAssocID="{AB83708B-D7B7-4870-ADE2-C97910BEE862}" presName="Accent6" presStyleCnt="0"/>
      <dgm:spPr/>
    </dgm:pt>
    <dgm:pt modelId="{A7595066-6650-4F5C-9374-7E2B4CDC8D04}" type="pres">
      <dgm:prSet presAssocID="{AB83708B-D7B7-4870-ADE2-C97910BEE862}" presName="Accent" presStyleLbl="bgShp" presStyleIdx="5" presStyleCnt="6"/>
      <dgm:spPr>
        <a:solidFill>
          <a:srgbClr val="00B050"/>
        </a:solidFill>
      </dgm:spPr>
    </dgm:pt>
    <dgm:pt modelId="{26FDA848-CAB6-44CD-BD16-9432D4FA4FAD}" type="pres">
      <dgm:prSet presAssocID="{AB83708B-D7B7-4870-ADE2-C97910BEE862}" presName="Child6" presStyleLbl="node1" presStyleIdx="5" presStyleCnt="6" custScaleX="156151" custScaleY="133975" custLinFactNeighborX="-48861" custLinFactNeighborY="-10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965D5-334D-4CE2-8938-F42B6C26E1CE}" type="presOf" srcId="{77CD0D8B-EAD6-4A97-8AEA-AA167EB84F20}" destId="{8B8E6725-5559-4158-A735-C43F4343F769}" srcOrd="0" destOrd="0" presId="urn:microsoft.com/office/officeart/2011/layout/HexagonRadial"/>
    <dgm:cxn modelId="{E876D0D2-82F9-40DF-BE11-CA16ED3605AE}" type="presOf" srcId="{E1621E09-02F7-4ED3-A125-ED632EE24B50}" destId="{290A5F03-B206-47EA-8491-5A0AB8AA5474}" srcOrd="0" destOrd="0" presId="urn:microsoft.com/office/officeart/2011/layout/HexagonRadial"/>
    <dgm:cxn modelId="{8C950C51-51EC-4DB3-922E-9E5F446885BA}" type="presOf" srcId="{AB83708B-D7B7-4870-ADE2-C97910BEE862}" destId="{26FDA848-CAB6-44CD-BD16-9432D4FA4FAD}" srcOrd="0" destOrd="0" presId="urn:microsoft.com/office/officeart/2011/layout/HexagonRadial"/>
    <dgm:cxn modelId="{0F6943E5-1FC2-4699-B41C-488E69FBF635}" type="presOf" srcId="{510D3B63-3520-45BC-BE31-8BDA5D949D17}" destId="{C56823C5-3FFF-477B-90CC-94FA3AAA350C}" srcOrd="0" destOrd="0" presId="urn:microsoft.com/office/officeart/2011/layout/HexagonRadial"/>
    <dgm:cxn modelId="{24DC5E4F-544D-4042-8EAC-7E64D72C5CCF}" srcId="{1CE86824-BE33-4672-9B06-A62DB5E8F5BC}" destId="{510D3B63-3520-45BC-BE31-8BDA5D949D17}" srcOrd="4" destOrd="0" parTransId="{DABAB278-6A91-4DC6-9BE9-28FD0E3408B5}" sibTransId="{7F87E5CF-489C-4AB1-9B39-6FFFFA16E465}"/>
    <dgm:cxn modelId="{A4BEC535-797A-4A9C-8224-7CB307C2A0B7}" type="presOf" srcId="{C38C4A4E-C319-4F02-B3AB-AA1CC577DA8E}" destId="{48E6EB1D-5A7C-4BE3-ACB8-8555637FA1AE}" srcOrd="0" destOrd="0" presId="urn:microsoft.com/office/officeart/2011/layout/HexagonRadial"/>
    <dgm:cxn modelId="{30EA9A9E-6C50-425D-8D10-4A981A084282}" srcId="{1CE86824-BE33-4672-9B06-A62DB5E8F5BC}" destId="{1BC7A7DD-2EA9-4688-B3CA-284EEAB25F02}" srcOrd="3" destOrd="0" parTransId="{21B91A3F-2EB6-452A-9673-9816A0563230}" sibTransId="{D06EE829-C72C-4A07-928E-4359875ECB2E}"/>
    <dgm:cxn modelId="{5C296F7E-85B3-41DA-A5E6-42C2473B81DE}" srcId="{E1621E09-02F7-4ED3-A125-ED632EE24B50}" destId="{1CE86824-BE33-4672-9B06-A62DB5E8F5BC}" srcOrd="0" destOrd="0" parTransId="{DD96E127-87A5-444F-9323-94CEC0BCA51A}" sibTransId="{3DD7D57A-B350-4724-9771-85AEFDDB66FF}"/>
    <dgm:cxn modelId="{6243D0B3-2BF4-47D0-B570-837F95D3F06D}" srcId="{1CE86824-BE33-4672-9B06-A62DB5E8F5BC}" destId="{AB83708B-D7B7-4870-ADE2-C97910BEE862}" srcOrd="5" destOrd="0" parTransId="{DF88A271-571B-44BB-BD2A-016D994C9AC1}" sibTransId="{9F8549F2-E0E1-4AB9-95DB-EB4887CB6159}"/>
    <dgm:cxn modelId="{77C8C997-6D0A-4A06-BE60-0D26B458237E}" type="presOf" srcId="{1CE86824-BE33-4672-9B06-A62DB5E8F5BC}" destId="{5D661C92-CF76-4E58-B943-16C5E45EAFD9}" srcOrd="0" destOrd="0" presId="urn:microsoft.com/office/officeart/2011/layout/HexagonRadial"/>
    <dgm:cxn modelId="{613BC9CB-9AA2-4F3B-B98C-301F4C7F6C4D}" srcId="{1CE86824-BE33-4672-9B06-A62DB5E8F5BC}" destId="{77CD0D8B-EAD6-4A97-8AEA-AA167EB84F20}" srcOrd="1" destOrd="0" parTransId="{3CFEDE8C-7A6B-4FF0-8358-D7978F49C005}" sibTransId="{66992F8A-5045-4E79-862A-D9A7CF89ACFB}"/>
    <dgm:cxn modelId="{80BEF713-1997-47FE-8BD4-D7972BEA1511}" srcId="{1CE86824-BE33-4672-9B06-A62DB5E8F5BC}" destId="{BE76B109-9B22-4EB4-BE03-02BA40BE20BF}" srcOrd="2" destOrd="0" parTransId="{E1C08B60-1CA9-4BF2-A8B9-277B880F8FAD}" sibTransId="{BA28D1C7-F976-45BF-A2FF-BEF0D4FD22AA}"/>
    <dgm:cxn modelId="{0ABCFB51-549B-4BD5-B2FE-DBB90C63F8CB}" type="presOf" srcId="{1BC7A7DD-2EA9-4688-B3CA-284EEAB25F02}" destId="{008F0B2D-19E7-421B-B367-1B33D6A943B7}" srcOrd="0" destOrd="0" presId="urn:microsoft.com/office/officeart/2011/layout/HexagonRadial"/>
    <dgm:cxn modelId="{8C7B5032-3B87-4ED9-9E63-69169FC56C0B}" type="presOf" srcId="{BE76B109-9B22-4EB4-BE03-02BA40BE20BF}" destId="{6F48A348-90EA-4AB6-94A0-7A781A0016E9}" srcOrd="0" destOrd="0" presId="urn:microsoft.com/office/officeart/2011/layout/HexagonRadial"/>
    <dgm:cxn modelId="{EA36BB03-6B06-4E1B-91AC-48547E731791}" srcId="{1CE86824-BE33-4672-9B06-A62DB5E8F5BC}" destId="{C38C4A4E-C319-4F02-B3AB-AA1CC577DA8E}" srcOrd="0" destOrd="0" parTransId="{FF27AEE1-F3AE-4354-B946-7137734C1867}" sibTransId="{5AF3AB15-444D-4F41-9E7E-B981B708F668}"/>
    <dgm:cxn modelId="{5833F419-017D-45F2-BB3A-64D680A5827B}" type="presParOf" srcId="{290A5F03-B206-47EA-8491-5A0AB8AA5474}" destId="{5D661C92-CF76-4E58-B943-16C5E45EAFD9}" srcOrd="0" destOrd="0" presId="urn:microsoft.com/office/officeart/2011/layout/HexagonRadial"/>
    <dgm:cxn modelId="{BB01720E-70A1-4228-897C-578354336443}" type="presParOf" srcId="{290A5F03-B206-47EA-8491-5A0AB8AA5474}" destId="{12D55439-195B-4162-8AFE-9B36FF3CA95C}" srcOrd="1" destOrd="0" presId="urn:microsoft.com/office/officeart/2011/layout/HexagonRadial"/>
    <dgm:cxn modelId="{26239897-E22E-42D4-B496-130A8520A9D0}" type="presParOf" srcId="{12D55439-195B-4162-8AFE-9B36FF3CA95C}" destId="{30701BF8-5531-4218-9BF2-547C78D45415}" srcOrd="0" destOrd="0" presId="urn:microsoft.com/office/officeart/2011/layout/HexagonRadial"/>
    <dgm:cxn modelId="{2B404A32-235B-43EC-9713-ED10F76E1E98}" type="presParOf" srcId="{290A5F03-B206-47EA-8491-5A0AB8AA5474}" destId="{48E6EB1D-5A7C-4BE3-ACB8-8555637FA1AE}" srcOrd="2" destOrd="0" presId="urn:microsoft.com/office/officeart/2011/layout/HexagonRadial"/>
    <dgm:cxn modelId="{5D4B520B-8421-41E2-9FB6-E0863035316F}" type="presParOf" srcId="{290A5F03-B206-47EA-8491-5A0AB8AA5474}" destId="{2515919E-0CB5-467A-B7EA-8BACC7F146A0}" srcOrd="3" destOrd="0" presId="urn:microsoft.com/office/officeart/2011/layout/HexagonRadial"/>
    <dgm:cxn modelId="{7F52ED1B-0B2F-4C96-A46E-F2F7BDCD9C91}" type="presParOf" srcId="{2515919E-0CB5-467A-B7EA-8BACC7F146A0}" destId="{2305C86D-8388-4738-B15C-F630DED13658}" srcOrd="0" destOrd="0" presId="urn:microsoft.com/office/officeart/2011/layout/HexagonRadial"/>
    <dgm:cxn modelId="{FD1E5A04-24BF-409F-B424-392F881D5679}" type="presParOf" srcId="{290A5F03-B206-47EA-8491-5A0AB8AA5474}" destId="{8B8E6725-5559-4158-A735-C43F4343F769}" srcOrd="4" destOrd="0" presId="urn:microsoft.com/office/officeart/2011/layout/HexagonRadial"/>
    <dgm:cxn modelId="{D0F1E3C1-3E61-4FA0-84B9-E02872524775}" type="presParOf" srcId="{290A5F03-B206-47EA-8491-5A0AB8AA5474}" destId="{D732B66F-FF1F-4C6E-8D45-05629FF8B2E8}" srcOrd="5" destOrd="0" presId="urn:microsoft.com/office/officeart/2011/layout/HexagonRadial"/>
    <dgm:cxn modelId="{9D83C590-74FA-4D97-91B0-F137524520BD}" type="presParOf" srcId="{D732B66F-FF1F-4C6E-8D45-05629FF8B2E8}" destId="{F94A7F4A-1A36-40FC-AA2A-E88ADBC6A4DA}" srcOrd="0" destOrd="0" presId="urn:microsoft.com/office/officeart/2011/layout/HexagonRadial"/>
    <dgm:cxn modelId="{EEE3CFC8-36F5-471E-BFC2-A543744B9E21}" type="presParOf" srcId="{290A5F03-B206-47EA-8491-5A0AB8AA5474}" destId="{6F48A348-90EA-4AB6-94A0-7A781A0016E9}" srcOrd="6" destOrd="0" presId="urn:microsoft.com/office/officeart/2011/layout/HexagonRadial"/>
    <dgm:cxn modelId="{195707CF-E195-4B79-BB41-6C359CEACA8B}" type="presParOf" srcId="{290A5F03-B206-47EA-8491-5A0AB8AA5474}" destId="{402210F9-CAF7-491A-B3B5-93B1ABF8BB5B}" srcOrd="7" destOrd="0" presId="urn:microsoft.com/office/officeart/2011/layout/HexagonRadial"/>
    <dgm:cxn modelId="{8C2A2A14-DF19-4941-AB5E-7D2DD175E18B}" type="presParOf" srcId="{402210F9-CAF7-491A-B3B5-93B1ABF8BB5B}" destId="{597AB0F5-4679-474F-9F9D-20D38A727A3C}" srcOrd="0" destOrd="0" presId="urn:microsoft.com/office/officeart/2011/layout/HexagonRadial"/>
    <dgm:cxn modelId="{38EF9AC5-4EE8-418A-9B27-7E82C35D61E9}" type="presParOf" srcId="{290A5F03-B206-47EA-8491-5A0AB8AA5474}" destId="{008F0B2D-19E7-421B-B367-1B33D6A943B7}" srcOrd="8" destOrd="0" presId="urn:microsoft.com/office/officeart/2011/layout/HexagonRadial"/>
    <dgm:cxn modelId="{712D06A9-38E9-41CD-ABBE-BB794676BC93}" type="presParOf" srcId="{290A5F03-B206-47EA-8491-5A0AB8AA5474}" destId="{405BF39E-0250-43CB-91B4-EC0D6A82E212}" srcOrd="9" destOrd="0" presId="urn:microsoft.com/office/officeart/2011/layout/HexagonRadial"/>
    <dgm:cxn modelId="{869677F4-D89A-4EBF-9766-E0E5D476AF08}" type="presParOf" srcId="{405BF39E-0250-43CB-91B4-EC0D6A82E212}" destId="{07E145ED-756E-43F4-BB51-63C9E9369417}" srcOrd="0" destOrd="0" presId="urn:microsoft.com/office/officeart/2011/layout/HexagonRadial"/>
    <dgm:cxn modelId="{6FDF5462-8DFD-4587-A69B-D746CD8FBA0F}" type="presParOf" srcId="{290A5F03-B206-47EA-8491-5A0AB8AA5474}" destId="{C56823C5-3FFF-477B-90CC-94FA3AAA350C}" srcOrd="10" destOrd="0" presId="urn:microsoft.com/office/officeart/2011/layout/HexagonRadial"/>
    <dgm:cxn modelId="{0FEAA068-F09E-4A11-9F55-A0A53495299C}" type="presParOf" srcId="{290A5F03-B206-47EA-8491-5A0AB8AA5474}" destId="{7F2C63BA-74AD-4E6D-9B1D-5BDF53AB221A}" srcOrd="11" destOrd="0" presId="urn:microsoft.com/office/officeart/2011/layout/HexagonRadial"/>
    <dgm:cxn modelId="{D263CAE0-7FC6-4571-BA1A-DC13EB3F227D}" type="presParOf" srcId="{7F2C63BA-74AD-4E6D-9B1D-5BDF53AB221A}" destId="{A7595066-6650-4F5C-9374-7E2B4CDC8D04}" srcOrd="0" destOrd="0" presId="urn:microsoft.com/office/officeart/2011/layout/HexagonRadial"/>
    <dgm:cxn modelId="{B08F2A63-7D79-4CA7-BAD0-F0F862F05CFF}" type="presParOf" srcId="{290A5F03-B206-47EA-8491-5A0AB8AA5474}" destId="{26FDA848-CAB6-44CD-BD16-9432D4FA4FA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5BB9-B87D-4E15-AB34-80B7C52BFBD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1933-4D98-4099-B7E6-3E55651EF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764B-5B59-4772-A5DE-6AE616568B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1933-4D98-4099-B7E6-3E55651EF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1933-4D98-4099-B7E6-3E55651EFB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AC81-2E7E-4883-A0A8-ADE7453E9A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08DB-6D87-40EA-87ED-AC67B91F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jp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jpg"/><Relationship Id="rId5" Type="http://schemas.openxmlformats.org/officeDocument/2006/relationships/image" Target="../media/image46.jp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35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785554" y="1733266"/>
            <a:ext cx="8600392" cy="36030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5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</a:t>
            </a:r>
            <a:br>
              <a:rPr lang="bn-BD" sz="75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5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5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17" name="Frame 16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3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>
          <a:xfrm>
            <a:off x="586850" y="361666"/>
            <a:ext cx="2623405" cy="153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168058" y="459054"/>
            <a:ext cx="4323035" cy="1535372"/>
            <a:chOff x="4394579" y="1714500"/>
            <a:chExt cx="5622878" cy="3429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r="3583"/>
            <a:stretch/>
          </p:blipFill>
          <p:spPr>
            <a:xfrm>
              <a:off x="4394579" y="1714500"/>
              <a:ext cx="5622878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94579" y="3775139"/>
              <a:ext cx="5622878" cy="8298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 নির্বাচন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>
          <a:xfrm>
            <a:off x="8996800" y="361666"/>
            <a:ext cx="2623405" cy="153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358567" y="2861260"/>
            <a:ext cx="7261638" cy="2565776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আইনসভার নাম জাতীয় সংসদ।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সংসদের সদস্য সংখ্যা মোট ৩৫০টি।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 নাগরিকের সরাসরি ভোটে নির্বাচিত হয় ৩০০টি।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0" y="4144148"/>
            <a:ext cx="3411945" cy="185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1" y="2030648"/>
            <a:ext cx="3411944" cy="197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2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217" y="3590285"/>
            <a:ext cx="6810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bn-BD" sz="3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মহিলা আসন সংখ্যা ৫০টি যা নির্বাচিত সংসদ সদস্যগণ নির্বাচন করেন।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bn-BD" sz="3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সদস্যদের মধ্য থেকে সংখ্যাগরিষ্ঠ সদস্যদের সমর্থনে দেশের সরকার গঠিত হয়। </a:t>
            </a:r>
            <a:endParaRPr lang="en-US" sz="35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4" name="Frame 3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90737" y="5686926"/>
            <a:ext cx="2989588" cy="354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7" y="600499"/>
            <a:ext cx="4319550" cy="237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/>
          <a:stretch/>
        </p:blipFill>
        <p:spPr>
          <a:xfrm>
            <a:off x="736975" y="3261817"/>
            <a:ext cx="3739487" cy="237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74007" y="3031895"/>
            <a:ext cx="4319550" cy="354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সমর্থনে সরকার গঠন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5271" y="600499"/>
            <a:ext cx="5297042" cy="2368423"/>
            <a:chOff x="475961" y="3921862"/>
            <a:chExt cx="4693292" cy="1967688"/>
          </a:xfrm>
        </p:grpSpPr>
        <p:grpSp>
          <p:nvGrpSpPr>
            <p:cNvPr id="13" name="Group 12"/>
            <p:cNvGrpSpPr/>
            <p:nvPr/>
          </p:nvGrpSpPr>
          <p:grpSpPr>
            <a:xfrm>
              <a:off x="475961" y="3921862"/>
              <a:ext cx="4693292" cy="1967688"/>
              <a:chOff x="475961" y="3921862"/>
              <a:chExt cx="4693292" cy="168860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5" t="4430" r="2742" b="1144"/>
              <a:stretch/>
            </p:blipFill>
            <p:spPr>
              <a:xfrm>
                <a:off x="2167287" y="3921862"/>
                <a:ext cx="3001966" cy="16886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961" y="3921862"/>
                <a:ext cx="1688605" cy="16886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164566" y="3921862"/>
              <a:ext cx="3004687" cy="663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rgbClr val="FFFF00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 নির্বাচন </a:t>
              </a:r>
              <a:endPara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049" y="450377"/>
            <a:ext cx="5158856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নির্বাচন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" y="1397352"/>
            <a:ext cx="5425316" cy="286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9323"/>
          <a:stretch/>
        </p:blipFill>
        <p:spPr>
          <a:xfrm>
            <a:off x="7393014" y="1457221"/>
            <a:ext cx="4152569" cy="2748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573207" y="4585650"/>
            <a:ext cx="11027390" cy="1255594"/>
          </a:xfrm>
          <a:prstGeom prst="roundRect">
            <a:avLst/>
          </a:prstGeom>
          <a:solidFill>
            <a:srgbClr val="9FE64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ভোটে নির্বাচিত সংসদ সদস্যগণ ভোট দিয়ে পাঁচ বছরের জন্য দেশের রাষ্ট্রপতি নির্বাচন করেন। </a:t>
            </a:r>
            <a:endParaRPr lang="en-US" sz="3800" dirty="0">
              <a:ln w="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1389722"/>
            <a:ext cx="4555848" cy="274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6" y="1389722"/>
            <a:ext cx="4565301" cy="27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507049" y="450377"/>
            <a:ext cx="5158856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গণভোট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3207" y="4134576"/>
            <a:ext cx="11027390" cy="1652076"/>
          </a:xfrm>
          <a:prstGeom prst="roundRect">
            <a:avLst/>
          </a:prstGeom>
          <a:solidFill>
            <a:srgbClr val="9FE64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গুরুত্বপূর্ণ বা নীতিনির্ধারণী কোনো বিষয়ে সরাসরি জনগণের মতামত গ্রহন</a:t>
            </a:r>
            <a:endParaRPr lang="en-US" sz="3400" dirty="0" smtClean="0">
              <a:ln w="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4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যাচাইয়ের জন্য যে ভোট অনুষ্ঠিত হয় তাকে গণভোট বলে। বাংলাদেশের সংবিধানের পঞ্চদশ সংশোধনীর মাধ্যমে গনভোট ব্যবস্থা বাতিল করা হয়েছে।  </a:t>
            </a:r>
            <a:endParaRPr lang="en-US" sz="3400" dirty="0">
              <a:ln w="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18215" y="481146"/>
            <a:ext cx="6369289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50108" y="485590"/>
              <a:ext cx="40750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40171" y="2775659"/>
            <a:ext cx="8958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পর্যায়ের নির্বাচনসমূহ কী কী ব্যাখ্যা কর।  </a:t>
            </a:r>
            <a:endParaRPr lang="en-US" sz="35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8066" y="2010733"/>
            <a:ext cx="2602105" cy="1911910"/>
            <a:chOff x="365482" y="2099153"/>
            <a:chExt cx="4885544" cy="22595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482" y="2099153"/>
              <a:ext cx="2420305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669" y="2099154"/>
              <a:ext cx="2514357" cy="2259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29" name="Frame 28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r="5470"/>
          <a:stretch/>
        </p:blipFill>
        <p:spPr>
          <a:xfrm>
            <a:off x="8489588" y="1622955"/>
            <a:ext cx="2954189" cy="2016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29730" y="463826"/>
            <a:ext cx="10713493" cy="7779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স্থানীয় পর্যায়ের নির্বাচন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730" y="1311073"/>
            <a:ext cx="7490952" cy="26756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শাসনব্যবস্থা ও উন্নয়ন কর্মকান্ড সুষ্ঠুভাবে পরিচালনার জন্য দেশের স্থানীয় পর্যায়ে কয়েকটি প্রশাসনিক স্তর রয়েছে। যেমন- গ্রামাঞ্চলে ইউনিয়ন পরিষদ ও উপজেলা পরিষদ। শহরাঞ্চলে পৌরসভা, সিটি কর্পোরেশন ইত্যাদি। </a:t>
            </a:r>
            <a:endParaRPr lang="en-US" sz="35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4995" r="7888" b="4995"/>
          <a:stretch/>
        </p:blipFill>
        <p:spPr>
          <a:xfrm>
            <a:off x="8481130" y="4080678"/>
            <a:ext cx="2962094" cy="1984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72" y="4072302"/>
            <a:ext cx="1993953" cy="2002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23" y="4062903"/>
            <a:ext cx="2002855" cy="20028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9730" y="4053382"/>
            <a:ext cx="2602819" cy="1963371"/>
            <a:chOff x="729730" y="4053382"/>
            <a:chExt cx="2602819" cy="19633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30" y="4062903"/>
              <a:ext cx="2602819" cy="19538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84143" y="4053382"/>
              <a:ext cx="545911" cy="24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2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5181" y="450377"/>
            <a:ext cx="644259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8715" y="3432632"/>
            <a:ext cx="8224906" cy="243590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1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মোট ৪৫৭১টি ইউনিয়ন রয়েছে।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1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 ১জন চেয়ারম্যান, ৯জন সাধারণ সদস্য এবং ৩জন সংরক্ষিত মহিলা সদস্য থাকে।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1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</a:t>
            </a:r>
            <a:r>
              <a:rPr lang="bn-BD" sz="3100" dirty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1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 প্রত্যক্ষ ভোটে পাঁচ বছরের জন্য তাঁরা নির্বাচিত হন।  </a:t>
            </a:r>
            <a:endParaRPr lang="en-US" sz="3100" dirty="0"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8" y="1340359"/>
            <a:ext cx="2996756" cy="198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2629" r="14615" b="2803"/>
          <a:stretch/>
        </p:blipFill>
        <p:spPr>
          <a:xfrm>
            <a:off x="493278" y="3601526"/>
            <a:ext cx="2996756" cy="213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97" y="1340359"/>
            <a:ext cx="3538138" cy="201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88" y="1340358"/>
            <a:ext cx="3426973" cy="19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65181" y="450377"/>
            <a:ext cx="644259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উপজেলা পরিষদ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38474" y="1667978"/>
            <a:ext cx="6086902" cy="396778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৪৯২টি উপজেলা পরিষদ রয়েছে।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১জন চেয়ারম্যান, </a:t>
            </a:r>
            <a:r>
              <a:rPr lang="bn-BD" sz="3000" dirty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ভাইস চেয়ারম্যান নিয়ে </a:t>
            </a:r>
            <a:r>
              <a:rPr lang="bn-BD" sz="3000" dirty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গঠিত। </a:t>
            </a:r>
            <a:endParaRPr lang="en-US" sz="3000" dirty="0" smtClean="0"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ভাইস </a:t>
            </a:r>
            <a:r>
              <a:rPr lang="bn-BD" sz="3000" dirty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 </a:t>
            </a: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২জনের মধ্যে ১জন সংরক্ষিত মহিলা ভাইস চেয়ারম্যান থাকে।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</a:t>
            </a:r>
            <a:r>
              <a:rPr lang="bn-BD" sz="3000" dirty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000" dirty="0" smtClean="0"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 প্রত্যক্ষ ভোটে পাঁচ বছরের জন্য নির্বাচিত হন।  </a:t>
            </a:r>
            <a:endParaRPr lang="en-US" sz="3000" dirty="0"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28446126"/>
              </p:ext>
            </p:extLst>
          </p:nvPr>
        </p:nvGraphicFramePr>
        <p:xfrm>
          <a:off x="-805216" y="678202"/>
          <a:ext cx="6619162" cy="576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66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2725017"/>
              </p:ext>
            </p:extLst>
          </p:nvPr>
        </p:nvGraphicFramePr>
        <p:xfrm>
          <a:off x="98736" y="1196257"/>
          <a:ext cx="4599294" cy="271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10" name="Frame 9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5181" y="450377"/>
            <a:ext cx="644259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পৌরসভা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885" y="4121623"/>
            <a:ext cx="11096657" cy="1924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পৌরসভা শহরভিত্তিক স্থানীয় সরকার কাঠামো।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৩৩০টি পৌরসভা রয়েছে।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১জন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মেয়র কয়েকজন কাউন্সিলর ও সংরক্ষিত মহিলা কাউন্সিলর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পৌরসভার ভোটারদের প্রত্যক্ষ ভোটে পাঁচ বছরের জন্য নির্বাচিত হন।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6651" r="3215" b="5727"/>
          <a:stretch/>
        </p:blipFill>
        <p:spPr>
          <a:xfrm>
            <a:off x="7927057" y="1317658"/>
            <a:ext cx="3755429" cy="23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9433" b="8164"/>
          <a:stretch/>
        </p:blipFill>
        <p:spPr>
          <a:xfrm>
            <a:off x="4324758" y="1531573"/>
            <a:ext cx="3673389" cy="210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05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5181" y="450377"/>
            <a:ext cx="644259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2"/>
          <a:stretch/>
        </p:blipFill>
        <p:spPr>
          <a:xfrm>
            <a:off x="2288282" y="4081507"/>
            <a:ext cx="1944375" cy="2194149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98" y="4216965"/>
            <a:ext cx="1798611" cy="1798611"/>
          </a:xfrm>
          <a:prstGeom prst="ellipse">
            <a:avLst/>
          </a:prstGeom>
          <a:ln w="1905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3" y="4275522"/>
            <a:ext cx="1772801" cy="177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1" y="4241864"/>
            <a:ext cx="1840932" cy="1818841"/>
          </a:xfrm>
          <a:prstGeom prst="ellipse">
            <a:avLst/>
          </a:prstGeom>
          <a:ln w="1905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35" y="2108160"/>
            <a:ext cx="1830901" cy="1759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02" y="2090930"/>
            <a:ext cx="1779704" cy="1771793"/>
          </a:xfrm>
          <a:prstGeom prst="ellipse">
            <a:avLst/>
          </a:prstGeom>
          <a:ln w="1905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-1337" r="13931" b="-2622"/>
          <a:stretch/>
        </p:blipFill>
        <p:spPr>
          <a:xfrm>
            <a:off x="10003331" y="4169490"/>
            <a:ext cx="1815629" cy="1859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0030" r="19842" b="10020"/>
          <a:stretch/>
        </p:blipFill>
        <p:spPr>
          <a:xfrm>
            <a:off x="2329226" y="2011968"/>
            <a:ext cx="1957861" cy="1909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7" y="2030198"/>
            <a:ext cx="1861159" cy="1861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01" y="2124369"/>
            <a:ext cx="1827481" cy="182748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28" y="2043495"/>
            <a:ext cx="1891840" cy="18918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3" y="4227935"/>
            <a:ext cx="1820163" cy="182016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363948" y="1379816"/>
            <a:ext cx="11455011" cy="5785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মোট ১২টি সিটি কর্পোরেশন রয়েছে... </a:t>
            </a:r>
            <a:endParaRPr lang="en-US" sz="36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40936" y="477668"/>
            <a:ext cx="3487678" cy="129266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7800" b="1" spc="50" dirty="0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3449" y="1950863"/>
            <a:ext cx="6211270" cy="3125337"/>
            <a:chOff x="1023449" y="1950863"/>
            <a:chExt cx="6211270" cy="3125337"/>
          </a:xfrm>
        </p:grpSpPr>
        <p:grpSp>
          <p:nvGrpSpPr>
            <p:cNvPr id="21" name="Group 20"/>
            <p:cNvGrpSpPr/>
            <p:nvPr/>
          </p:nvGrpSpPr>
          <p:grpSpPr>
            <a:xfrm>
              <a:off x="1023449" y="1950863"/>
              <a:ext cx="6211270" cy="3125337"/>
              <a:chOff x="582487" y="1815152"/>
              <a:chExt cx="6104915" cy="3125337"/>
            </a:xfrm>
          </p:grpSpPr>
          <p:sp>
            <p:nvSpPr>
              <p:cNvPr id="14" name="TextBox 5"/>
              <p:cNvSpPr txBox="1"/>
              <p:nvPr/>
            </p:nvSpPr>
            <p:spPr>
              <a:xfrm>
                <a:off x="582487" y="2000931"/>
                <a:ext cx="3838283" cy="2831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মনিরুজ্জামান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 </a:t>
                </a:r>
                <a:endPara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আই সি টি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আমবাগান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সাদুল্লাপুর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monirsarker79@gmail.com</a:t>
                </a:r>
                <a:endParaRPr lang="en-US" sz="2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bn-BD" sz="32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০১৭২৮১৬৬১১৬</a:t>
                </a:r>
                <a:r>
                  <a:rPr lang="bn-BD" sz="28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2487" y="1815152"/>
                <a:ext cx="6104915" cy="3125337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2"/>
            <a:stretch/>
          </p:blipFill>
          <p:spPr>
            <a:xfrm>
              <a:off x="4799380" y="2136642"/>
              <a:ext cx="2346844" cy="2625282"/>
            </a:xfrm>
            <a:prstGeom prst="ellipse">
              <a:avLst/>
            </a:prstGeom>
            <a:ln w="1905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22" name="Frame 21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24114" y="1093334"/>
            <a:ext cx="3790349" cy="4795102"/>
            <a:chOff x="7324114" y="1093334"/>
            <a:chExt cx="3790349" cy="4795102"/>
          </a:xfrm>
        </p:grpSpPr>
        <p:grpSp>
          <p:nvGrpSpPr>
            <p:cNvPr id="19" name="Group 18"/>
            <p:cNvGrpSpPr/>
            <p:nvPr/>
          </p:nvGrpSpPr>
          <p:grpSpPr>
            <a:xfrm>
              <a:off x="7324114" y="1093334"/>
              <a:ext cx="3790349" cy="4795102"/>
              <a:chOff x="6442445" y="1242397"/>
              <a:chExt cx="4324920" cy="455712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42445" y="4907075"/>
                <a:ext cx="4324920" cy="8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06, 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পাঠ- 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০২ </a:t>
                </a:r>
                <a:endParaRPr lang="bn-BD" sz="25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</a:t>
                </a:r>
                <a:r>
                  <a:rPr lang="en-US" sz="25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মিনিট </a:t>
                </a:r>
                <a:endParaRPr lang="en-US" sz="25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38175" y="1242397"/>
                <a:ext cx="3849986" cy="4557123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723764" y="1378424"/>
              <a:ext cx="2880544" cy="3493685"/>
              <a:chOff x="7846596" y="1584161"/>
              <a:chExt cx="2677326" cy="328794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6596" y="1584161"/>
                <a:ext cx="2672227" cy="32879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28" t="6134" r="6145" b="5751"/>
              <a:stretch/>
            </p:blipFill>
            <p:spPr>
              <a:xfrm>
                <a:off x="10263116" y="1838571"/>
                <a:ext cx="260806" cy="1910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4675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" y="572819"/>
            <a:ext cx="3211225" cy="180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2" y="564056"/>
            <a:ext cx="3166210" cy="180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r="263" b="8308"/>
          <a:stretch/>
        </p:blipFill>
        <p:spPr>
          <a:xfrm>
            <a:off x="4576694" y="572819"/>
            <a:ext cx="3040017" cy="189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816336" y="2596180"/>
            <a:ext cx="6530916" cy="342660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3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 কর্পোরেশনের প্রধান হলেন মেয়র।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3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ওয়ার্ডের জন্য একজন করে কাউন্সিলর নির্বাচিত হন।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3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ওয়ার্ড নিয়ে ১জন সংরক্ষিত মহিলা কাউন্সিলর থাকেন।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n-BD" sz="3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 প্রত্যক্ষ ভোটে পাঁচ বছরের জন্য নির্বাচিত হন।  </a:t>
            </a:r>
            <a:endParaRPr lang="en-US" sz="30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776" r="11436" b="776"/>
          <a:stretch/>
        </p:blipFill>
        <p:spPr>
          <a:xfrm>
            <a:off x="9449818" y="4428858"/>
            <a:ext cx="2292519" cy="1537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42" y="2525115"/>
            <a:ext cx="1492257" cy="1850862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6" y="2464251"/>
            <a:ext cx="1483503" cy="1780203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2972"/>
          <a:stretch/>
        </p:blipFill>
        <p:spPr>
          <a:xfrm>
            <a:off x="428623" y="4336777"/>
            <a:ext cx="2292519" cy="154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81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79" y="2853574"/>
            <a:ext cx="4740062" cy="329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65181" y="450377"/>
            <a:ext cx="644259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জেলা পরিষদ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3951" y="1309339"/>
            <a:ext cx="7404578" cy="1077218"/>
            <a:chOff x="852319" y="1582296"/>
            <a:chExt cx="7404578" cy="1077218"/>
          </a:xfrm>
        </p:grpSpPr>
        <p:sp>
          <p:nvSpPr>
            <p:cNvPr id="11" name="Right Arrow 10"/>
            <p:cNvSpPr/>
            <p:nvPr/>
          </p:nvSpPr>
          <p:spPr>
            <a:xfrm>
              <a:off x="852319" y="1639866"/>
              <a:ext cx="366614" cy="35484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2738" y="1582296"/>
              <a:ext cx="7094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পার্বত্য জেলা ছাড়া বাংলাদেশে মোট ৬১টি জেলা পরিষদ রয়েছে</a:t>
              </a:r>
              <a:r>
                <a:rPr lang="bn-BD" sz="32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32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194" y="2265694"/>
            <a:ext cx="7415686" cy="1077218"/>
            <a:chOff x="841210" y="2265697"/>
            <a:chExt cx="7415686" cy="1077218"/>
          </a:xfrm>
        </p:grpSpPr>
        <p:sp>
          <p:nvSpPr>
            <p:cNvPr id="12" name="Right Arrow 11"/>
            <p:cNvSpPr/>
            <p:nvPr/>
          </p:nvSpPr>
          <p:spPr>
            <a:xfrm>
              <a:off x="841210" y="2324029"/>
              <a:ext cx="366614" cy="35484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2737" y="2265697"/>
              <a:ext cx="7094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জেলা পরিষদে ১জন চেয়ারম্যান, ১৫জন সদস্য ও ৫জন সংরক্ষিত মহিলা সদস্য থাকে।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6477" y="3251552"/>
            <a:ext cx="7414755" cy="584775"/>
            <a:chOff x="842141" y="3074128"/>
            <a:chExt cx="7414755" cy="584775"/>
          </a:xfrm>
        </p:grpSpPr>
        <p:sp>
          <p:nvSpPr>
            <p:cNvPr id="13" name="Right Arrow 12"/>
            <p:cNvSpPr/>
            <p:nvPr/>
          </p:nvSpPr>
          <p:spPr>
            <a:xfrm>
              <a:off x="842141" y="3158317"/>
              <a:ext cx="366614" cy="35484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2737" y="3074128"/>
              <a:ext cx="7094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তাঁরা পরোক্ষভাবে নির্বাচিত হন।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3936" y="3754797"/>
            <a:ext cx="7444593" cy="1569660"/>
            <a:chOff x="853248" y="3727502"/>
            <a:chExt cx="7294465" cy="1569660"/>
          </a:xfrm>
        </p:grpSpPr>
        <p:sp>
          <p:nvSpPr>
            <p:cNvPr id="14" name="Right Arrow 13"/>
            <p:cNvSpPr/>
            <p:nvPr/>
          </p:nvSpPr>
          <p:spPr>
            <a:xfrm>
              <a:off x="853248" y="3815616"/>
              <a:ext cx="366614" cy="35484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2736" y="3727502"/>
              <a:ext cx="69849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জেলার অন্তর্গত সিটি কর্পোরেশন ও পৌরসভার মেয়র ও কাউন্সিলর এবং উপজেলা ও ইউনিয়ন পরিষদের চেয়ারম্যান ও সদস্যদের দ্বারা নির্বাচিত হন। </a:t>
              </a:r>
              <a:endParaRPr lang="bn-BD" sz="32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584" y="5239128"/>
            <a:ext cx="7403646" cy="584775"/>
            <a:chOff x="853248" y="4993466"/>
            <a:chExt cx="7403646" cy="584775"/>
          </a:xfrm>
        </p:grpSpPr>
        <p:sp>
          <p:nvSpPr>
            <p:cNvPr id="15" name="Right Arrow 14"/>
            <p:cNvSpPr/>
            <p:nvPr/>
          </p:nvSpPr>
          <p:spPr>
            <a:xfrm>
              <a:off x="853248" y="5058594"/>
              <a:ext cx="366614" cy="35484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2735" y="4993466"/>
              <a:ext cx="7094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কার্যকাল পাঁচ বছর।  </a:t>
              </a:r>
              <a:endParaRPr lang="en-US" sz="32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29596" y="1392075"/>
            <a:ext cx="2773908" cy="1501254"/>
            <a:chOff x="2576015" y="1572211"/>
            <a:chExt cx="5347994" cy="298244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015" y="1572211"/>
              <a:ext cx="5347994" cy="298244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917276" y="3412297"/>
              <a:ext cx="1987638" cy="5265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 পরিষদ নির্বাচন</a:t>
              </a:r>
              <a:endPara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0314" y="450377"/>
            <a:ext cx="7212326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জেলা পরিষদ 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20162"/>
          <a:stretch/>
        </p:blipFill>
        <p:spPr>
          <a:xfrm>
            <a:off x="3869143" y="1425337"/>
            <a:ext cx="4005613" cy="194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5" y="1476443"/>
            <a:ext cx="3318967" cy="186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" y="3684452"/>
            <a:ext cx="3343940" cy="191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005618" y="3363593"/>
            <a:ext cx="7849644" cy="1077218"/>
            <a:chOff x="852319" y="1582296"/>
            <a:chExt cx="7404578" cy="1077218"/>
          </a:xfrm>
        </p:grpSpPr>
        <p:sp>
          <p:nvSpPr>
            <p:cNvPr id="12" name="Right Arrow 11"/>
            <p:cNvSpPr/>
            <p:nvPr/>
          </p:nvSpPr>
          <p:spPr>
            <a:xfrm>
              <a:off x="852319" y="1639866"/>
              <a:ext cx="366614" cy="354842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2738" y="1582296"/>
              <a:ext cx="7094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>
                  <a:ln w="0"/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তিনটি পার্বত্য </a:t>
              </a:r>
              <a:r>
                <a:rPr lang="bn-BD" sz="3200" dirty="0" smtClean="0">
                  <a:ln w="0"/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জেলা পরিষদ- </a:t>
              </a:r>
              <a:r>
                <a:rPr lang="bn-BD" sz="3200" dirty="0">
                  <a:ln w="0"/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রাঙ্গামাটি, খাগড়াছড়ি ও </a:t>
              </a:r>
              <a:r>
                <a:rPr lang="bn-BD" sz="3200" dirty="0" smtClean="0">
                  <a:ln w="0"/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বান্দরবন। </a:t>
              </a:r>
              <a:endParaRPr lang="bn-BD" sz="32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8326" y="4357411"/>
            <a:ext cx="7854282" cy="1077218"/>
            <a:chOff x="879674" y="1554999"/>
            <a:chExt cx="7519738" cy="1077218"/>
          </a:xfrm>
        </p:grpSpPr>
        <p:sp>
          <p:nvSpPr>
            <p:cNvPr id="15" name="Right Arrow 14"/>
            <p:cNvSpPr/>
            <p:nvPr/>
          </p:nvSpPr>
          <p:spPr>
            <a:xfrm>
              <a:off x="879674" y="1639866"/>
              <a:ext cx="365191" cy="354842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071" y="1554999"/>
              <a:ext cx="72123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  চেয়ারম্যান, নির্দিষ্ট সংখ্যক ক্ষুদ্র নৃগোষ্ঠীর ও বাঙালি সদস্য নিয়ে এই পরিষদ গঠিত। </a:t>
              </a:r>
              <a:endParaRPr lang="bn-BD" sz="32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4678" y="5366817"/>
            <a:ext cx="7877185" cy="584775"/>
            <a:chOff x="852319" y="1582296"/>
            <a:chExt cx="7404578" cy="584775"/>
          </a:xfrm>
        </p:grpSpPr>
        <p:sp>
          <p:nvSpPr>
            <p:cNvPr id="18" name="Right Arrow 17"/>
            <p:cNvSpPr/>
            <p:nvPr/>
          </p:nvSpPr>
          <p:spPr>
            <a:xfrm>
              <a:off x="852319" y="1639866"/>
              <a:ext cx="366614" cy="354842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0136" y="1582296"/>
              <a:ext cx="705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n w="0"/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পার্বত্য জেলার ভোটারদের প্রত্যক্ষ ভোটে তাঁরা নির্বাচিত হন।  </a:t>
              </a:r>
              <a:endParaRPr lang="bn-BD" sz="32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60" y="1760806"/>
            <a:ext cx="1264443" cy="12644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86" y="1760686"/>
            <a:ext cx="1264443" cy="12644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23" y="1760562"/>
            <a:ext cx="1258823" cy="12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6" name="Frame 5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656751" y="450377"/>
            <a:ext cx="4859452" cy="837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উপনির্বাচন  </a:t>
            </a:r>
            <a:endParaRPr lang="en-US" sz="60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4968" y="4001772"/>
            <a:ext cx="11150220" cy="1669637"/>
          </a:xfrm>
          <a:prstGeom prst="roundRect">
            <a:avLst/>
          </a:prstGeom>
          <a:solidFill>
            <a:srgbClr val="9F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আসনের নির্বাচিত সদস্য মেয়াদ পূর্তির পূর্বেই মারা গেলে, পদত্যাগ করলে কিংবা অন্য কোনো কারণে আসন শুন্য হলে ঐ আসনে পুনরায় নির্বাচন ব্যবস্থাকে উপনির্বাচন বলে। জাতীয় ও স্থানীয় উভয় পর্যায়েই উপনির্বাচন হতে পারে। </a:t>
            </a:r>
            <a:endParaRPr lang="en-US" sz="3200" dirty="0">
              <a:ln w="0"/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00" y="1621144"/>
            <a:ext cx="3394102" cy="203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9" y="1510710"/>
            <a:ext cx="3722039" cy="2181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8" y="1529603"/>
            <a:ext cx="4026090" cy="2144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53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1577" y="2743118"/>
            <a:ext cx="682910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স্থানীয় পর্যায়ের নির্বাচন সম্পর্কে দলে আলোচনা করে উপস্থাপন কর।  </a:t>
            </a:r>
            <a:endParaRPr lang="en-US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" y="1938860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7963" y="430215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92092" y="145171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19" name="Frame 18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65166" y="141666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941869" y="387241"/>
            <a:ext cx="6289216" cy="1122259"/>
            <a:chOff x="2961308" y="522971"/>
            <a:chExt cx="6237027" cy="1124846"/>
          </a:xfrm>
        </p:grpSpPr>
        <p:grpSp>
          <p:nvGrpSpPr>
            <p:cNvPr id="59" name="Group 58"/>
            <p:cNvGrpSpPr/>
            <p:nvPr/>
          </p:nvGrpSpPr>
          <p:grpSpPr>
            <a:xfrm>
              <a:off x="2961308" y="522971"/>
              <a:ext cx="6237027" cy="1124846"/>
              <a:chOff x="3470206" y="559144"/>
              <a:chExt cx="5628022" cy="1010349"/>
            </a:xfrm>
          </p:grpSpPr>
          <p:sp>
            <p:nvSpPr>
              <p:cNvPr id="61" name="Down Arrow 60"/>
              <p:cNvSpPr/>
              <p:nvPr/>
            </p:nvSpPr>
            <p:spPr>
              <a:xfrm>
                <a:off x="3470206" y="641445"/>
                <a:ext cx="5628022" cy="92804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132704" y="559144"/>
                <a:ext cx="4244764" cy="99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4959196" y="545906"/>
              <a:ext cx="226047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ysClr val="windowText" lastClr="00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মূল্যায়ন</a:t>
              </a:r>
              <a:endParaRPr lang="en-US" sz="6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9" name="Frame 38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35287" y="2019867"/>
            <a:ext cx="8605006" cy="613653"/>
            <a:chOff x="1098554" y="2019867"/>
            <a:chExt cx="8605006" cy="613653"/>
          </a:xfrm>
        </p:grpSpPr>
        <p:sp>
          <p:nvSpPr>
            <p:cNvPr id="2" name="TextBox 1"/>
            <p:cNvSpPr txBox="1"/>
            <p:nvPr/>
          </p:nvSpPr>
          <p:spPr>
            <a:xfrm>
              <a:off x="1719620" y="2019867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 কাকে বলে?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2169611"/>
              <a:ext cx="621066" cy="463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35287" y="2679873"/>
            <a:ext cx="8605006" cy="633142"/>
            <a:chOff x="1098554" y="2679873"/>
            <a:chExt cx="8605006" cy="633142"/>
          </a:xfrm>
        </p:grpSpPr>
        <p:sp>
          <p:nvSpPr>
            <p:cNvPr id="54" name="TextBox 53"/>
            <p:cNvSpPr txBox="1"/>
            <p:nvPr/>
          </p:nvSpPr>
          <p:spPr>
            <a:xfrm>
              <a:off x="1719620" y="2679873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 পর্যায়ে কী কী নির্বাচন হয়? </a:t>
              </a:r>
              <a:endPara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2849106"/>
              <a:ext cx="621066" cy="46390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35287" y="3353163"/>
            <a:ext cx="8605006" cy="645381"/>
            <a:chOff x="1098554" y="3353163"/>
            <a:chExt cx="8605006" cy="645381"/>
          </a:xfrm>
        </p:grpSpPr>
        <p:sp>
          <p:nvSpPr>
            <p:cNvPr id="63" name="TextBox 62"/>
            <p:cNvSpPr txBox="1"/>
            <p:nvPr/>
          </p:nvSpPr>
          <p:spPr>
            <a:xfrm>
              <a:off x="1719620" y="3353163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সংসদের সংরক্ষিত মহিলা আসনের সংখ্যা কত?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3534635"/>
              <a:ext cx="621066" cy="4639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35287" y="4006537"/>
            <a:ext cx="8605006" cy="637388"/>
            <a:chOff x="1098554" y="4006537"/>
            <a:chExt cx="8605006" cy="637388"/>
          </a:xfrm>
        </p:grpSpPr>
        <p:sp>
          <p:nvSpPr>
            <p:cNvPr id="64" name="TextBox 63"/>
            <p:cNvSpPr txBox="1"/>
            <p:nvPr/>
          </p:nvSpPr>
          <p:spPr>
            <a:xfrm>
              <a:off x="1719620" y="4006537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 দেশে পৌরসভার সংখ্যা কত? </a:t>
              </a:r>
              <a:endPara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4180016"/>
              <a:ext cx="621066" cy="4639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35287" y="4673559"/>
            <a:ext cx="8605006" cy="643322"/>
            <a:chOff x="1098554" y="4673559"/>
            <a:chExt cx="8605006" cy="643322"/>
          </a:xfrm>
        </p:grpSpPr>
        <p:sp>
          <p:nvSpPr>
            <p:cNvPr id="65" name="TextBox 64"/>
            <p:cNvSpPr txBox="1"/>
            <p:nvPr/>
          </p:nvSpPr>
          <p:spPr>
            <a:xfrm>
              <a:off x="1719620" y="4673559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 দেশে সিটি কর্পোরেশনে কয়টি?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4852972"/>
              <a:ext cx="621066" cy="4639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535287" y="5333802"/>
            <a:ext cx="8605006" cy="632947"/>
            <a:chOff x="1098554" y="5306506"/>
            <a:chExt cx="8605006" cy="632947"/>
          </a:xfrm>
        </p:grpSpPr>
        <p:sp>
          <p:nvSpPr>
            <p:cNvPr id="66" name="TextBox 65"/>
            <p:cNvSpPr txBox="1"/>
            <p:nvPr/>
          </p:nvSpPr>
          <p:spPr>
            <a:xfrm>
              <a:off x="1719620" y="5306506"/>
              <a:ext cx="7983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 দেশে পার্বত্য জেলা পরিষদ কয়টি ও কী কী? </a:t>
              </a:r>
              <a:endParaRPr lang="en-US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98554" y="5475544"/>
              <a:ext cx="621066" cy="463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32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1242" y="863924"/>
            <a:ext cx="2924229" cy="1244972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277610"/>
              <a:ext cx="837985" cy="12552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277610"/>
              <a:ext cx="837985" cy="12552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64668" y="2150412"/>
            <a:ext cx="10133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সম্প্রতি অনুষ্ঠিত হয়েছে এমন কোনো স্থানীয় নির্বাচন পর্যালোচনা করে নিচের তথ্যগুলো লিপিবদ্ধ কর</a:t>
            </a:r>
            <a:r>
              <a:rPr lang="en-US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১</a:t>
            </a:r>
            <a:r>
              <a:rPr lang="bn-BD" sz="38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8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নাম- </a:t>
            </a:r>
          </a:p>
          <a:p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২. </a:t>
            </a:r>
            <a:r>
              <a:rPr lang="bn-BD" sz="38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 নাম-</a:t>
            </a:r>
          </a:p>
          <a:p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৩. </a:t>
            </a:r>
            <a:r>
              <a:rPr lang="bn-BD" sz="38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প্রার্থীর সংখ্যা- </a:t>
            </a:r>
            <a:r>
              <a:rPr lang="en-US" sz="38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৪. </a:t>
            </a:r>
            <a:r>
              <a:rPr lang="bn-BD" sz="38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ফলাফল-</a:t>
            </a:r>
            <a:r>
              <a:rPr lang="bn-BD" sz="38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11578" y="518614"/>
            <a:ext cx="4344793" cy="1022873"/>
          </a:xfrm>
          <a:prstGeom prst="roundRect">
            <a:avLst/>
          </a:prstGeom>
          <a:solidFill>
            <a:srgbClr val="F3E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ln w="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24" name="Frame 23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65555" y="864496"/>
            <a:ext cx="2924229" cy="1244972"/>
            <a:chOff x="692331" y="470263"/>
            <a:chExt cx="11024302" cy="5264331"/>
          </a:xfrm>
        </p:grpSpPr>
        <p:sp>
          <p:nvSpPr>
            <p:cNvPr id="33" name="Rectangle 32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rgbClr val="E1F1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05062" y="3277610"/>
              <a:ext cx="837985" cy="12552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6976" y="3277610"/>
              <a:ext cx="837985" cy="12552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5" idx="0"/>
              <a:endCxn id="35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5908" y="1505721"/>
            <a:ext cx="7251884" cy="318219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22406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16" name="Frame 15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018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7" y="3532328"/>
            <a:ext cx="3591287" cy="197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74" y="901608"/>
            <a:ext cx="3469305" cy="195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46" y="3581543"/>
            <a:ext cx="3502359" cy="196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41683" y="414053"/>
            <a:ext cx="98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দেখতে পাচ্ছ...? </a:t>
            </a:r>
            <a:endParaRPr lang="en-US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6322" y="832092"/>
            <a:ext cx="3777056" cy="2096444"/>
          </a:xfrm>
          <a:prstGeom prst="roundRect">
            <a:avLst/>
          </a:prstGeom>
          <a:noFill/>
          <a:ln w="28575">
            <a:solidFill>
              <a:srgbClr val="39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6322" y="3518260"/>
            <a:ext cx="3777056" cy="2096444"/>
          </a:xfrm>
          <a:prstGeom prst="roundRect">
            <a:avLst/>
          </a:prstGeom>
          <a:noFill/>
          <a:ln w="28575">
            <a:solidFill>
              <a:srgbClr val="39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95797" y="772967"/>
            <a:ext cx="3777056" cy="2096444"/>
          </a:xfrm>
          <a:prstGeom prst="roundRect">
            <a:avLst/>
          </a:prstGeom>
          <a:noFill/>
          <a:ln w="28575">
            <a:solidFill>
              <a:srgbClr val="39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95797" y="3561749"/>
            <a:ext cx="3777056" cy="2096444"/>
          </a:xfrm>
          <a:prstGeom prst="roundRect">
            <a:avLst/>
          </a:prstGeom>
          <a:noFill/>
          <a:ln w="28575">
            <a:solidFill>
              <a:srgbClr val="39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3572075"/>
            <a:ext cx="3404382" cy="204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4226085" y="3561749"/>
            <a:ext cx="3777056" cy="2096444"/>
          </a:xfrm>
          <a:prstGeom prst="roundRect">
            <a:avLst/>
          </a:prstGeom>
          <a:noFill/>
          <a:ln w="28575">
            <a:solidFill>
              <a:srgbClr val="39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4267" y="2919355"/>
            <a:ext cx="282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ভোটারের লাইন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8370" y="2864765"/>
            <a:ext cx="281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ভোটারের ভোট প্রদান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74" y="5549097"/>
            <a:ext cx="281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গণনা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5719" y="5607973"/>
            <a:ext cx="281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5021" y="5624816"/>
            <a:ext cx="281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8" y="921843"/>
            <a:ext cx="3580581" cy="195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4344715" y="1983521"/>
            <a:ext cx="3330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4000" dirty="0">
              <a:ln w="0"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8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06411" y="645372"/>
            <a:ext cx="5554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4976" y="2091520"/>
            <a:ext cx="11197508" cy="2674963"/>
            <a:chOff x="772732" y="1512050"/>
            <a:chExt cx="10676586" cy="299555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" name="Rounded Rectangle 1"/>
            <p:cNvSpPr/>
            <p:nvPr/>
          </p:nvSpPr>
          <p:spPr>
            <a:xfrm>
              <a:off x="772732" y="1512050"/>
              <a:ext cx="10676586" cy="2995556"/>
            </a:xfrm>
            <a:prstGeom prst="roundRect">
              <a:avLst/>
            </a:prstGeom>
            <a:solidFill>
              <a:srgbClr val="CCFFC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22799" y="1683680"/>
              <a:ext cx="10350252" cy="2823926"/>
            </a:xfrm>
            <a:prstGeom prst="round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8000" b="1" dirty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8000" b="1" dirty="0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</a:t>
              </a:r>
              <a:r>
                <a:rPr lang="en-US" sz="8000" b="1" dirty="0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পর্যায়ের</a:t>
              </a:r>
              <a:r>
                <a:rPr lang="en-US" sz="8000" b="1" dirty="0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sz="8000" b="1" dirty="0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en-US" sz="8000" b="1" dirty="0" smtClean="0">
                  <a:ln w="19050">
                    <a:solidFill>
                      <a:srgbClr val="FFFF00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8000" b="1" dirty="0">
                <a:ln w="1905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23" name="Frame 2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2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1194" y="1400980"/>
            <a:ext cx="11505064" cy="394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489" y="341194"/>
            <a:ext cx="11477768" cy="1075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192" y="1535806"/>
            <a:ext cx="1150506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27" name="Frame 26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 descr="bulls_eye_target_400_clr_15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04" y="315438"/>
            <a:ext cx="1448280" cy="1325890"/>
          </a:xfrm>
          <a:prstGeom prst="rect">
            <a:avLst/>
          </a:prstGeom>
        </p:spPr>
      </p:pic>
      <p:pic>
        <p:nvPicPr>
          <p:cNvPr id="16" name="Picture 15" descr="bulls_eye_target_400_clr_15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11803" y="311937"/>
            <a:ext cx="1541970" cy="13258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32540" y="2449559"/>
            <a:ext cx="8967810" cy="818769"/>
            <a:chOff x="2332540" y="2449559"/>
            <a:chExt cx="8967810" cy="818769"/>
          </a:xfrm>
        </p:grpSpPr>
        <p:sp>
          <p:nvSpPr>
            <p:cNvPr id="3" name="Rectangle 2"/>
            <p:cNvSpPr/>
            <p:nvPr/>
          </p:nvSpPr>
          <p:spPr>
            <a:xfrm>
              <a:off x="2709069" y="2640580"/>
              <a:ext cx="8591281" cy="436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নির্বাচন কী তা বলতে পারবে।  </a:t>
              </a:r>
              <a:endParaRPr lang="en-US" sz="34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32540" y="2449559"/>
              <a:ext cx="477672" cy="818769"/>
              <a:chOff x="1076470" y="2456694"/>
              <a:chExt cx="574979" cy="82615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03764" y="2456694"/>
                <a:ext cx="531524" cy="786126"/>
              </a:xfrm>
              <a:prstGeom prst="ellipse">
                <a:avLst/>
              </a:prstGeom>
              <a:solidFill>
                <a:srgbClr val="39079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70" y="2468531"/>
                <a:ext cx="574979" cy="814314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1158970" y="2596437"/>
                <a:ext cx="394176" cy="486467"/>
              </a:xfrm>
              <a:prstGeom prst="ellipse">
                <a:avLst/>
              </a:prstGeom>
              <a:solidFill>
                <a:srgbClr val="189F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000" dirty="0" smtClean="0">
                    <a:ln>
                      <a:solidFill>
                        <a:srgbClr val="FFFF00"/>
                      </a:solidFill>
                    </a:ln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000" dirty="0">
                  <a:ln>
                    <a:solidFill>
                      <a:srgbClr val="FFFF00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834187" y="3297630"/>
            <a:ext cx="9916537" cy="818769"/>
            <a:chOff x="1834187" y="3297630"/>
            <a:chExt cx="9916537" cy="818769"/>
          </a:xfrm>
        </p:grpSpPr>
        <p:sp>
          <p:nvSpPr>
            <p:cNvPr id="32" name="Rectangle 31"/>
            <p:cNvSpPr/>
            <p:nvPr/>
          </p:nvSpPr>
          <p:spPr>
            <a:xfrm>
              <a:off x="2216142" y="3488651"/>
              <a:ext cx="9534582" cy="436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বাংলাদেশের জাতীয় পর্যায়ের নির্বাচন সমূহ উল্লেখ করতে পারবে।  </a:t>
              </a:r>
              <a:endParaRPr lang="en-US" sz="34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834187" y="3297630"/>
              <a:ext cx="477672" cy="818769"/>
              <a:chOff x="1076470" y="2456694"/>
              <a:chExt cx="574979" cy="82615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3764" y="2456694"/>
                <a:ext cx="531524" cy="786126"/>
              </a:xfrm>
              <a:prstGeom prst="ellipse">
                <a:avLst/>
              </a:prstGeom>
              <a:solidFill>
                <a:srgbClr val="39079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70" y="2468531"/>
                <a:ext cx="574979" cy="814314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1158970" y="2596437"/>
                <a:ext cx="394176" cy="486467"/>
              </a:xfrm>
              <a:prstGeom prst="ellipse">
                <a:avLst/>
              </a:prstGeom>
              <a:solidFill>
                <a:srgbClr val="189F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000" dirty="0">
                    <a:ln>
                      <a:solidFill>
                        <a:srgbClr val="FFFF00"/>
                      </a:solidFill>
                    </a:ln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5000" dirty="0">
                  <a:ln>
                    <a:solidFill>
                      <a:srgbClr val="FFFF00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275641" y="4123781"/>
            <a:ext cx="10406841" cy="818769"/>
            <a:chOff x="1275641" y="4123781"/>
            <a:chExt cx="10406841" cy="818769"/>
          </a:xfrm>
        </p:grpSpPr>
        <p:sp>
          <p:nvSpPr>
            <p:cNvPr id="33" name="Rectangle 32"/>
            <p:cNvSpPr/>
            <p:nvPr/>
          </p:nvSpPr>
          <p:spPr>
            <a:xfrm>
              <a:off x="1664604" y="4314802"/>
              <a:ext cx="10017878" cy="4367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 smtClean="0">
                  <a:ln w="0"/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বাংলাদেশের স্থানীয় পর্যায়ের নির্বাচন সম্পর্কে বর্ণনা করতে পারবে।  </a:t>
              </a:r>
              <a:endParaRPr lang="en-US" sz="34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75641" y="4123781"/>
              <a:ext cx="477672" cy="818769"/>
              <a:chOff x="1076470" y="2456694"/>
              <a:chExt cx="574979" cy="82615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103764" y="2456694"/>
                <a:ext cx="531524" cy="786126"/>
              </a:xfrm>
              <a:prstGeom prst="ellipse">
                <a:avLst/>
              </a:prstGeom>
              <a:solidFill>
                <a:srgbClr val="39079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470" y="2468531"/>
                <a:ext cx="574979" cy="814314"/>
              </a:xfrm>
              <a:prstGeom prst="rect">
                <a:avLst/>
              </a:prstGeom>
            </p:spPr>
          </p:pic>
          <p:sp>
            <p:nvSpPr>
              <p:cNvPr id="47" name="Oval 46"/>
              <p:cNvSpPr/>
              <p:nvPr/>
            </p:nvSpPr>
            <p:spPr>
              <a:xfrm>
                <a:off x="1158970" y="2596437"/>
                <a:ext cx="394176" cy="486467"/>
              </a:xfrm>
              <a:prstGeom prst="ellipse">
                <a:avLst/>
              </a:prstGeom>
              <a:solidFill>
                <a:srgbClr val="189F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000" dirty="0">
                    <a:ln>
                      <a:solidFill>
                        <a:srgbClr val="FFFF00"/>
                      </a:solidFill>
                    </a:ln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000" dirty="0">
                  <a:ln>
                    <a:solidFill>
                      <a:srgbClr val="FFFF00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9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6" name="Frame 5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39" y="627796"/>
            <a:ext cx="4229326" cy="248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44" y="627796"/>
            <a:ext cx="2431164" cy="243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4" y="627796"/>
            <a:ext cx="4114703" cy="248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04966" y="3794077"/>
            <a:ext cx="11161244" cy="135112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ভোটাধিকারপ্রাপ্ত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নাগরিকেরা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7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3" name="Frame 2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29730" y="653350"/>
            <a:ext cx="10713493" cy="8206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নির্বাচন প্রক্রিয়া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61906" y="3863474"/>
            <a:ext cx="3891466" cy="2196129"/>
            <a:chOff x="7561906" y="4095490"/>
            <a:chExt cx="3891466" cy="21961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906" y="4099997"/>
              <a:ext cx="3891466" cy="21916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639" y="4095490"/>
              <a:ext cx="1430982" cy="8177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7" t="4241" r="14657" b="-61"/>
            <a:stretch/>
          </p:blipFill>
          <p:spPr>
            <a:xfrm>
              <a:off x="7571804" y="4131560"/>
              <a:ext cx="1231004" cy="78163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19367" y="2380362"/>
            <a:ext cx="6114796" cy="928051"/>
            <a:chOff x="729730" y="2390606"/>
            <a:chExt cx="6831729" cy="1081584"/>
          </a:xfrm>
        </p:grpSpPr>
        <p:sp>
          <p:nvSpPr>
            <p:cNvPr id="7" name="Rounded Rectangle 6"/>
            <p:cNvSpPr/>
            <p:nvPr/>
          </p:nvSpPr>
          <p:spPr>
            <a:xfrm>
              <a:off x="729730" y="2390606"/>
              <a:ext cx="6224232" cy="108158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জাতীয় </a:t>
              </a:r>
              <a:r>
                <a:rPr lang="bn-BD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পর্যায়ের নির্বাচন ও 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953962" y="2470135"/>
              <a:ext cx="607497" cy="9258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9367" y="4503756"/>
            <a:ext cx="6114796" cy="928051"/>
            <a:chOff x="729730" y="4582240"/>
            <a:chExt cx="6831729" cy="1081584"/>
          </a:xfrm>
        </p:grpSpPr>
        <p:sp>
          <p:nvSpPr>
            <p:cNvPr id="6" name="Rounded Rectangle 5"/>
            <p:cNvSpPr/>
            <p:nvPr/>
          </p:nvSpPr>
          <p:spPr>
            <a:xfrm>
              <a:off x="729730" y="4582240"/>
              <a:ext cx="6224232" cy="108158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স্থানীয় পর্যায়ের নির্বাচন।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953962" y="4661771"/>
              <a:ext cx="607497" cy="93657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61459" y="1542194"/>
            <a:ext cx="3881772" cy="2211459"/>
            <a:chOff x="7561459" y="1542194"/>
            <a:chExt cx="3881772" cy="2211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459" y="1570156"/>
              <a:ext cx="3881772" cy="21834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738281" y="1542194"/>
              <a:ext cx="338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 সংসদ নির্বাচন </a:t>
              </a:r>
              <a:endPara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20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46100" y="2542376"/>
            <a:ext cx="675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কাকে বলে?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0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18" name="Frame 17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100" y="3361375"/>
            <a:ext cx="675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নির্বাচন প্রক্রিয়া কয়টি ও কী কী? 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440" y="57152"/>
            <a:ext cx="12030075" cy="6743700"/>
            <a:chOff x="71440" y="57152"/>
            <a:chExt cx="12030075" cy="6743700"/>
          </a:xfrm>
        </p:grpSpPr>
        <p:sp>
          <p:nvSpPr>
            <p:cNvPr id="4" name="Frame 3"/>
            <p:cNvSpPr/>
            <p:nvPr/>
          </p:nvSpPr>
          <p:spPr>
            <a:xfrm>
              <a:off x="71440" y="57152"/>
              <a:ext cx="12030075" cy="6743700"/>
            </a:xfrm>
            <a:prstGeom prst="frame">
              <a:avLst>
                <a:gd name="adj1" fmla="val 3000"/>
              </a:avLst>
            </a:prstGeom>
            <a:gradFill flip="none" rotWithShape="1">
              <a:gsLst>
                <a:gs pos="33000">
                  <a:srgbClr val="0070C0"/>
                </a:gs>
                <a:gs pos="14000">
                  <a:srgbClr val="00B0F0"/>
                </a:gs>
                <a:gs pos="81000">
                  <a:srgbClr val="0070C0"/>
                </a:gs>
                <a:gs pos="50000">
                  <a:srgbClr val="FF0000"/>
                </a:gs>
              </a:gsLst>
              <a:lin ang="8100000" scaled="1"/>
              <a:tileRect/>
            </a:gradFill>
            <a:ln w="38100"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1194" y="341194"/>
              <a:ext cx="11491415" cy="618243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-125523" y="6015576"/>
            <a:ext cx="12424848" cy="52016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সাদুল্লাপুর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3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০১৭২৮১৬৬১১৬ </a:t>
            </a:r>
            <a:endParaRPr lang="en-US" sz="23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4" y="4697959"/>
            <a:ext cx="2217357" cy="1305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3" y="4696829"/>
            <a:ext cx="2255974" cy="1396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34" y="4695313"/>
            <a:ext cx="2211776" cy="1335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2233104" y="437884"/>
            <a:ext cx="7844071" cy="1865328"/>
            <a:chOff x="1488255" y="427525"/>
            <a:chExt cx="7844071" cy="1865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0" t="1553" r="19884" b="2526"/>
            <a:stretch/>
          </p:blipFill>
          <p:spPr>
            <a:xfrm>
              <a:off x="7265761" y="427525"/>
              <a:ext cx="2066565" cy="1865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0" t="1553" r="19884" b="2526"/>
            <a:stretch/>
          </p:blipFill>
          <p:spPr>
            <a:xfrm>
              <a:off x="1488255" y="427525"/>
              <a:ext cx="2066565" cy="1865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682" y="511456"/>
              <a:ext cx="2836164" cy="1620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ounded Rectangle 8"/>
          <p:cNvSpPr/>
          <p:nvPr/>
        </p:nvSpPr>
        <p:spPr>
          <a:xfrm>
            <a:off x="798394" y="2251685"/>
            <a:ext cx="10713493" cy="7779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জাতীয় পর্যায়ে সাধারণত তিন ধরনের নির্বাচন অনুষ্ঠিত হয়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6331" y="4047836"/>
            <a:ext cx="3012279" cy="54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নির্বাচন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8464" y="4047836"/>
            <a:ext cx="3125338" cy="54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নির্বাচন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60428" y="4047836"/>
            <a:ext cx="3199538" cy="54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গণভোট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62379" y="3057089"/>
            <a:ext cx="7178836" cy="973883"/>
            <a:chOff x="2462379" y="3057089"/>
            <a:chExt cx="7178836" cy="973883"/>
          </a:xfrm>
        </p:grpSpPr>
        <p:sp>
          <p:nvSpPr>
            <p:cNvPr id="10" name="Down Arrow 9"/>
            <p:cNvSpPr/>
            <p:nvPr/>
          </p:nvSpPr>
          <p:spPr>
            <a:xfrm>
              <a:off x="5677469" y="3057089"/>
              <a:ext cx="477672" cy="586854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62379" y="3671239"/>
              <a:ext cx="7178836" cy="359733"/>
              <a:chOff x="2462379" y="4858603"/>
              <a:chExt cx="7178836" cy="35973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521538" y="4858603"/>
                <a:ext cx="7059194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Down Arrow 17"/>
              <p:cNvSpPr/>
              <p:nvPr/>
            </p:nvSpPr>
            <p:spPr>
              <a:xfrm>
                <a:off x="2462379" y="4890668"/>
                <a:ext cx="262931" cy="327668"/>
              </a:xfrm>
              <a:prstGeom prst="down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9378284" y="4880657"/>
                <a:ext cx="262931" cy="327668"/>
              </a:xfrm>
              <a:prstGeom prst="down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5778461" y="4888169"/>
                <a:ext cx="262931" cy="327668"/>
              </a:xfrm>
              <a:prstGeom prst="down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99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1122</Words>
  <Application>Microsoft Office PowerPoint</Application>
  <PresentationFormat>Widescreen</PresentationFormat>
  <Paragraphs>150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277</cp:revision>
  <dcterms:created xsi:type="dcterms:W3CDTF">2021-10-20T14:36:08Z</dcterms:created>
  <dcterms:modified xsi:type="dcterms:W3CDTF">2021-11-01T13:24:04Z</dcterms:modified>
</cp:coreProperties>
</file>