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302" r:id="rId4"/>
    <p:sldId id="290" r:id="rId5"/>
    <p:sldId id="285" r:id="rId6"/>
    <p:sldId id="337" r:id="rId7"/>
    <p:sldId id="343" r:id="rId8"/>
    <p:sldId id="344" r:id="rId9"/>
    <p:sldId id="263" r:id="rId10"/>
    <p:sldId id="264" r:id="rId11"/>
    <p:sldId id="321" r:id="rId12"/>
    <p:sldId id="345" r:id="rId13"/>
    <p:sldId id="346" r:id="rId14"/>
    <p:sldId id="340" r:id="rId15"/>
    <p:sldId id="324" r:id="rId16"/>
    <p:sldId id="332" r:id="rId17"/>
    <p:sldId id="326" r:id="rId18"/>
    <p:sldId id="267" r:id="rId19"/>
    <p:sldId id="327" r:id="rId20"/>
    <p:sldId id="333" r:id="rId21"/>
    <p:sldId id="307" r:id="rId22"/>
    <p:sldId id="300" r:id="rId23"/>
    <p:sldId id="301" r:id="rId24"/>
    <p:sldId id="336" r:id="rId25"/>
    <p:sldId id="323" r:id="rId26"/>
    <p:sldId id="317" r:id="rId27"/>
    <p:sldId id="318" r:id="rId28"/>
    <p:sldId id="282" r:id="rId29"/>
    <p:sldId id="281" r:id="rId30"/>
  </p:sldIdLst>
  <p:sldSz cx="12192000" cy="6858000"/>
  <p:notesSz cx="6858000" cy="9144000"/>
  <p:defaultTextStyle>
    <a:defPPr>
      <a:defRPr lang="en-US"/>
    </a:defPPr>
    <a:lvl1pPr marL="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4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2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9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6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3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1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8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3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3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7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8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"/>
                <a:lumOff val="96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21255">
              <a:schemeClr val="accent6">
                <a:lumMod val="20000"/>
                <a:lumOff val="80000"/>
              </a:schemeClr>
            </a:gs>
            <a:gs pos="95625">
              <a:srgbClr val="E6F2DE">
                <a:alpha val="56000"/>
              </a:srgbClr>
            </a:gs>
            <a:gs pos="91250">
              <a:srgbClr val="EAF4E3"/>
            </a:gs>
            <a:gs pos="82500">
              <a:srgbClr val="F1F8EC"/>
            </a:gs>
            <a:gs pos="67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F6EF-661F-4BD3-AD1B-F8D1F563983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C3B5F-8142-4E6E-9B5D-97FE30C4E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9" y="321690"/>
            <a:ext cx="11593774" cy="5508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2"/>
          <p:cNvSpPr txBox="1"/>
          <p:nvPr/>
        </p:nvSpPr>
        <p:spPr>
          <a:xfrm>
            <a:off x="1154206" y="5830670"/>
            <a:ext cx="9883588" cy="691474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03724" tIns="51861" rIns="103724" bIns="51861" numCol="1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1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18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Wallpaper04935"/>
          <p:cNvSpPr>
            <a:spLocks noChangeArrowheads="1"/>
          </p:cNvSpPr>
          <p:nvPr/>
        </p:nvSpPr>
        <p:spPr bwMode="auto">
          <a:xfrm>
            <a:off x="4542794" y="407824"/>
            <a:ext cx="2806273" cy="729982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126" y="1346774"/>
            <a:ext cx="4885973" cy="74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23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236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3877" y="2389003"/>
            <a:ext cx="105277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ডেটাবেজ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ম্যানেজমেন্ট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ধারণা ব্যাখ্যা করতে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ডেটাবেজ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ম্যানেজমেন্ট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কার্যাবলি বিশ্লেষণ করতে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ডেটাবেজ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ম্যানেজমেন্ট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বৈশিষ্ট্য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ডাটাবেজের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ক্ষেত্রসমুহ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7755" y="2721236"/>
            <a:ext cx="103000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ডেটাবেস ম্যানেজমেন্ট বা ডেটাবেস ব্যবস্থাপনা বলতে ডেটা সংগ্রহ, ডেটাবেস তৈরি, সংরক্ষণ, বিন্যাস, দ্রুত উপস্থাপন, ডেটার আধুনিকীকরণ, ব্যবহারকারী নিয়ন্ত্রণ প্রভৃতি কাজকে </a:t>
            </a:r>
            <a:r>
              <a:rPr lang="en-US" sz="2800" dirty="0" err="1" smtClean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800" dirty="0" smtClean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07646" y="351779"/>
            <a:ext cx="2940228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571500" indent="-571500" fontAlgn="base">
              <a:buFont typeface="Wingdings" panose="05000000000000000000" pitchFamily="2" charset="2"/>
              <a:buChar char="Ø"/>
            </a:pPr>
            <a:r>
              <a:rPr lang="as-IN" sz="3600" b="1" dirty="0">
                <a:solidFill>
                  <a:srgbClr val="171C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ডেটাবেস </a:t>
            </a:r>
            <a:r>
              <a:rPr lang="as-IN" sz="3600" b="1" dirty="0" smtClean="0">
                <a:solidFill>
                  <a:srgbClr val="171C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rgbClr val="171C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solidFill>
                  <a:srgbClr val="171C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3600" b="1" dirty="0">
                <a:solidFill>
                  <a:srgbClr val="171C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as-IN" sz="3600" b="1" i="0" u="none" strike="noStrike" dirty="0">
              <a:solidFill>
                <a:srgbClr val="171C2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54944" y="3702423"/>
            <a:ext cx="10400371" cy="1200329"/>
          </a:xfrm>
          <a:prstGeom prst="rect">
            <a:avLst/>
          </a:prstGeom>
          <a:noFill/>
          <a:ln>
            <a:noFill/>
            <a:prstDash val="lgDashDotDot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ডাটাবেস হল এক বা একাধিক ফাইল বা টেবিল নিয়ে গঠিত পরস্পর সম্পর্কযুক্ত কিছু ডাটা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সম্পর্কযুক্ত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দাতার সমাবেসই হচ্ছ ডাটাবেস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 database is a collection of related data.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7755" y="5043237"/>
            <a:ext cx="111364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শাব্দিক ভাবে </a:t>
            </a:r>
            <a:r>
              <a:rPr lang="en-US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data 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অর্থ উপাত্ত এবং </a:t>
            </a:r>
            <a:r>
              <a:rPr lang="en-US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base 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শব্দটির অর্থ হচ্ছে সমাবেশ । কম্পিউটার হার্ডওয়ার 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 ডেটাবেজ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ম্যানেজমেন্ট সিস্টেম সফটওয়্যার ও 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ব্যবহারকারী দের একত্রে 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সিস্টেম বলা 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6061" y="1068353"/>
            <a:ext cx="10879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বেজ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ঘাঁটি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সম্পর্কযুক্ত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ফাইলের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সমষ্টিকে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6061" y="1903853"/>
            <a:ext cx="10601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 প্রোগ্রাম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: যে সকল এ্যাপ্লিকেশন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সাহায্যে কোন ডাটা লিখে সংরক্ষণ করা যায় এবং প্রয়োজন অনুসারে সংরক্ষিত ডাটাকে সাজানো বা কাজে লাগানো যায় তাকে ডাটাবেজ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6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01379" y="2831572"/>
            <a:ext cx="8763000" cy="3372004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তথ্যভান্ডার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অসংখ্যা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উপাত্তের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সুসজ্জিত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যেখান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নিদিষ্ট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উপাত্তকে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সারির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কলামের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হেডিং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হেডিং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কলামে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হেডিং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ফিল্ড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পরিচিত।আর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কলামের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রেকর্ড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281314"/>
            <a:ext cx="21621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72600" y="3759819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এক্সেস</a:t>
            </a:r>
            <a:endParaRPr lang="en-US" sz="2800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9496" y="962839"/>
            <a:ext cx="85906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ডাটাবেজ ম্যানেজমেন্ট সিস্টেম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বা ডিবিএমএস হলো এমন একটি পূর্ণাঙ্গ প্রোগ্রাম যা একই সাথে 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ডাটাবেজ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তৈরী, ব্যবস্থাপনা, তত্ত্ববধান এবং ডাটা প্রসেসের কাজ করে। ... 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ডাটাবেজের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মুল উদ্দেশ্য হলো, দ্রুত গতিতে ডাটার খোঁজ করা, সবচেয়ে নিরাপদ উপায়ে ডাটা সংরক্ষণ করা ইত্যাদি।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0690" y="308415"/>
            <a:ext cx="4834978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ডাটাবেজ ম্যানেজমেন্ট সিস্টেম কি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4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09274" y="266700"/>
            <a:ext cx="629612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68" y="3394323"/>
            <a:ext cx="6973643" cy="293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4471" y="936873"/>
            <a:ext cx="97706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বা একাধিক সম্পর্কযুক্ত প্রতিষ্ঠানের কার্যক্রমকে বর্ণনা করার জন্য ডেটার সংগ্রহকেই ডেটাবেজ বলে। </a:t>
            </a:r>
          </a:p>
          <a:p>
            <a:r>
              <a:rPr lang="as-IN" sz="24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ডাটাবেজের 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 বিষয়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হল – ফিল্ড।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4471" y="1767870"/>
            <a:ext cx="10498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as-IN" sz="2400" b="1" dirty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ডেটাবেস ম্যানেজমেন্ট সিস্টেম (</a:t>
            </a:r>
            <a:r>
              <a:rPr lang="en-US" sz="2400" b="1" dirty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DBMS) </a:t>
            </a:r>
            <a:r>
              <a:rPr lang="as-IN" sz="2400" b="1" dirty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কয়েকটি ব্যবহারিক ক্ষেত্র নিম্নরূপ:</a:t>
            </a:r>
            <a:endParaRPr lang="as-IN" sz="2400" dirty="0">
              <a:solidFill>
                <a:srgbClr val="6565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>
              <a:buFont typeface="+mj-lt"/>
              <a:buAutoNum type="arabicPeriod"/>
            </a:pPr>
            <a:r>
              <a:rPr lang="as-IN" sz="2400" dirty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কম্পিউটারাইজড লাইব্রেরি সিস্টেম</a:t>
            </a:r>
          </a:p>
          <a:p>
            <a:pPr fontAlgn="base">
              <a:buFont typeface="+mj-lt"/>
              <a:buAutoNum type="arabicPeriod"/>
            </a:pPr>
            <a:r>
              <a:rPr lang="as-IN" sz="2400" dirty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অটোমেটেড ট্রেলার মেশিন</a:t>
            </a:r>
          </a:p>
          <a:p>
            <a:pPr fontAlgn="base">
              <a:buFont typeface="+mj-lt"/>
              <a:buAutoNum type="arabicPeriod"/>
            </a:pPr>
            <a:r>
              <a:rPr lang="as-IN" sz="2400" dirty="0">
                <a:solidFill>
                  <a:srgbClr val="6565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ফ্লাইট রিজারভেশন সিস্টেম ইত্যাদি।</a:t>
            </a:r>
            <a:endParaRPr lang="as-IN" sz="2400" b="0" i="0" u="none" strike="noStrike" dirty="0">
              <a:solidFill>
                <a:srgbClr val="656565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71932" y="389176"/>
            <a:ext cx="2717411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DBMS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7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5053" y="841594"/>
            <a:ext cx="106567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ডাটাবেজের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মৌলিক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গুলো কী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 smtClean="0">
              <a:solidFill>
                <a:srgbClr val="20212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ফাইল(</a:t>
            </a:r>
            <a:r>
              <a:rPr lang="en-US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File):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রকমের অনেকগুলো রের্কড নিয়ে ফাইল গঠিত হয় । ডেটাবেজ(</a:t>
            </a:r>
            <a:r>
              <a:rPr lang="en-US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Database</a:t>
            </a:r>
            <a:r>
              <a:rPr lang="en-US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গুলো একই কাজের ফাইল একত্রে একটি ডেটাবেজ তৈরি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সাধারণত কোন একটি নির্দিষ্ট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ফিল্ডের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উপর ভিত্তি করে ফাইলের রেকর্ড সনাক্তকরণ, অনুসন্ধান, সম্পর্ক স্থাপন ইত্যাদি কাজগুলো করা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সর্ম্পকে আপনাকে অবশ্যই ভাল ভাবে যানতে হবে কারন প্রত্যেক টি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ডাটাবেজ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এই ৬টি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400" dirty="0" err="1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 হ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2190" y="256819"/>
            <a:ext cx="3985386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ডাটাবেজ এবং এর উপাদান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843" y="2823035"/>
            <a:ext cx="10779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ডাটাবেজ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ম্যানেজমেন্ট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সিস্টেম বা ডিবিএমএস হলো এমন একটি পূর্ণাঙ্গ প্রোগ্রাম যা একই সাথে ডাটাবেজ তৈরী, ব্যবস্থাপনা, তত্ত্ববধান এবং ডাটা প্রসেসের কাজ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ডাটাবেজের সাহায্যে ডাটা প্রসেস করে আমরা ঐসব ডাটার প্রকৃতি ও বৈশিষ্ট্য সম্পর্কে জানতে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যদিও ডাটা প্রসেস করে নলেজ মাইনিং করা ডাটাবেজের মুল উদ্দেশ্য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653" y="4007486"/>
            <a:ext cx="10779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ডাটাবেজে প্রসাশনিক তথ্য এবং বিশেষায়িত ডাটা থাকে যেমন ইঞ্জিনিয়ারিং ডাটা অথবা অর্থনৈতিক মডেলসমূহ।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ডাটাবেজের ব্যবহারের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উদাহরণ হল কম্পিউটার নিয়ন্ত্রিত ও পরিচালিত লাইব্রেরি ব্যবস্থা, ফ্লাইট সংরক্ষণ ব্যবস্থা এবং পার্টস ইনভেন্টরি সিস্টেম। বিমান: আসন সংরক্ষণ, সময়সূচির তথ্য ব্যবস্থাপনার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653" y="5180931"/>
            <a:ext cx="10860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ডেটাবেজ হেডিং কি নামে পরিচিত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হেডিং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বা শিরোনাম গুলো ফিলম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 পরিচিত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আর পাশাপাশি কয়েকটা কলামের সমন্বয়ে গঠিত হয় একটি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 সারিকে বলা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রেকর্ড। ষাটের দশক থেকে কম্পিউটারে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ফাইলেরিয়া সংরক্ষণ শুরু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17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 descr="Bouquet"/>
          <p:cNvSpPr>
            <a:spLocks noChangeArrowheads="1"/>
          </p:cNvSpPr>
          <p:nvPr/>
        </p:nvSpPr>
        <p:spPr bwMode="auto">
          <a:xfrm>
            <a:off x="3970899" y="411931"/>
            <a:ext cx="3154176" cy="66561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2580" tIns="51289" rIns="102580" bIns="51289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3287034" y="1244148"/>
            <a:ext cx="4973797" cy="36741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93611" y="4918344"/>
            <a:ext cx="7132611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ডাটাবেজ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সফটওয়ার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7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5092" y="1153927"/>
            <a:ext cx="108018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en-US" sz="2800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 </a:t>
            </a:r>
            <a:r>
              <a:rPr lang="as-IN" sz="28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 ডেটাবেস তৈরি করা ।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2800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 </a:t>
            </a:r>
            <a:r>
              <a:rPr lang="as-IN" sz="28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 করা ।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2800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</a:t>
            </a:r>
            <a:r>
              <a:rPr lang="as-IN" sz="28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ইনপুট করা।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2800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ডেটার </a:t>
            </a:r>
            <a:r>
              <a:rPr lang="as-IN" sz="28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বানান ও সংখ্যার ভুল অনুসন্ধান ও সংশোধন করা।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2800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অপ্রয়োজনীয় </a:t>
            </a:r>
            <a:r>
              <a:rPr lang="as-IN" sz="28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বা রেকর্ড বাদ দেওয়া।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2800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চুড়ামত্ম </a:t>
            </a:r>
            <a:r>
              <a:rPr lang="as-IN" sz="28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সম্পাদনার কাজ করা।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2800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 </a:t>
            </a:r>
            <a:r>
              <a:rPr lang="as-IN" sz="28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 ডেটা বা রেকর্ড অনুসন্ধান এবং ব্যবহার করা ।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2800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 </a:t>
            </a:r>
            <a:r>
              <a:rPr lang="as-IN" sz="28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ডেটাবেসকে কোন ফিল্ডের ভিত্তিতে বর্নক্রমিক, সংখ্যাক্রমিক, পদবী বা উপাধি ভিত্তিক বা অন্য কোনভাবে বিন্যস্ত করা।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2800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রিপোর্ট </a:t>
            </a:r>
            <a:r>
              <a:rPr lang="as-IN" sz="28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 এবং প্রয়োজনীয় ডেটাবেসের প্রিন্ট নেওয়া।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2800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ডেটার </a:t>
            </a:r>
            <a:r>
              <a:rPr lang="as-IN" sz="28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 বিধান করা।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2800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</a:t>
            </a:r>
            <a:r>
              <a:rPr lang="as-IN" sz="28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সংরক্ষন করা।</a:t>
            </a:r>
            <a:endParaRPr lang="as-IN" sz="2800" b="0" i="0" u="none" strike="noStrike" dirty="0">
              <a:solidFill>
                <a:srgbClr val="04040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4180" y="420445"/>
            <a:ext cx="684168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b="1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 ম্যানেজমেন্ট সিস্টেম </a:t>
            </a:r>
            <a:r>
              <a:rPr lang="as-IN" sz="3200" b="1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as-IN" sz="3200" b="1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as-IN" sz="3200" b="1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9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038189" y="413009"/>
            <a:ext cx="6115622" cy="685800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n-BD" sz="2800" i="0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ডেটাবেজ ম্যানেজমেন্ট সিস্টেমের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বৈশিষ্ট্য বা সুবিধা</a:t>
            </a:r>
            <a:endParaRPr kumimoji="0" lang="en-US" sz="2800" i="0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19860" y="1232209"/>
            <a:ext cx="9197676" cy="2286000"/>
          </a:xfrm>
          <a:prstGeom prst="rect">
            <a:avLst/>
          </a:prstGeom>
          <a:ln w="38100" cmpd="thickThin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spcBef>
                <a:spcPts val="0"/>
              </a:spcBef>
            </a:pPr>
            <a:r>
              <a:rPr lang="bn-BD" sz="2800" b="1" dirty="0" smtClean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b="1" dirty="0" smtClean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 smtClean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সহজে ও কম সময়ে ডেটাবেজ তৈরি করে ডেটা এন্ট্রি করা যায়।</a:t>
            </a:r>
            <a:endParaRPr lang="en-US" sz="2800" b="1" dirty="0" smtClean="0">
              <a:solidFill>
                <a:srgbClr val="66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>
              <a:spcBef>
                <a:spcPts val="0"/>
              </a:spcBef>
            </a:pPr>
            <a:r>
              <a:rPr lang="bn-BD" sz="2800" b="1" dirty="0" smtClean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b="1" dirty="0" smtClean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 smtClean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ডেটার পুনঃপুন ব্যবহার কমিয়ে মেমরি অপচয় রোধ করা যায়।</a:t>
            </a:r>
            <a:endParaRPr lang="en-US" sz="2800" b="1" dirty="0" smtClean="0">
              <a:solidFill>
                <a:srgbClr val="66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>
              <a:spcBef>
                <a:spcPts val="0"/>
              </a:spcBef>
            </a:pPr>
            <a:r>
              <a:rPr lang="bn-BD" sz="2800" b="1" dirty="0" smtClean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b="1" dirty="0" smtClean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 smtClean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 কোন ফিল্ডের ভিত্তিতে ডেটাবেজ সাজানো।</a:t>
            </a:r>
            <a:endParaRPr lang="en-US" sz="2800" b="1" dirty="0" smtClean="0">
              <a:solidFill>
                <a:srgbClr val="66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>
              <a:spcBef>
                <a:spcPts val="0"/>
              </a:spcBef>
            </a:pPr>
            <a:r>
              <a:rPr lang="bn-BD" sz="2800" b="1" dirty="0" smtClean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b="1" dirty="0" smtClean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 smtClean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ডেটাবেজকে অন্য এপ্লিকেশন প্রোগ্রামে ব্যবহার করা যায়।</a:t>
            </a:r>
          </a:p>
          <a:p>
            <a:pPr marL="514350" indent="-514350" algn="just">
              <a:spcBef>
                <a:spcPts val="0"/>
              </a:spcBef>
            </a:pPr>
            <a:r>
              <a:rPr lang="en-US" sz="2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800" b="1" dirty="0" smtClean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 ডেটা থেকে প্রয়োজনীয় ডেটা খুঁজে বের করা যায়।</a:t>
            </a:r>
          </a:p>
          <a:p>
            <a:pPr marL="514350" indent="-514350" algn="just">
              <a:spcBef>
                <a:spcPts val="0"/>
              </a:spcBef>
            </a:pPr>
            <a:r>
              <a:rPr lang="en-US" sz="2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2800" b="1" dirty="0" smtClean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2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ভেলিডেশনের সাহায্যে ডেটা</a:t>
            </a:r>
            <a:r>
              <a:rPr lang="en-US" sz="2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এন্ট্রি নিয়ন্ত্রণ করা যায়</a:t>
            </a:r>
            <a:r>
              <a:rPr lang="bn-BD" sz="2800" b="1" dirty="0" smtClean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 smtClean="0">
              <a:solidFill>
                <a:srgbClr val="66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/>
            <a:r>
              <a:rPr lang="en-US" sz="2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2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ফরমেটের রিপোর্ট ও লেভেল তৈরি ও মুদ্রণ করা যায়।</a:t>
            </a:r>
            <a:endParaRPr lang="en-US" sz="2800" b="1" dirty="0">
              <a:solidFill>
                <a:srgbClr val="66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/>
            <a:r>
              <a:rPr lang="en-US" sz="2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2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সংখ্যাবাচক ডেটাসমূহে </a:t>
            </a:r>
            <a:r>
              <a:rPr lang="en-US" sz="2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en-US" sz="2800" b="1" dirty="0" err="1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ক্ষ্ম</a:t>
            </a:r>
            <a:r>
              <a:rPr lang="bn-BD" sz="2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গাণিতিক কাজ করা যায়।</a:t>
            </a:r>
          </a:p>
          <a:p>
            <a:pPr marL="514350" indent="-514350" algn="just">
              <a:spcBef>
                <a:spcPts val="0"/>
              </a:spcBef>
            </a:pPr>
            <a:r>
              <a:rPr lang="en-US" sz="2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2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গ্রাফ বা চার্ট তৈরি ও ছবি সংযোজন করা যায়।</a:t>
            </a:r>
          </a:p>
          <a:p>
            <a:pPr marL="514350" lvl="0" indent="-514350" algn="l"/>
            <a:r>
              <a:rPr lang="bn-BD" sz="2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০।</a:t>
            </a:r>
            <a:r>
              <a:rPr lang="bn-IN" sz="2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গ্রাফিক্যাল ডেটা এন্ট্রি ফর্ম তৈরি করা যায়।</a:t>
            </a:r>
          </a:p>
          <a:p>
            <a:pPr marL="514350" lvl="0" indent="-514350" algn="l"/>
            <a:r>
              <a:rPr lang="bn-BD" sz="2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সহজে এপ্লিকেশন সফটওয়্যার বা প্রোগ্রাম তৈরি করা যায়।</a:t>
            </a:r>
          </a:p>
          <a:p>
            <a:pPr marL="514350" indent="-514350" algn="just">
              <a:spcBef>
                <a:spcPts val="0"/>
              </a:spcBef>
            </a:pPr>
            <a:endParaRPr lang="en-US" sz="2800" b="1" dirty="0" smtClean="0">
              <a:solidFill>
                <a:srgbClr val="66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>
              <a:spcBef>
                <a:spcPts val="0"/>
              </a:spcBef>
            </a:pPr>
            <a:endParaRPr lang="bn-BD" sz="2800" b="1" dirty="0">
              <a:solidFill>
                <a:srgbClr val="66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/>
            <a:endParaRPr lang="bn-BD" sz="2800" b="1" dirty="0">
              <a:solidFill>
                <a:srgbClr val="66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>
              <a:spcBef>
                <a:spcPts val="0"/>
              </a:spcBef>
            </a:pPr>
            <a:endParaRPr lang="bn-BD" sz="2800" b="1" dirty="0">
              <a:solidFill>
                <a:srgbClr val="66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3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259761" y="1113116"/>
            <a:ext cx="7354866" cy="2438400"/>
          </a:xfrm>
          <a:prstGeom prst="rect">
            <a:avLst/>
          </a:prstGeom>
          <a:ln w="38100" cmpd="thickThin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spcBef>
                <a:spcPts val="0"/>
              </a:spcBef>
            </a:pPr>
            <a:endParaRPr lang="bn-BD" sz="2800" b="1" dirty="0">
              <a:solidFill>
                <a:srgbClr val="66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60503" y="414395"/>
            <a:ext cx="527099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285750" lvl="0" indent="-285750" algn="ctr" defTabSz="9144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bn-BD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 ম্যানেজমেন্ট সিস্টেমের কাজ</a:t>
            </a:r>
            <a:endParaRPr lang="en-US" sz="32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8990" y="999170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ডেটাবেজ তৈরি ও সংরক্ষণ।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ডেটা ও রেকর্ড অন্তর্ভূক্ত করা।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ডেটার বানান ও সংখ্যার ভুল অনুসন্ধান ও সংশোধন।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অপ্রয়োজনীয় ডেটা ও রেকর্ড মুছে ফেলা।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 নিয়ন্ত্রণ</a:t>
            </a:r>
            <a:r>
              <a:rPr lang="bn-BD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ডেটার নিরাপত্তা রক্ষা।</a:t>
            </a:r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ডেটা বা রেকর্ড অনুসন্ধান ও ব্যবহার।</a:t>
            </a: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কোন ফিল্ডের ভিত্তিতে ডেটাবেজ সাজানো।</a:t>
            </a: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রিপোর্ট তৈরি ও প্রয়োজনীয় ডেটাবেজের প্রিন্ট নেয়া।</a:t>
            </a:r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 পুনঃপুন ব্যবহার কমানো।</a:t>
            </a:r>
          </a:p>
          <a:p>
            <a:endParaRPr lang="bn-BD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8990" y="5333894"/>
            <a:ext cx="7287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Wingdings" panose="05000000000000000000" pitchFamily="2" charset="2"/>
              <a:buChar char="v"/>
            </a:pP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ডেটাবেজ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তথ্য খোঁজ করার জন্য কি ব্যবহার করা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8990" y="5890998"/>
            <a:ext cx="6902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ডেটাবেজ ফাইল তৈরির জন্য কোনটিতে ক্লিক করতে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Alternate Process 13"/>
          <p:cNvSpPr/>
          <p:nvPr/>
        </p:nvSpPr>
        <p:spPr>
          <a:xfrm>
            <a:off x="4223594" y="563278"/>
            <a:ext cx="2689412" cy="488215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3724" tIns="51861" rIns="103724" bIns="51861"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5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E:\New Picture Down\Picture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641" y="1327342"/>
            <a:ext cx="4975585" cy="3347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264076" y="4950878"/>
            <a:ext cx="96856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ডেটাবেজ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ম্যানেজমেন্ট সিস্টেমের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ডেটাবেজ ম্যানেজমেন্ট সিস্টেমের বৈশিষ্ট্য বা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542117" y="466246"/>
            <a:ext cx="1949824" cy="654424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picture-73310-14409625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4929" y="1314622"/>
            <a:ext cx="1577205" cy="1472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00569" y="2787256"/>
            <a:ext cx="56431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ও তথ্য 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বাংলাবাজার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০১871117308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7666" y="3182013"/>
            <a:ext cx="5766526" cy="3059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প্রযুক্তি-১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ভোকেশনাল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)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(২য়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 </a:t>
            </a:r>
            <a:r>
              <a:rPr lang="as-IN" sz="3200" b="1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ম্যানেজমেন্ট </a:t>
            </a:r>
            <a:endParaRPr lang="en-US" sz="3200" b="1" dirty="0" smtClean="0">
              <a:solidFill>
                <a:srgbClr val="04040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b="1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 </a:t>
            </a:r>
            <a:endParaRPr lang="en-US" sz="3200" b="1" dirty="0">
              <a:solidFill>
                <a:srgbClr val="04040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৫০মি</a:t>
            </a:r>
          </a:p>
        </p:txBody>
      </p:sp>
      <p:pic>
        <p:nvPicPr>
          <p:cNvPr id="8" name="Picture 2" descr="D:\well come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069224" y="960091"/>
            <a:ext cx="1728541" cy="2181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86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5889" y="428179"/>
            <a:ext cx="3211135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ডেটাবেজের ব্যবহার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05161" y="1283887"/>
            <a:ext cx="1138167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indent="-280988">
              <a:spcBef>
                <a:spcPts val="0"/>
              </a:spcBef>
              <a:buNone/>
            </a:pP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ব্যবস্থাপনায়ঃ পরিসংখ্যান ব্যুরো,নির্বাচন কমিশন, শিক্ষা ব্যুরো, পর্যটন, রপ্তানি উন্নয়ন ব্যুরো, কৃষি উন্নয়ন কর্পোরেশন প্রভৃতি প্রতিষ্ঠানে।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ব্যবস্থাপনায়ঃ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 ব্যবস্থাপনা যেমন-হোল্ডিং, ক্রয়-বিক্রয়, স্টক, শেয়ার ক্রয় ইত্যাদি কাজে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5938" indent="-515938" algn="just">
              <a:spcBef>
                <a:spcPts val="0"/>
              </a:spcBef>
              <a:buNone/>
            </a:pP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 প্রতিষ্ঠানেঃ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ভর্তি, রেজিস্ট্রেশন, ফরম পূরণ, রুটিন, ফলাফল তৈরি ইত্যাদি কাজে।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98463" indent="-398463" algn="just">
              <a:spcBef>
                <a:spcPts val="0"/>
              </a:spcBef>
              <a:buNone/>
            </a:pP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 ব্যবস্থাপনায়ঃ বিভিন্ন পন্য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উৎপাদন, মজুদ পরিমাণ, চাহিদা, অর্ডার প্রভৃতি কাজে।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শিল্প-কারখানায়ঃ সম্পদের সঠিক ব্যবহার ও উৎপাদন বৃদ্ধিতে।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টেলিফোনের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 রেকর্ড, মাসিক বিল, প্রি-পেইড বিল, গ্রাহকের বিভিন্ন তথ্য সংরক্ষণে।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ব্যাংকিং খাতেঃ গ্রাহকের বিবরণ, ব্যালেন্স, একাউন্ট স্টেটম্যান্ট, লোন, ক্রেডিট কার্ড প্রভৃতি কাজে।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 সম্পদ ব্যবস্থাপনায়ঃ কর্মচারীদের ফাইল, বেতন, ওভার টাইম, আয়কর, বোনাস প্রভৃতি কাজে।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গবেষণায়ঃ বিজ্ঞান ও গবেষণায় সিমুলেশন প্রক্রিয়ায়।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  <a:p>
            <a:pPr algn="just">
              <a:spcBef>
                <a:spcPts val="0"/>
              </a:spcBef>
              <a:buNone/>
            </a:pP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এয়ার লাইনসঃ বিশ্বের বিভিন্ন দেশের বিমানের রিজার্ভেশন ও সিডিউল তৈরির ক্ষেত্রে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3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179" y="5229258"/>
            <a:ext cx="11381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বীমার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গ্রাহকদের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নিকাশ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7283" y="4343400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8412" y="4267200"/>
            <a:ext cx="3414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গ্রাহকদের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6758" y="378470"/>
            <a:ext cx="4644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ডাটাবেজের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6" descr="Indian b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9874" y="1388339"/>
            <a:ext cx="4293220" cy="250157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5" y="1403271"/>
            <a:ext cx="4511581" cy="263347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8306" y="3964807"/>
            <a:ext cx="3510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0847" y="3964806"/>
            <a:ext cx="327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083" y="5119014"/>
            <a:ext cx="10467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কমিশনে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ভোটার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26758" y="378470"/>
            <a:ext cx="4644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ডাটাবেজের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নাম পরিবর্তন হচ্ছে মেয়র চেয়ারম্যান পদের - বাংলা বার্ত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491" y="1251276"/>
            <a:ext cx="3955755" cy="229393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Picture 4" descr="লোকসভা ভোটের পূর্বে কাছাড় জেলার ভোটার তালিকা প্রকাশ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5437" y="1311453"/>
            <a:ext cx="3843376" cy="222511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0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6758" y="378470"/>
            <a:ext cx="4644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ডাটাবেজের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6" descr="বাংলাদেশ পরিসংখ্যান ব্যুরো (BBS) জুনিয়র পরিসংখ্যান সহকারী নিয়োগ পরীক্ষার  প্রশ্ন ও সমাধান ২০১৬ - BD Question B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347" y="1346542"/>
            <a:ext cx="4504822" cy="271780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9" descr="D:\my project13\pic12\13125185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558" y="1346542"/>
            <a:ext cx="4677294" cy="271780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33083" y="4228696"/>
            <a:ext cx="2396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ব্যুরো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1570" y="4228695"/>
            <a:ext cx="2855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আদমশুমারির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রিপোর্ট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7857" y="5250959"/>
            <a:ext cx="9376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ব্যুরোতেতথ্য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1638" y="1053734"/>
            <a:ext cx="106791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রিলেশনাল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ডেটাবেজ : 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রিলেশনাল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ডেটাবেজ মডেলে মূলত পুরো ডেটাবেজকে বিভিন্ন লজিক্যাল ইউনিটে বিভক্ত করা হয়। প্রতিটি লজিক্যাল ইউনিট হলো এক একটি টেবিল। প্রতিটি টেবিলে অনেকগুলো ফিল্ড থাকতে পারে।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3581" y="445378"/>
            <a:ext cx="335380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রিলেশনাল ডাটাবেজ কি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638" y="2523865"/>
            <a:ext cx="105453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as-IN" sz="2400" b="1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 রিলেশনের </a:t>
            </a:r>
            <a:r>
              <a:rPr lang="as-IN" sz="2400" b="1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as-IN" sz="24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4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 রিলেশনের ব্যবহার হয় এয়ার লাইন্স টিকেটিং এবং ফ্লাইটের সিডিউলিং এর ক্ষেত্রে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 রিলেশনের ব্যবহার হয় ব্যাংক ও বীমায় গ্রাহকদের হিসাব সংরক্ষনের ক্ষেত্রে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 রিলেশনের ব্যবহার হয় হাসপাতালে রোগীদের রেকর্ড সংরক্ষনের জন্য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 রিলেশনের ব্যবহার হয় ইলেকট্রনিক কমার্সে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 রিলেশনের ব্যবহার হয় ইলেকট্রনিক পেমেন্ট সিস্টেমে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 রিলেশনের ব্যবহার হয় শিক্ষা প্রতিষ্টানে স্টুডেন্ট ইনফরমেশন সিস্টেম তৈরিতে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 রিলেশনের ব্যবহার হয় জনসংখ্যার তথ্য সংরক্ষণে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প্রতিষ্ঠানের ইনভেন্টরী ম্যানেজমেন্ট সিস্টেম তৈরিতে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 রিলেশনের ব্যবহার হয় অন্যান্য যে সব ক্ষেত্রে বিশাল ডেটা নিয়ে কাজ করেতে হয় সে সব </a:t>
            </a:r>
            <a:r>
              <a:rPr lang="as-IN" sz="2400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as-IN" sz="2400" dirty="0">
              <a:solidFill>
                <a:srgbClr val="04040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3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5398" y="1351508"/>
            <a:ext cx="102965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as-IN" sz="2400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 </a:t>
            </a:r>
            <a:r>
              <a:rPr lang="as-IN" sz="24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রিলেশন ব্যবহারের ফলে খুব সহজে ডেটা টেবিল তৈরি করে ডেটা এন্ট্রি করা যায়।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 রিলেশন ব্যবহারের ফলে সহজে এক ডেটাবেজ থেকে অন্য ডেটাবেজে তথ্য আদান-প্রদান করা যায়।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 রিলেশন ব্যবহারের ফলে অসংখ্য ডেটার মধ্যে থেকে প্রয়োজনীয় ডেটা সহজেই খুঁজে বের করা যায়।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ভ্যালিডেশনের সাহায্যে ডেটা এন্ট্রি নিয়ন্ত্রন করা যায়।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 রিলেশন ব্যবহারের ফলে সহজে নানা ফর্মেটের রিপোর্ট ও লেবেল তৈরি এবং মুদ্রন করা যায়।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 রিলেশন ব্যবহারের ফলে সংখ্যাবাচক ডেটার সুক্ষ্ণ গানিতিক কাজ করা যায়।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 রিলেশন ব্যবহারের ফলে ডেটার ভিত্তিতে প্রয়োজনীয় চার্ট বা গ্রাফ তৈরি করা যায়।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 রিলেশন ব্যবহারের ফলে সহজেই গ্রাফিক্যাল ডেটা এন্ট্রি ফরম তৈরি করা যায়।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 রিলেশন ব্যবহারের ফলে অন্যান্য প্রোগ্রাম থেকে ডেটা এনে তা ব্যবহার করা যায়।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 রিলেশন ব্যবহারের ফলে অন্য প্রোগ্রামের ফাইলের সাথে লিংক স্থাপন করা যায়।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 রিলেশন ব্যবহারের ফলে সহজেই অ্যাপিস্নকেশন সফ্টওয়্যার তৈরি করা যায়।</a:t>
            </a:r>
            <a:endParaRPr lang="as-IN" sz="2400" b="0" i="0" u="none" strike="noStrike" dirty="0">
              <a:solidFill>
                <a:srgbClr val="04040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1212" y="574957"/>
            <a:ext cx="6096000" cy="52322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2800" b="1" dirty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 ম্যানেজমেন্ট সিস্টেম রিলেশন </a:t>
            </a:r>
            <a:r>
              <a:rPr lang="as-IN" sz="2800" b="1" dirty="0" smtClean="0">
                <a:solidFill>
                  <a:srgbClr val="04040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544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 descr="Water droplets"/>
          <p:cNvSpPr>
            <a:spLocks noChangeArrowheads="1"/>
          </p:cNvSpPr>
          <p:nvPr/>
        </p:nvSpPr>
        <p:spPr bwMode="auto">
          <a:xfrm>
            <a:off x="4280648" y="389966"/>
            <a:ext cx="2958353" cy="56573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02904" tIns="51452" rIns="102904" bIns="51452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41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1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5" y="1134317"/>
            <a:ext cx="4985479" cy="36051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307845" y="4827826"/>
            <a:ext cx="85134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buFont typeface="+mj-lt"/>
              <a:buAutoNum type="arabicPeriod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থেকে ডেটা খুঁজে বের করাকে </a:t>
            </a: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 smtClean="0">
              <a:solidFill>
                <a:srgbClr val="4D515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ডেটাকে অন্য ডেটা দ্বারা প্রতিস্থাপন করাকে </a:t>
            </a: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9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 descr="Purple mesh"/>
          <p:cNvSpPr>
            <a:spLocks noChangeArrowheads="1"/>
          </p:cNvSpPr>
          <p:nvPr/>
        </p:nvSpPr>
        <p:spPr bwMode="auto">
          <a:xfrm>
            <a:off x="4414381" y="471244"/>
            <a:ext cx="2017992" cy="608583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05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5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66"/>
          <a:stretch/>
        </p:blipFill>
        <p:spPr>
          <a:xfrm>
            <a:off x="3204626" y="1182019"/>
            <a:ext cx="4746410" cy="33676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308577" y="29872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8283" y="4600574"/>
            <a:ext cx="102681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as-IN" sz="36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ম্যানেজমেন্ট বলতে </a:t>
            </a:r>
            <a:r>
              <a:rPr lang="as-IN" sz="36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ডেটাবেজের প্রতিটি সারিকে কি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সংগৃহীত উপাত্তের সুসজ্জিত তালিকাকে </a:t>
            </a:r>
            <a:r>
              <a:rPr lang="as-IN" sz="36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বলে</a:t>
            </a:r>
            <a:r>
              <a:rPr lang="en-US" sz="36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ক)  </a:t>
            </a:r>
            <a:r>
              <a:rPr lang="as-IN" sz="36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5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>
            <a:spLocks noChangeArrowheads="1"/>
          </p:cNvSpPr>
          <p:nvPr/>
        </p:nvSpPr>
        <p:spPr bwMode="auto">
          <a:xfrm>
            <a:off x="4107324" y="498885"/>
            <a:ext cx="2998693" cy="52298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24" tIns="51861" rIns="103724" bIns="51861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E:\New Accounting -9\indexBari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66487" y="1287964"/>
            <a:ext cx="4957212" cy="3425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601790" y="4803408"/>
            <a:ext cx="67185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ডাটাবেজের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প্রয়োগক্ষেত্র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1790" y="5601035"/>
            <a:ext cx="7427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ডাটাবেজের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0" y="310567"/>
            <a:ext cx="11549801" cy="625765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Round Single Corner Rectangle 4"/>
          <p:cNvSpPr/>
          <p:nvPr/>
        </p:nvSpPr>
        <p:spPr>
          <a:xfrm>
            <a:off x="1674254" y="5409128"/>
            <a:ext cx="8873543" cy="778134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40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1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36998" y="4610899"/>
            <a:ext cx="374605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ইনডেক্স </a:t>
            </a: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</a:t>
            </a: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8768" y="5442062"/>
            <a:ext cx="7882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ডেটাবেজ থেকে তথ্য খোঁজ করার জন্য কি ব্যবহার করা হয়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03" y="1713560"/>
            <a:ext cx="4275941" cy="223774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25" y="1728277"/>
            <a:ext cx="4264653" cy="222302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372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8776" y="5570015"/>
            <a:ext cx="7114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ডাটাবেজ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9348" y="4374364"/>
            <a:ext cx="7982144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কমিশনে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ভোটার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তালিকাগুলো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2" y="1560809"/>
            <a:ext cx="4291271" cy="235295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790" y="1560809"/>
            <a:ext cx="4335186" cy="235295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38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15305" y="5518897"/>
            <a:ext cx="8348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 ফাইল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তৈরীর </a:t>
            </a: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 কোনটিতে ক্লিক করতে </a:t>
            </a: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4190" y="4681185"/>
            <a:ext cx="4851008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Blank</a:t>
            </a:r>
            <a:r>
              <a:rPr lang="en-US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28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Database </a:t>
            </a:r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করতে </a:t>
            </a:r>
            <a:r>
              <a:rPr lang="as-IN" sz="28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28" y="1673797"/>
            <a:ext cx="4482571" cy="251806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04" y="1620957"/>
            <a:ext cx="4537605" cy="257090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633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0606" y="4569707"/>
            <a:ext cx="6096000" cy="5847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as-IN" sz="3200" dirty="0" smtClean="0">
                <a:solidFill>
                  <a:srgbClr val="3038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 </a:t>
            </a:r>
            <a:r>
              <a:rPr lang="as-IN" sz="3200" dirty="0">
                <a:solidFill>
                  <a:srgbClr val="3038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দেয়ার অপশন  </a:t>
            </a:r>
            <a:r>
              <a:rPr lang="en-US" sz="3200" dirty="0">
                <a:solidFill>
                  <a:srgbClr val="3038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Delete Record</a:t>
            </a:r>
            <a:endParaRPr lang="en-US" sz="3200" b="0" i="0" dirty="0">
              <a:solidFill>
                <a:srgbClr val="30384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42255" y="5360914"/>
            <a:ext cx="7032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038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Database </a:t>
            </a:r>
            <a:r>
              <a:rPr lang="as-IN" sz="2800" dirty="0">
                <a:solidFill>
                  <a:srgbClr val="3038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রেকর্ড বাদ দেয়ার অপশন </a:t>
            </a:r>
            <a:r>
              <a:rPr lang="as-IN" sz="2800" dirty="0" smtClean="0">
                <a:solidFill>
                  <a:srgbClr val="3038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 smtClean="0">
                <a:solidFill>
                  <a:srgbClr val="3038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 smtClean="0">
                <a:solidFill>
                  <a:srgbClr val="3038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2800" dirty="0">
              <a:solidFill>
                <a:srgbClr val="30384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3" y="1556932"/>
            <a:ext cx="4603033" cy="252452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228" y="1556932"/>
            <a:ext cx="4489467" cy="252452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88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8711" y="5172569"/>
            <a:ext cx="8370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ডেটা সমৃদ্ধ এক বা একাধিক ফাইলের সমষ্টিকে কী বলা হয় ?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1254" y="4294773"/>
            <a:ext cx="338525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ডেটাবেজ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 হয়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89" y="1477428"/>
            <a:ext cx="4327705" cy="24085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27" y="1408556"/>
            <a:ext cx="4547036" cy="254634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09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7965" y="5142000"/>
            <a:ext cx="10010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বিপুল পরিমাণ তথ্য থেকে সহজে তথ্য খুজতে কোনটি ব্যবহার করা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   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7705" y="4372020"/>
            <a:ext cx="4864473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ডেটাবেজ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সফটওয়ার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         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05" y="1446381"/>
            <a:ext cx="4549635" cy="251896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713" y="1475353"/>
            <a:ext cx="4492405" cy="251896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419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8" y="256806"/>
            <a:ext cx="11630378" cy="632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lowchart: Alternate Process 9"/>
          <p:cNvSpPr/>
          <p:nvPr/>
        </p:nvSpPr>
        <p:spPr>
          <a:xfrm>
            <a:off x="2272537" y="5386039"/>
            <a:ext cx="7664824" cy="952828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/>
          <a:lstStyle/>
          <a:p>
            <a:pPr lvl="0" algn="ctr">
              <a:spcBef>
                <a:spcPct val="20000"/>
              </a:spcBef>
            </a:pPr>
            <a:r>
              <a:rPr lang="bn-BD" sz="60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ডেটাবেজ ম্যানেজমেন্ট সিস্টেম</a:t>
            </a:r>
            <a:endParaRPr lang="en-US" sz="60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92838" y="4694664"/>
            <a:ext cx="1957152" cy="51963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3530" b="1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53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353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1761</TotalTime>
  <Words>1074</Words>
  <Application>Microsoft Office PowerPoint</Application>
  <PresentationFormat>Widescreen</PresentationFormat>
  <Paragraphs>169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NAYEM NIHAD NCC</dc:creator>
  <cp:lastModifiedBy>NCC  NCC</cp:lastModifiedBy>
  <cp:revision>335</cp:revision>
  <dcterms:created xsi:type="dcterms:W3CDTF">2020-07-05T15:19:14Z</dcterms:created>
  <dcterms:modified xsi:type="dcterms:W3CDTF">2021-11-11T03:20:02Z</dcterms:modified>
</cp:coreProperties>
</file>