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0" r:id="rId2"/>
    <p:sldId id="338" r:id="rId3"/>
    <p:sldId id="263" r:id="rId4"/>
    <p:sldId id="272" r:id="rId5"/>
    <p:sldId id="273" r:id="rId6"/>
    <p:sldId id="277" r:id="rId7"/>
    <p:sldId id="311" r:id="rId8"/>
    <p:sldId id="332" r:id="rId9"/>
    <p:sldId id="334" r:id="rId10"/>
    <p:sldId id="337" r:id="rId11"/>
    <p:sldId id="287" r:id="rId12"/>
    <p:sldId id="312" r:id="rId13"/>
    <p:sldId id="313" r:id="rId14"/>
    <p:sldId id="314" r:id="rId15"/>
    <p:sldId id="31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3A14-0CDD-45C9-B6D6-E323B97BA16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63AF-5542-4738-B2F1-B1FC037E7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563AF-5542-4738-B2F1-B1FC037E77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C07260-5169-4B43-9866-CC96BD6DF19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2FB1569-C1A7-486B-80EA-4D20B6BF69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47" y="0"/>
            <a:ext cx="11047956" cy="56492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19900" b="1" dirty="0" smtClean="0">
              <a:ln w="38100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9900" b="1" dirty="0" smtClean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cap="none" spc="0" dirty="0">
              <a:ln w="38100">
                <a:solidFill>
                  <a:srgbClr val="FFFF00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19" y="1459096"/>
            <a:ext cx="5894613" cy="4144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77863" y="1089764"/>
            <a:ext cx="1479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8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39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2836" y="279558"/>
            <a:ext cx="904716" cy="1001738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endParaRPr lang="en-IN" sz="7200" b="1" dirty="0">
              <a:ln/>
              <a:gradFill flip="none" rotWithShape="1">
                <a:gsLst>
                  <a:gs pos="19000">
                    <a:srgbClr val="0000FF">
                      <a:shade val="30000"/>
                      <a:satMod val="115000"/>
                    </a:srgbClr>
                  </a:gs>
                  <a:gs pos="65000">
                    <a:srgbClr val="FF000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5336" y="429526"/>
                <a:ext cx="8993688" cy="6476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7030A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4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bn-IN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- 2.a.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= 16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= 16+2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7030A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18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IN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bn-IN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7030A0"/>
                            </a:solidFill>
                          </a:rPr>
                          <m:t>+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bn-IN" sz="2800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18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bn-IN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bn-IN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+ 2.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bn-IN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= 324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bn-IN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2</m:t>
                    </m:r>
                    <m:r>
                      <a:rPr lang="bn-IN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= 324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</a:t>
                </a:r>
                <a:r>
                  <a:rPr lang="bn-IN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7030A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324-2 </a:t>
                </a:r>
              </a:p>
              <a:p>
                <a:r>
                  <a:rPr lang="bn-IN" sz="2800" dirty="0" smtClean="0">
                    <a:solidFill>
                      <a:srgbClr val="7030A0"/>
                    </a:solidFill>
                  </a:rPr>
                  <a:t>বা,</a:t>
                </a:r>
                <a:r>
                  <a:rPr lang="bn-IN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7030A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322</a:t>
                </a:r>
                <a:r>
                  <a:rPr lang="bn-IN" sz="2800" dirty="0" smtClean="0">
                    <a:solidFill>
                      <a:srgbClr val="7030A0"/>
                    </a:solidFill>
                  </a:rPr>
                  <a:t> ( প্রমাণিত ) </a:t>
                </a:r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36" y="429526"/>
                <a:ext cx="8993688" cy="6476132"/>
              </a:xfrm>
              <a:prstGeom prst="rect">
                <a:avLst/>
              </a:prstGeom>
              <a:blipFill rotWithShape="1">
                <a:blip r:embed="rId3"/>
                <a:stretch>
                  <a:fillRect l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2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150" y="21582"/>
            <a:ext cx="991984" cy="111828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endParaRPr lang="en-US" sz="4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53644" y="580724"/>
                <a:ext cx="9369468" cy="6127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rgbClr val="002060"/>
                    </a:solidFill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srgbClr val="002060"/>
                    </a:solidFill>
                  </a:rPr>
                  <a:t>= </a:t>
                </a:r>
                <a:r>
                  <a:rPr lang="en-US" sz="4400" dirty="0">
                    <a:solidFill>
                      <a:srgbClr val="002060"/>
                    </a:solidFill>
                  </a:rPr>
                  <a:t>4 </a:t>
                </a:r>
              </a:p>
              <a:p>
                <a:r>
                  <a:rPr lang="bn-IN" sz="4400" dirty="0">
                    <a:solidFill>
                      <a:srgbClr val="002060"/>
                    </a:solidFill>
                  </a:rPr>
                  <a:t>বা, </a:t>
                </a:r>
                <a:r>
                  <a:rPr lang="en-US" sz="44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bn-IN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  </a:t>
                </a:r>
              </a:p>
              <a:p>
                <a:r>
                  <a:rPr lang="bn-IN" sz="4400" dirty="0">
                    <a:solidFill>
                      <a:srgbClr val="00206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-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 -3.a</a:t>
                </a:r>
                <a:r>
                  <a:rPr lang="en-US" sz="4400" dirty="0">
                    <a:solidFill>
                      <a:srgbClr val="002060"/>
                    </a:solidFill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)=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64</a:t>
                </a:r>
                <a:endParaRPr lang="en-US" sz="4400" dirty="0">
                  <a:solidFill>
                    <a:srgbClr val="002060"/>
                  </a:solidFill>
                </a:endParaRPr>
              </a:p>
              <a:p>
                <a:r>
                  <a:rPr lang="bn-IN" sz="4400" dirty="0">
                    <a:solidFill>
                      <a:srgbClr val="002060"/>
                    </a:solidFill>
                  </a:rPr>
                  <a:t>বা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,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 -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3.4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= 64.</a:t>
                </a:r>
                <a:endParaRPr lang="en-US" sz="4400" dirty="0">
                  <a:solidFill>
                    <a:srgbClr val="002060"/>
                  </a:solidFill>
                </a:endParaRPr>
              </a:p>
              <a:p>
                <a:r>
                  <a:rPr lang="bn-IN" sz="4400" dirty="0">
                    <a:solidFill>
                      <a:srgbClr val="00206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4400" dirty="0">
                    <a:solidFill>
                      <a:srgbClr val="002060"/>
                    </a:solidFill>
                  </a:rPr>
                  <a:t> </a:t>
                </a:r>
                <a:r>
                  <a:rPr lang="bn-IN" sz="4400" dirty="0" smtClean="0">
                    <a:solidFill>
                      <a:srgbClr val="002060"/>
                    </a:solidFill>
                  </a:rPr>
                  <a:t>=</a:t>
                </a:r>
                <a:r>
                  <a:rPr lang="en-US" sz="4400" dirty="0" smtClean="0">
                    <a:solidFill>
                      <a:srgbClr val="002060"/>
                    </a:solidFill>
                  </a:rPr>
                  <a:t>64+12</a:t>
                </a:r>
                <a:endParaRPr lang="en-US" sz="4400" dirty="0">
                  <a:solidFill>
                    <a:srgbClr val="002060"/>
                  </a:solidFill>
                </a:endParaRPr>
              </a:p>
              <a:p>
                <a:r>
                  <a:rPr lang="bn-IN" sz="4400" dirty="0" smtClean="0">
                    <a:solidFill>
                      <a:srgbClr val="00206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206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bn-IN" sz="44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44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76</m:t>
                    </m:r>
                    <m:r>
                      <a:rPr lang="en-US" sz="44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en-US" sz="4400" b="0" dirty="0" smtClean="0">
                  <a:solidFill>
                    <a:srgbClr val="00206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44" y="580724"/>
                <a:ext cx="9369468" cy="6127447"/>
              </a:xfrm>
              <a:prstGeom prst="rect">
                <a:avLst/>
              </a:prstGeom>
              <a:blipFill rotWithShape="1">
                <a:blip r:embed="rId2"/>
                <a:stretch>
                  <a:fillRect l="-2668" t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885" y="205322"/>
                <a:ext cx="11135637" cy="6812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5400" dirty="0" smtClean="0">
                    <a:solidFill>
                      <a:srgbClr val="0070C0"/>
                    </a:solidFill>
                  </a:rPr>
                  <a:t>আবার, </a:t>
                </a:r>
              </a:p>
              <a:p>
                <a:r>
                  <a:rPr lang="bn-IN" sz="5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−</m:t>
                    </m:r>
                    <m:f>
                      <m:fPr>
                        <m:ctrlP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bn-IN" sz="5400" dirty="0">
                    <a:solidFill>
                      <a:srgbClr val="0070C0"/>
                    </a:solidFill>
                  </a:rPr>
                  <a:t>= </a:t>
                </a:r>
                <a:r>
                  <a:rPr lang="en-US" sz="5400" dirty="0">
                    <a:solidFill>
                      <a:srgbClr val="0070C0"/>
                    </a:solidFill>
                  </a:rPr>
                  <a:t>4 </a:t>
                </a:r>
              </a:p>
              <a:p>
                <a:r>
                  <a:rPr lang="bn-IN" sz="5400" dirty="0">
                    <a:solidFill>
                      <a:srgbClr val="0070C0"/>
                    </a:solidFill>
                  </a:rPr>
                  <a:t>বা, </a:t>
                </a:r>
                <a:r>
                  <a:rPr lang="en-US" sz="54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5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bn-IN" sz="5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  </a:t>
                </a:r>
              </a:p>
              <a:p>
                <a:r>
                  <a:rPr lang="bn-IN" sz="5400" dirty="0">
                    <a:solidFill>
                      <a:srgbClr val="0070C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- 2.a.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 = 16 </a:t>
                </a:r>
              </a:p>
              <a:p>
                <a:r>
                  <a:rPr lang="bn-IN" sz="5400" dirty="0">
                    <a:solidFill>
                      <a:srgbClr val="0070C0"/>
                    </a:solidFill>
                  </a:rPr>
                  <a:t>বা,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 = 16+2 </a:t>
                </a:r>
              </a:p>
              <a:p>
                <a:r>
                  <a:rPr lang="bn-IN" sz="5400" dirty="0">
                    <a:solidFill>
                      <a:srgbClr val="0070C0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solidFill>
                      <a:srgbClr val="0070C0"/>
                    </a:solidFill>
                  </a:rPr>
                  <a:t> </a:t>
                </a:r>
                <a:r>
                  <a:rPr lang="bn-IN" sz="5400" dirty="0">
                    <a:solidFill>
                      <a:srgbClr val="0070C0"/>
                    </a:solidFill>
                  </a:rPr>
                  <a:t>= </a:t>
                </a:r>
                <a:r>
                  <a:rPr lang="en-US" sz="5400" dirty="0">
                    <a:solidFill>
                      <a:srgbClr val="0070C0"/>
                    </a:solidFill>
                  </a:rPr>
                  <a:t>18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5" y="205322"/>
                <a:ext cx="11135637" cy="6812762"/>
              </a:xfrm>
              <a:prstGeom prst="rect">
                <a:avLst/>
              </a:prstGeom>
              <a:blipFill rotWithShape="1">
                <a:blip r:embed="rId2"/>
                <a:stretch>
                  <a:fillRect l="-2956" t="-2507" b="-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16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8732" y="1307626"/>
                <a:ext cx="6829818" cy="4986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7200" dirty="0" smtClean="0">
                    <a:solidFill>
                      <a:srgbClr val="FF0000"/>
                    </a:solidFill>
                  </a:rPr>
                  <a:t>প্রদত্ত রাশি, </a:t>
                </a:r>
              </a:p>
              <a:p>
                <a:r>
                  <a:rPr lang="en-US" sz="7200" dirty="0" smtClean="0">
                    <a:solidFill>
                      <a:srgbClr val="FF0000"/>
                    </a:solidFill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7200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7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7200" dirty="0">
                    <a:solidFill>
                      <a:srgbClr val="FF0000"/>
                    </a:solidFill>
                  </a:rPr>
                  <a:t> 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7200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7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7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7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bn-IN" sz="7200" dirty="0" smtClean="0">
                  <a:solidFill>
                    <a:srgbClr val="FF0000"/>
                  </a:solidFill>
                </a:endParaRPr>
              </a:p>
              <a:p>
                <a:r>
                  <a:rPr lang="bn-IN" sz="72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7200" dirty="0" smtClean="0">
                    <a:solidFill>
                      <a:srgbClr val="FF0000"/>
                    </a:solidFill>
                  </a:rPr>
                  <a:t>76</a:t>
                </a:r>
                <a14:m>
                  <m:oMath xmlns:m="http://schemas.openxmlformats.org/officeDocument/2006/math">
                    <m:r>
                      <a:rPr lang="en-US" sz="7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7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18</m:t>
                    </m:r>
                    <m:r>
                      <a:rPr lang="en-US" sz="7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72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en-US" sz="7200" dirty="0" smtClean="0">
                    <a:solidFill>
                      <a:srgbClr val="FF0000"/>
                    </a:solidFill>
                  </a:rPr>
                  <a:t>=  1368 (</a:t>
                </a:r>
                <a:r>
                  <a:rPr lang="en-US" sz="7200" dirty="0" err="1" smtClean="0">
                    <a:solidFill>
                      <a:srgbClr val="FF0000"/>
                    </a:solidFill>
                  </a:rPr>
                  <a:t>ans</a:t>
                </a:r>
                <a:r>
                  <a:rPr lang="en-US" sz="7200" dirty="0" smtClean="0">
                    <a:solidFill>
                      <a:srgbClr val="FF0000"/>
                    </a:solidFill>
                  </a:rPr>
                  <a:t>:) </a:t>
                </a:r>
                <a:endParaRPr lang="en-US" sz="7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32" y="1307626"/>
                <a:ext cx="6829818" cy="4986750"/>
              </a:xfrm>
              <a:prstGeom prst="rect">
                <a:avLst/>
              </a:prstGeom>
              <a:blipFill rotWithShape="1">
                <a:blip r:embed="rId2"/>
                <a:stretch>
                  <a:fillRect l="-6690" t="-4645" r="-1160" b="-9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8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1592" y="830997"/>
            <a:ext cx="12192255" cy="79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		</a:t>
            </a:r>
            <a:endParaRPr lang="en-US" sz="4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4124" y="302064"/>
                <a:ext cx="10020822" cy="6603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 smtClean="0">
                    <a:solidFill>
                      <a:srgbClr val="C00000"/>
                    </a:solidFill>
                  </a:rPr>
                  <a:t>দলীয় কাজঃ</a:t>
                </a:r>
              </a:p>
              <a:p>
                <a:pPr marL="1371600" indent="-137160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5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5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54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5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5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5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5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5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54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bn-IN" sz="5400" dirty="0" smtClean="0">
                    <a:solidFill>
                      <a:srgbClr val="C00000"/>
                    </a:solidFill>
                  </a:rPr>
                  <a:t>ক)বর্গকরঃ </a:t>
                </a:r>
                <a:r>
                  <a:rPr lang="en-US" sz="5400" dirty="0" smtClean="0">
                    <a:solidFill>
                      <a:srgbClr val="C00000"/>
                    </a:solidFill>
                  </a:rPr>
                  <a:t>3y +8 </a:t>
                </a:r>
              </a:p>
              <a:p>
                <a:r>
                  <a:rPr lang="bn-IN" sz="5400" dirty="0" smtClean="0">
                    <a:solidFill>
                      <a:srgbClr val="C00000"/>
                    </a:solidFill>
                  </a:rPr>
                  <a:t>খ)প্রমাণ কর যে,</a:t>
                </a:r>
                <a:r>
                  <a:rPr lang="bn-IN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en-US" sz="5400" dirty="0" smtClean="0">
                    <a:solidFill>
                      <a:srgbClr val="FF0000"/>
                    </a:solidFill>
                  </a:rPr>
                  <a:t>=119 -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 </a:t>
                </a:r>
                <a:endParaRPr lang="en-US" sz="5400" dirty="0" smtClean="0">
                  <a:solidFill>
                    <a:srgbClr val="FF0000"/>
                  </a:solidFill>
                </a:endParaRPr>
              </a:p>
              <a:p>
                <a:r>
                  <a:rPr lang="bn-IN" sz="5400" dirty="0" smtClean="0">
                    <a:solidFill>
                      <a:srgbClr val="FF0000"/>
                    </a:solidFill>
                  </a:rPr>
                  <a:t>গ)</a:t>
                </a:r>
                <a:r>
                  <a:rPr lang="bn-IN" sz="5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5400" dirty="0">
                    <a:solidFill>
                      <a:srgbClr val="FF0000"/>
                    </a:solidFill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5400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 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400" b="0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rgbClr val="FF0000"/>
                    </a:solidFill>
                  </a:rPr>
                  <a:t> </a:t>
                </a:r>
                <a:r>
                  <a:rPr lang="bn-IN" sz="5400" dirty="0">
                    <a:solidFill>
                      <a:srgbClr val="FF0000"/>
                    </a:solidFill>
                  </a:rPr>
                  <a:t>এর মাণ নির্ণয় কর।  </a:t>
                </a:r>
                <a:endParaRPr lang="en-US" sz="5400" dirty="0">
                  <a:solidFill>
                    <a:srgbClr val="FF0000"/>
                  </a:solidFill>
                </a:endParaRPr>
              </a:p>
              <a:p>
                <a:r>
                  <a:rPr lang="bn-IN" sz="5400" dirty="0" smtClean="0">
                    <a:solidFill>
                      <a:srgbClr val="C00000"/>
                    </a:solidFill>
                  </a:rPr>
                  <a:t> </a:t>
                </a:r>
                <a:endParaRPr lang="en-US" sz="5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24" y="302064"/>
                <a:ext cx="10020822" cy="6603090"/>
              </a:xfrm>
              <a:prstGeom prst="rect">
                <a:avLst/>
              </a:prstGeom>
              <a:blipFill rotWithShape="1">
                <a:blip r:embed="rId2"/>
                <a:stretch>
                  <a:fillRect l="-3224" t="-2585" r="-3832" b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267446" cy="6980222"/>
          </a:xfrm>
          <a:prstGeom prst="frame">
            <a:avLst>
              <a:gd name="adj1" fmla="val 6446"/>
            </a:avLst>
          </a:prstGeom>
          <a:pattFill prst="plaid">
            <a:fgClr>
              <a:srgbClr val="0000FF"/>
            </a:fgClr>
            <a:bgClr>
              <a:schemeClr val="bg1"/>
            </a:bgClr>
          </a:patt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6955" y="3068693"/>
                <a:ext cx="10823986" cy="375192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b="1" dirty="0" smtClean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BD" sz="4000" b="1" dirty="0" smtClean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000" b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4000" b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den>
                    </m:f>
                    <m:r>
                      <a:rPr lang="en-US" sz="4000" b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0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/>
                        <a:cs typeface="NikoshBAN" panose="02000000000000000000" pitchFamily="2" charset="0"/>
                      </a:rPr>
                      <m:t>𝟕</m:t>
                    </m:r>
                  </m:oMath>
                </a14:m>
                <a:r>
                  <a:rPr lang="en-US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4000" b="1" dirty="0">
                    <a:ln w="0"/>
                    <a:gradFill flip="none" rotWithShape="1">
                      <a:gsLst>
                        <a:gs pos="19000">
                          <a:schemeClr val="tx1"/>
                        </a:gs>
                        <a:gs pos="50000">
                          <a:srgbClr val="FF0000"/>
                        </a:gs>
                        <a:gs pos="100000">
                          <a:srgbClr val="0000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4000" b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n w="0"/>
                        <a:gradFill flip="none" rotWithShape="1">
                          <a:gsLst>
                            <a:gs pos="19000">
                              <a:schemeClr val="tx1"/>
                            </a:gs>
                            <a:gs pos="5000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>
                            <a:ln w="0"/>
                            <a:gradFill flip="none" rotWithShape="1">
                              <a:gsLst>
                                <a:gs pos="19000">
                                  <a:schemeClr val="tx1"/>
                                </a:gs>
                                <a:gs pos="50000">
                                  <a:srgbClr val="FF0000"/>
                                </a:gs>
                                <a:gs pos="100000">
                                  <a:srgbClr val="0000FF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n w="0"/>
                                <a:gradFill flip="none" rotWithShape="1">
                                  <a:gsLst>
                                    <a:gs pos="19000">
                                      <a:schemeClr val="tx1"/>
                                    </a:gs>
                                    <a:gs pos="50000">
                                      <a:srgbClr val="FF0000"/>
                                    </a:gs>
                                    <a:gs pos="100000">
                                      <a:srgbClr val="0000FF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>
                                <a:ln w="0"/>
                                <a:gradFill flip="none" rotWithShape="1">
                                  <a:gsLst>
                                    <a:gs pos="19000">
                                      <a:schemeClr val="tx1"/>
                                    </a:gs>
                                    <a:gs pos="50000">
                                      <a:srgbClr val="FF0000"/>
                                    </a:gs>
                                    <a:gs pos="100000">
                                      <a:srgbClr val="0000FF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000" b="1">
                                <a:ln w="0"/>
                                <a:gradFill flip="none" rotWithShape="1">
                                  <a:gsLst>
                                    <a:gs pos="19000">
                                      <a:schemeClr val="tx1"/>
                                    </a:gs>
                                    <a:gs pos="50000">
                                      <a:srgbClr val="FF0000"/>
                                    </a:gs>
                                    <a:gs pos="100000">
                                      <a:srgbClr val="0000FF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  <a:endParaRPr lang="en-US" sz="4000" b="1" dirty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b="1" dirty="0" smtClean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4000" b="1" dirty="0" smtClean="0">
                    <a:ln w="0"/>
                    <a:gradFill flip="none" rotWithShape="1">
                      <a:gsLst>
                        <a:gs pos="26000">
                          <a:srgbClr val="FF0000"/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91000">
                          <a:srgbClr val="7030A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a + b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‍a</a:t>
                </a:r>
                <a:r>
                  <a:rPr lang="en-US" sz="40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4000" b="1" i="1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1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b="1" dirty="0" smtClean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n/>
                        <a:gradFill flip="none" rotWithShape="1">
                          <a:gsLst>
                            <a:gs pos="1900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65000">
                              <a:srgbClr val="FF0000"/>
                            </a:gs>
                            <a:gs pos="100000">
                              <a:schemeClr val="tx1"/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𝐚𝐛</m:t>
                    </m:r>
                    <m:d>
                      <m:dPr>
                        <m:ctrlPr>
                          <a:rPr lang="en-US" sz="4000" b="1" i="1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000" b="1" i="0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0" smtClean="0">
                            <a:ln/>
                            <a:gradFill flip="none" rotWithShape="1">
                              <a:gsLst>
                                <a:gs pos="19000">
                                  <a:srgbClr val="0000FF">
                                    <a:shade val="30000"/>
                                    <a:satMod val="115000"/>
                                  </a:srgbClr>
                                </a:gs>
                                <a:gs pos="65000">
                                  <a:srgbClr val="FF0000"/>
                                </a:gs>
                                <a:gs pos="100000">
                                  <a:schemeClr val="tx1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0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en-US" sz="4000" b="1" i="0" smtClean="0">
                                <a:ln/>
                                <a:gradFill flip="none" rotWithShape="1">
                                  <a:gsLst>
                                    <a:gs pos="19000">
                                      <a:srgbClr val="0000FF">
                                        <a:shade val="30000"/>
                                        <a:satMod val="115000"/>
                                      </a:srgbClr>
                                    </a:gs>
                                    <a:gs pos="65000">
                                      <a:srgbClr val="FF0000"/>
                                    </a:gs>
                                    <a:gs pos="100000">
                                      <a:schemeClr val="tx1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  <a:tileRect/>
                                </a:gra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bn-BD" sz="4000" b="1" dirty="0">
                    <a:ln/>
                    <a:gradFill flip="none" rotWithShape="1">
                      <a:gsLst>
                        <a:gs pos="19000">
                          <a:srgbClr val="0000FF">
                            <a:shade val="30000"/>
                            <a:satMod val="115000"/>
                          </a:srgbClr>
                        </a:gs>
                        <a:gs pos="65000">
                          <a:srgbClr val="FF0000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নির্ণয় কর। </a:t>
                </a:r>
                <a:endParaRPr lang="en-IN" sz="4000" b="1" dirty="0" smtClean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4000" b="1" dirty="0" smtClean="0">
                  <a:ln/>
                  <a:gradFill flip="none" rotWithShape="1">
                    <a:gsLst>
                      <a:gs pos="19000">
                        <a:srgbClr val="0000FF">
                          <a:shade val="30000"/>
                          <a:satMod val="115000"/>
                        </a:srgbClr>
                      </a:gs>
                      <a:gs pos="65000">
                        <a:srgbClr val="FF0000"/>
                      </a:gs>
                      <a:gs pos="100000">
                        <a:schemeClr val="tx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55" y="3068693"/>
                <a:ext cx="10823986" cy="3751925"/>
              </a:xfrm>
              <a:prstGeom prst="rect">
                <a:avLst/>
              </a:prstGeom>
              <a:blipFill rotWithShape="1">
                <a:blip r:embed="rId2"/>
                <a:stretch>
                  <a:fillRect l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2906038" y="798442"/>
            <a:ext cx="5624186" cy="161908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বাড়ীর কাজ </a:t>
            </a:r>
            <a:endParaRPr lang="en-US" sz="6600" dirty="0">
              <a:blipFill>
                <a:blip r:embed="rId3"/>
                <a:tile tx="0" ty="0" sx="100000" sy="100000" flip="none" algn="tl"/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3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18" y="1732852"/>
            <a:ext cx="8641102" cy="3630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0000FF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সবাইকে ধন্যবাদ </a:t>
            </a:r>
            <a:endParaRPr lang="en-US" sz="13800" b="1" dirty="0">
              <a:ln w="57150">
                <a:solidFill>
                  <a:srgbClr val="0000FF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50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030" y="676405"/>
            <a:ext cx="9482203" cy="18466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9451" y="2523064"/>
            <a:ext cx="9557360" cy="40626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ঝিনুক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 বিদ্যালয়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চুয়াডাংগা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চুয়াডাংগা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60520"/>
      </p:ext>
    </p:extLst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4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5025" y="1240077"/>
                <a:ext cx="8642959" cy="472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US" sz="8800" b="0" i="1" dirty="0" smtClean="0">
                  <a:solidFill>
                    <a:srgbClr val="FF00FF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8800" b="0" i="1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8800" b="0" i="1" dirty="0" smtClean="0">
                  <a:solidFill>
                    <a:srgbClr val="FF00FF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8800" b="0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         </m:t>
                    </m:r>
                    <m:r>
                      <a:rPr lang="en-US" sz="8800" b="0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8800" b="0" i="1" smtClean="0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+ </m:t>
                    </m:r>
                    <m:f>
                      <m:fPr>
                        <m:ctrlPr>
                          <a:rPr lang="en-US" sz="8800" b="0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8800" dirty="0" smtClean="0">
                    <a:solidFill>
                      <a:srgbClr val="FF00FF"/>
                    </a:solidFill>
                  </a:rPr>
                  <a:t> </a:t>
                </a:r>
                <a:endParaRPr lang="en-US" sz="88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25" y="1240077"/>
                <a:ext cx="8642959" cy="47202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46827"/>
            <a:ext cx="569575" cy="348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55" y="42591"/>
            <a:ext cx="569575" cy="348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83" y="34186"/>
            <a:ext cx="569575" cy="3489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63" y="38737"/>
            <a:ext cx="569575" cy="3489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1" y="34187"/>
            <a:ext cx="569575" cy="3489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" y="46828"/>
            <a:ext cx="569575" cy="348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6480139"/>
            <a:ext cx="569575" cy="3489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0" y="6480140"/>
            <a:ext cx="569575" cy="3489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" y="6486297"/>
            <a:ext cx="569575" cy="348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03" y="44279"/>
            <a:ext cx="569575" cy="3489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02" y="51105"/>
            <a:ext cx="569575" cy="3489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99" y="51105"/>
            <a:ext cx="569575" cy="3489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30" y="34580"/>
            <a:ext cx="569575" cy="34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8" y="6466217"/>
            <a:ext cx="569575" cy="3489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78" y="6470100"/>
            <a:ext cx="569575" cy="3489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24" y="6481894"/>
            <a:ext cx="569575" cy="34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6" y="6470101"/>
            <a:ext cx="569575" cy="3489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3" y="6446532"/>
            <a:ext cx="569575" cy="3489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3" y="6458728"/>
            <a:ext cx="569575" cy="3489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95" y="6446533"/>
            <a:ext cx="569575" cy="3489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99" y="6446533"/>
            <a:ext cx="569575" cy="3489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606" y="6449356"/>
            <a:ext cx="569575" cy="3489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723413"/>
            <a:ext cx="375887" cy="3489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99" y="5009965"/>
            <a:ext cx="375887" cy="3489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3" y="4235854"/>
            <a:ext cx="375887" cy="3489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3469944"/>
            <a:ext cx="375887" cy="3489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765853"/>
            <a:ext cx="375887" cy="348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075117"/>
            <a:ext cx="375887" cy="3489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4" y="1323956"/>
            <a:ext cx="375887" cy="3489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91" y="682425"/>
            <a:ext cx="375887" cy="3489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1437852"/>
            <a:ext cx="375887" cy="3489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" y="2219651"/>
            <a:ext cx="375887" cy="34895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3012632"/>
            <a:ext cx="375887" cy="3489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" y="3695116"/>
            <a:ext cx="375887" cy="3489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4402175"/>
            <a:ext cx="375887" cy="3489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" y="5156257"/>
            <a:ext cx="375887" cy="3489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" y="5814453"/>
            <a:ext cx="375887" cy="3489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359" y="5764179"/>
            <a:ext cx="375887" cy="34895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464760" y="521937"/>
            <a:ext cx="4665059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63" y="86389"/>
            <a:ext cx="569575" cy="3489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23" y="76054"/>
            <a:ext cx="569575" cy="348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2783" y="3692989"/>
            <a:ext cx="747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</a:rPr>
              <a:t>বীজগাণিতিক রাশি </a:t>
            </a:r>
          </a:p>
          <a:p>
            <a:r>
              <a:rPr lang="bn-IN" sz="7200" dirty="0" smtClean="0">
                <a:solidFill>
                  <a:srgbClr val="7030A0"/>
                </a:solidFill>
              </a:rPr>
              <a:t>অনুশীলনীঃ ৪</a:t>
            </a:r>
            <a:r>
              <a:rPr lang="en-US" sz="7200" dirty="0" smtClean="0">
                <a:solidFill>
                  <a:srgbClr val="7030A0"/>
                </a:solidFill>
              </a:rPr>
              <a:t>.</a:t>
            </a:r>
            <a:r>
              <a:rPr lang="bn-IN" sz="7200" dirty="0" smtClean="0">
                <a:solidFill>
                  <a:srgbClr val="7030A0"/>
                </a:solidFill>
              </a:rPr>
              <a:t>১ 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674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46827"/>
            <a:ext cx="569575" cy="348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55" y="42591"/>
            <a:ext cx="569575" cy="348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83" y="34186"/>
            <a:ext cx="569575" cy="348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09" y="33481"/>
            <a:ext cx="569575" cy="3489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63" y="38737"/>
            <a:ext cx="569575" cy="3489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1" y="34187"/>
            <a:ext cx="569575" cy="3489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" y="46828"/>
            <a:ext cx="569575" cy="348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6480139"/>
            <a:ext cx="569575" cy="3489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0" y="6480140"/>
            <a:ext cx="569575" cy="3489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" y="6486297"/>
            <a:ext cx="569575" cy="348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03" y="44279"/>
            <a:ext cx="569575" cy="3489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02" y="51105"/>
            <a:ext cx="569575" cy="3489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99" y="51105"/>
            <a:ext cx="569575" cy="3489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30" y="34580"/>
            <a:ext cx="569575" cy="34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8" y="6466217"/>
            <a:ext cx="569575" cy="3489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78" y="6470100"/>
            <a:ext cx="569575" cy="3489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24" y="6481894"/>
            <a:ext cx="569575" cy="34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6" y="6470101"/>
            <a:ext cx="569575" cy="3489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3" y="6446532"/>
            <a:ext cx="569575" cy="3489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3" y="6458728"/>
            <a:ext cx="569575" cy="3489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95" y="6446533"/>
            <a:ext cx="569575" cy="3489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99" y="6446533"/>
            <a:ext cx="569575" cy="3489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27" y="46540"/>
            <a:ext cx="569575" cy="3489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606" y="6449356"/>
            <a:ext cx="569575" cy="3489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723413"/>
            <a:ext cx="375887" cy="3489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99" y="5009965"/>
            <a:ext cx="375887" cy="3489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3" y="4235854"/>
            <a:ext cx="375887" cy="3489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3469944"/>
            <a:ext cx="375887" cy="3489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765853"/>
            <a:ext cx="375887" cy="348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075117"/>
            <a:ext cx="375887" cy="3489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4" y="1323956"/>
            <a:ext cx="375887" cy="3489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91" y="682425"/>
            <a:ext cx="375887" cy="3489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1437852"/>
            <a:ext cx="375887" cy="3489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" y="2219651"/>
            <a:ext cx="375887" cy="34895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3012632"/>
            <a:ext cx="375887" cy="3489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" y="3695116"/>
            <a:ext cx="375887" cy="3489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4402175"/>
            <a:ext cx="375887" cy="3489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" y="5156257"/>
            <a:ext cx="375887" cy="3489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" y="5814453"/>
            <a:ext cx="375887" cy="3489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359" y="5764179"/>
            <a:ext cx="375887" cy="34895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650783" y="2196778"/>
            <a:ext cx="1008000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BD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en-US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নির্ণয়ের সূত্র বলতে পারবে। </a:t>
            </a:r>
          </a:p>
          <a:p>
            <a:r>
              <a:rPr lang="en-US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6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নির্ণয়ের সূত্র </a:t>
            </a:r>
            <a:r>
              <a:rPr lang="bn-BD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bn-BD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3998794" y="723413"/>
            <a:ext cx="3274461" cy="1351704"/>
          </a:xfrm>
          <a:prstGeom prst="doubleWav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r>
              <a:rPr lang="bn-BD" sz="6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dirty="0" smtClean="0">
                <a:ln w="12700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FFFF00"/>
                    </a:gs>
                    <a:gs pos="38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>
              <a:ln w="12700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FF00"/>
                  </a:gs>
                  <a:gs pos="38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46827"/>
            <a:ext cx="569575" cy="348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55" y="42591"/>
            <a:ext cx="569575" cy="348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83" y="34186"/>
            <a:ext cx="569575" cy="348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09" y="33481"/>
            <a:ext cx="569575" cy="3489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63" y="38737"/>
            <a:ext cx="569575" cy="3489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1" y="34187"/>
            <a:ext cx="569575" cy="3489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" y="46828"/>
            <a:ext cx="569575" cy="348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6480139"/>
            <a:ext cx="569575" cy="3489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0" y="6480140"/>
            <a:ext cx="569575" cy="3489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" y="6486297"/>
            <a:ext cx="569575" cy="348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03" y="44279"/>
            <a:ext cx="569575" cy="3489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02" y="51105"/>
            <a:ext cx="569575" cy="3489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99" y="51105"/>
            <a:ext cx="569575" cy="3489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30" y="34580"/>
            <a:ext cx="569575" cy="34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8" y="6466217"/>
            <a:ext cx="569575" cy="3489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78" y="6470100"/>
            <a:ext cx="569575" cy="3489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24" y="6481894"/>
            <a:ext cx="569575" cy="34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6" y="6470101"/>
            <a:ext cx="569575" cy="3489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3" y="6446532"/>
            <a:ext cx="569575" cy="3489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3" y="6458728"/>
            <a:ext cx="569575" cy="3489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95" y="6446533"/>
            <a:ext cx="569575" cy="3489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99" y="6446533"/>
            <a:ext cx="569575" cy="3489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27" y="46540"/>
            <a:ext cx="569575" cy="3489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606" y="6449356"/>
            <a:ext cx="569575" cy="3489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723413"/>
            <a:ext cx="375887" cy="3489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99" y="5009965"/>
            <a:ext cx="375887" cy="3489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3" y="4235854"/>
            <a:ext cx="375887" cy="3489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3469944"/>
            <a:ext cx="375887" cy="3489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765853"/>
            <a:ext cx="375887" cy="348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075117"/>
            <a:ext cx="375887" cy="3489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4" y="1323956"/>
            <a:ext cx="375887" cy="3489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91" y="682425"/>
            <a:ext cx="375887" cy="3489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1437852"/>
            <a:ext cx="375887" cy="3489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" y="2219651"/>
            <a:ext cx="375887" cy="34895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3012632"/>
            <a:ext cx="375887" cy="3489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" y="3695116"/>
            <a:ext cx="375887" cy="3489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4402175"/>
            <a:ext cx="375887" cy="3489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" y="5156257"/>
            <a:ext cx="375887" cy="3489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" y="5814453"/>
            <a:ext cx="375887" cy="3489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359" y="5764179"/>
            <a:ext cx="375887" cy="348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16663" y="605089"/>
                <a:ext cx="7130465" cy="57297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bn-BD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সূত্রঃ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0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0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𝟐𝐚𝐛</m:t>
                        </m:r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0">
                                <a:ln w="0"/>
                                <a:solidFill>
                                  <a:srgbClr val="00206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𝟐𝐚𝐛</m:t>
                        </m:r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00206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  <m:r>
                      <a:rPr lang="en-US" sz="4000" b="1" i="0" smtClean="0">
                        <a:ln w="0"/>
                        <a:solidFill>
                          <a:srgbClr val="00206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u="sng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অনুসিদ্বান্তঃ</a:t>
                </a:r>
              </a:p>
              <a:p>
                <a:r>
                  <a:rPr lang="bn-BD" sz="4000" b="1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 smtClean="0">
                                <a:ln w="0"/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0" smtClean="0">
                                <a:ln w="0"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ln w="0"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0" smtClean="0">
                                <a:ln w="0"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𝟐𝐚𝐛</m:t>
                    </m:r>
                    <m:r>
                      <a:rPr lang="bn-BD" sz="4000" b="1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FF0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0">
                                <a:ln w="0"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ln w="0"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0">
                                <a:ln w="0"/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𝟐𝐚𝐛</m:t>
                    </m:r>
                    <m:r>
                      <a:rPr lang="bn-BD" sz="4000" b="1" i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b="1" dirty="0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  <m:r>
                              <a:rPr lang="en-US" sz="4000" b="1" i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000" b="1" i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1" i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𝟒𝐚𝐛</m:t>
                    </m:r>
                  </m:oMath>
                </a14:m>
                <a:endParaRPr lang="en-US" sz="4000" b="1" dirty="0" smtClean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 smtClean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𝐚</m:t>
                            </m:r>
                            <m:r>
                              <a:rPr lang="en-US" sz="4000" b="1" i="0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4000" b="1" i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1" i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𝟒𝐚𝐛</m:t>
                    </m:r>
                  </m:oMath>
                </a14:m>
                <a:endParaRPr lang="bn-BD" sz="4000" b="1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63" y="605089"/>
                <a:ext cx="7130465" cy="5729710"/>
              </a:xfrm>
              <a:prstGeom prst="rect">
                <a:avLst/>
              </a:prstGeom>
              <a:blipFill rotWithShape="1">
                <a:blip r:embed="rId4"/>
                <a:stretch>
                  <a:fillRect l="-3248" t="-2021" b="-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46827"/>
            <a:ext cx="569575" cy="348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55" y="42591"/>
            <a:ext cx="569575" cy="348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83" y="34186"/>
            <a:ext cx="569575" cy="348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09" y="33481"/>
            <a:ext cx="569575" cy="3489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63" y="38737"/>
            <a:ext cx="569575" cy="3489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1" y="34187"/>
            <a:ext cx="569575" cy="3489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" y="46828"/>
            <a:ext cx="569575" cy="3489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2" y="6480139"/>
            <a:ext cx="569575" cy="3489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0" y="6480140"/>
            <a:ext cx="569575" cy="3489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" y="6486297"/>
            <a:ext cx="569575" cy="3489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03" y="44279"/>
            <a:ext cx="569575" cy="3489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02" y="51105"/>
            <a:ext cx="569575" cy="3489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99" y="51105"/>
            <a:ext cx="569575" cy="3489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30" y="34580"/>
            <a:ext cx="569575" cy="34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8" y="6466217"/>
            <a:ext cx="569575" cy="3489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78" y="6470100"/>
            <a:ext cx="569575" cy="3489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24" y="6481894"/>
            <a:ext cx="569575" cy="34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6" y="6470101"/>
            <a:ext cx="569575" cy="3489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3" y="6446532"/>
            <a:ext cx="569575" cy="3489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3" y="6458728"/>
            <a:ext cx="569575" cy="3489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95" y="6446533"/>
            <a:ext cx="569575" cy="3489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99" y="6446533"/>
            <a:ext cx="569575" cy="3489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27" y="46540"/>
            <a:ext cx="569575" cy="3489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606" y="6449356"/>
            <a:ext cx="569575" cy="3489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723413"/>
            <a:ext cx="375887" cy="3489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99" y="5009965"/>
            <a:ext cx="375887" cy="3489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3" y="4235854"/>
            <a:ext cx="375887" cy="3489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3469944"/>
            <a:ext cx="375887" cy="3489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765853"/>
            <a:ext cx="375887" cy="348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800" y="2075117"/>
            <a:ext cx="375887" cy="3489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94" y="1323956"/>
            <a:ext cx="375887" cy="3489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291" y="682425"/>
            <a:ext cx="375887" cy="3489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1437852"/>
            <a:ext cx="375887" cy="3489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" y="2219651"/>
            <a:ext cx="375887" cy="34895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3012632"/>
            <a:ext cx="375887" cy="3489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" y="3695116"/>
            <a:ext cx="375887" cy="3489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" y="4402175"/>
            <a:ext cx="375887" cy="3489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" y="5156257"/>
            <a:ext cx="375887" cy="3489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" y="5814453"/>
            <a:ext cx="375887" cy="3489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359" y="5764179"/>
            <a:ext cx="375887" cy="348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16663" y="605089"/>
                <a:ext cx="8147111" cy="67049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bn-BD" sz="4000" b="1" u="sng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অনুসিদ্বান্তঃ</a:t>
                </a:r>
              </a:p>
              <a:p>
                <a:pPr>
                  <a:lnSpc>
                    <a:spcPct val="130000"/>
                  </a:lnSpc>
                </a:pPr>
                <a:r>
                  <a:rPr lang="bn-BD" sz="4000" b="1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IN" sz="4000" b="1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2(a</a:t>
                </a:r>
                <a:r>
                  <a:rPr lang="en-US" sz="4000" b="1" baseline="300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4000" b="1" baseline="300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(</a:t>
                </a:r>
                <a:r>
                  <a:rPr lang="en-US" sz="40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b="1" baseline="30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(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a-b)</a:t>
                </a:r>
                <a:r>
                  <a:rPr lang="en-US" sz="4000" b="1" baseline="300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>
                  <a:lnSpc>
                    <a:spcPct val="130000"/>
                  </a:lnSpc>
                </a:pPr>
                <a:r>
                  <a:rPr lang="bn-BD" sz="4000" b="1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IN" sz="4000" b="1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b="1" baseline="300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4000" b="1" baseline="30000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4000" b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  <m:r>
                          <a:rPr lang="en-US" sz="4000" b="1" baseline="3000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4000" b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  <m:r>
                          <a:rPr lang="en-US" sz="4000" b="1" baseline="3000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b="1" baseline="300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bn-BD" sz="4000" b="1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4ab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sz="40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b="1" baseline="30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-(a-b)</a:t>
                </a:r>
                <a:r>
                  <a:rPr lang="en-US" sz="4000" b="1" baseline="30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bn-BD" sz="4000" b="1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000" b="1" i="1" baseline="3000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000" b="1" i="1" baseline="3000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000" b="1" baseline="30000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IN" sz="4000" b="1" dirty="0" smtClean="0">
                    <a:ln w="0"/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a+b+c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b="1" baseline="30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a</a:t>
                </a:r>
                <a:r>
                  <a:rPr lang="en-US" sz="4000" b="1" baseline="30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4000" b="1" baseline="30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</a:t>
                </a:r>
                <a:r>
                  <a:rPr lang="en-US" sz="4000" b="1" baseline="300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+2(</a:t>
                </a:r>
                <a:r>
                  <a:rPr lang="en-US" sz="4000" b="1" dirty="0" err="1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ab+bc+ca</a:t>
                </a:r>
                <a:r>
                  <a:rPr lang="en-US" sz="4000" b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4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bn-BD" sz="4000" b="1" dirty="0">
                  <a:ln w="0"/>
                  <a:gradFill flip="none" rotWithShape="1">
                    <a:gsLst>
                      <a:gs pos="26000">
                        <a:srgbClr val="FF0000"/>
                      </a:gs>
                      <a:gs pos="50000">
                        <a:srgbClr val="0000FF">
                          <a:shade val="67500"/>
                          <a:satMod val="115000"/>
                        </a:srgbClr>
                      </a:gs>
                      <a:gs pos="91000">
                        <a:srgbClr val="7030A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63" y="605089"/>
                <a:ext cx="8147111" cy="6704977"/>
              </a:xfrm>
              <a:prstGeom prst="rect">
                <a:avLst/>
              </a:prstGeom>
              <a:blipFill rotWithShape="1">
                <a:blip r:embed="rId4"/>
                <a:stretch>
                  <a:fillRect l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39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865" y="1415620"/>
            <a:ext cx="10972800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en-SG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834" y="400833"/>
                <a:ext cx="11395832" cy="639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 = 4 </a:t>
                </a:r>
                <a:r>
                  <a:rPr lang="bn-IN" sz="5400" dirty="0" smtClean="0">
                    <a:solidFill>
                      <a:srgbClr val="FF0000"/>
                    </a:solidFill>
                  </a:rPr>
                  <a:t>হলে , </a:t>
                </a:r>
              </a:p>
              <a:p>
                <a:r>
                  <a:rPr lang="bn-IN" sz="5400" dirty="0" smtClean="0">
                    <a:solidFill>
                      <a:srgbClr val="FF0000"/>
                    </a:solidFill>
                  </a:rPr>
                  <a:t>ক। সূত্রের সাহায্যে বর্গ নির্ণয় করঃ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54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bn-IN" sz="5400" dirty="0" smtClean="0">
                    <a:solidFill>
                      <a:srgbClr val="FF0000"/>
                    </a:solidFill>
                  </a:rPr>
                  <a:t>খ। 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5400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5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 = 322. </a:t>
                </a:r>
              </a:p>
              <a:p>
                <a:r>
                  <a:rPr lang="bn-IN" sz="5400" dirty="0" smtClean="0">
                    <a:solidFill>
                      <a:srgbClr val="FF0000"/>
                    </a:solidFill>
                  </a:rPr>
                  <a:t>গ। </a:t>
                </a:r>
                <a:r>
                  <a:rPr lang="en-US" sz="5400" dirty="0" smtClean="0">
                    <a:solidFill>
                      <a:srgbClr val="FF0000"/>
                    </a:solidFill>
                  </a:rPr>
                  <a:t>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5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 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IN" sz="5400" dirty="0" smtClean="0">
                    <a:solidFill>
                      <a:srgbClr val="FF0000"/>
                    </a:solidFill>
                  </a:rPr>
                  <a:t>এর মাণ নির্ণয় কর।  </a:t>
                </a:r>
                <a:endParaRPr lang="en-US" sz="5400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34" y="400833"/>
                <a:ext cx="11395832" cy="6395982"/>
              </a:xfrm>
              <a:prstGeom prst="rect">
                <a:avLst/>
              </a:prstGeom>
              <a:blipFill rotWithShape="1">
                <a:blip r:embed="rId3"/>
                <a:stretch>
                  <a:fillRect l="-2889" t="-286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39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39557" y="344258"/>
            <a:ext cx="2579376" cy="98160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6663" y="1019725"/>
                <a:ext cx="5674290" cy="286232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rgbClr val="FF0000"/>
                    </a:solidFill>
                  </a:rPr>
                  <a:t>ক।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bn-IN" sz="3600" dirty="0" smtClean="0">
                    <a:solidFill>
                      <a:srgbClr val="FF0000"/>
                    </a:solidFill>
                  </a:rPr>
                  <a:t>বর্গকরে </a:t>
                </a:r>
              </a:p>
              <a:p>
                <a:r>
                  <a:rPr lang="bn-IN" sz="3600" dirty="0" smtClean="0">
                    <a:solidFill>
                      <a:srgbClr val="FF0000"/>
                    </a:solidFill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bn-IN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- 2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 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25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30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9</m:t>
                    </m:r>
                  </m:oMath>
                </a14:m>
                <a:r>
                  <a:rPr lang="bn-IN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Ans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:)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63" y="1019725"/>
                <a:ext cx="567429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995" t="-2321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8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5024</TotalTime>
  <Words>944</Words>
  <Application>Microsoft Office PowerPoint</Application>
  <PresentationFormat>Custom</PresentationFormat>
  <Paragraphs>85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Jhinuk</cp:lastModifiedBy>
  <cp:revision>382</cp:revision>
  <dcterms:created xsi:type="dcterms:W3CDTF">2019-10-08T17:57:52Z</dcterms:created>
  <dcterms:modified xsi:type="dcterms:W3CDTF">2021-11-11T04:19:23Z</dcterms:modified>
</cp:coreProperties>
</file>