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2" r:id="rId6"/>
    <p:sldId id="264" r:id="rId7"/>
    <p:sldId id="266" r:id="rId8"/>
    <p:sldId id="259" r:id="rId9"/>
    <p:sldId id="289" r:id="rId10"/>
    <p:sldId id="290" r:id="rId11"/>
    <p:sldId id="291" r:id="rId12"/>
    <p:sldId id="268" r:id="rId13"/>
    <p:sldId id="292" r:id="rId14"/>
    <p:sldId id="294" r:id="rId15"/>
    <p:sldId id="293" r:id="rId16"/>
    <p:sldId id="295" r:id="rId17"/>
    <p:sldId id="29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4C0F1-2248-4792-8E88-80EB5AAC849D}" type="datetimeFigureOut">
              <a:rPr lang="en-US" smtClean="0"/>
              <a:t>11/13/2021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FCC7D-3F9E-4BCF-A657-94428762258C}" type="slidenum">
              <a:rPr lang="en-US" smtClean="0"/>
              <a:t>‹#›</a:t>
            </a:fld>
            <a:endParaRPr lang="en-US"/>
          </a:p>
        </p:txBody>
      </p:sp>
    </p:spTree>
    <p:extLst>
      <p:ext uri="{BB962C8B-B14F-4D97-AF65-F5344CB8AC3E}">
        <p14:creationId xmlns:p14="http://schemas.microsoft.com/office/powerpoint/2010/main" val="1719284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FCC7D-3F9E-4BCF-A657-94428762258C}" type="slidenum">
              <a:rPr lang="en-US" smtClean="0"/>
              <a:t>9</a:t>
            </a:fld>
            <a:endParaRPr lang="en-US"/>
          </a:p>
        </p:txBody>
      </p:sp>
    </p:spTree>
    <p:extLst>
      <p:ext uri="{BB962C8B-B14F-4D97-AF65-F5344CB8AC3E}">
        <p14:creationId xmlns:p14="http://schemas.microsoft.com/office/powerpoint/2010/main" val="227294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06580-A684-4853-B70C-15EE53D19A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753152-279B-41DA-90F8-B91D61330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13215E-97EA-49C3-AA5A-32558B9CFE12}"/>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5" name="Footer Placeholder 4">
            <a:extLst>
              <a:ext uri="{FF2B5EF4-FFF2-40B4-BE49-F238E27FC236}">
                <a16:creationId xmlns:a16="http://schemas.microsoft.com/office/drawing/2014/main" id="{DA5EDFC2-2D04-4615-B20A-6B6A0E4B2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57ADBE-0302-4908-BA2B-5D29CE3B96F9}"/>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21441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58C6A-21EB-4245-B9F3-AD6D08DD4A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8281DB-CBC9-4C6F-975D-CA36EDEEBB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8A18F-34D1-4379-96C6-4618DCF19AF6}"/>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5" name="Footer Placeholder 4">
            <a:extLst>
              <a:ext uri="{FF2B5EF4-FFF2-40B4-BE49-F238E27FC236}">
                <a16:creationId xmlns:a16="http://schemas.microsoft.com/office/drawing/2014/main" id="{7BC07EAC-A5A7-42D7-88A4-4AAC8865E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C0646-0EB0-4B60-ADBE-51FA72C8BBF9}"/>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184011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02002D-E71E-4383-AA37-99C982BB4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6893CE-5435-4084-B66F-D064F02C79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6968F-80D3-41DA-8867-FD5224FBE8D8}"/>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5" name="Footer Placeholder 4">
            <a:extLst>
              <a:ext uri="{FF2B5EF4-FFF2-40B4-BE49-F238E27FC236}">
                <a16:creationId xmlns:a16="http://schemas.microsoft.com/office/drawing/2014/main" id="{C92FBB52-562D-45DA-8E15-6B5E101CA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BCCAA-6194-49E5-BEB4-6C9E1852C27D}"/>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76903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61BA-F707-48B0-B8E1-3F4FEDE3AE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949E8C-89BB-4C5D-B23E-E0910F71D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B2804-CF6F-4E79-BF84-3F8ED5DAFDD1}"/>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5" name="Footer Placeholder 4">
            <a:extLst>
              <a:ext uri="{FF2B5EF4-FFF2-40B4-BE49-F238E27FC236}">
                <a16:creationId xmlns:a16="http://schemas.microsoft.com/office/drawing/2014/main" id="{34E9F2B0-DD62-431C-A98C-0BADED223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4ACAC-28E4-4A69-A7D2-BEC6271B1D9D}"/>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342843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DC6A-1438-4A9D-B4D8-246AB5EDD0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D92F6C-5A90-4862-8886-73B96B951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A08DAD-E6EA-4D5F-AF9F-AB14EB8A131C}"/>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5" name="Footer Placeholder 4">
            <a:extLst>
              <a:ext uri="{FF2B5EF4-FFF2-40B4-BE49-F238E27FC236}">
                <a16:creationId xmlns:a16="http://schemas.microsoft.com/office/drawing/2014/main" id="{7C711E13-8A3A-4C88-8E82-2BD61D256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CE906-9700-4593-87A2-93B1D159EBA4}"/>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52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DF33E-7456-477D-8BBB-AB29DCDB63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75FBE5-676E-4B07-AD0B-653A8005A7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A73EB0-4ED3-49AB-9F88-EE1415BAAC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96C640-5762-4C43-8F92-6181319696F5}"/>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6" name="Footer Placeholder 5">
            <a:extLst>
              <a:ext uri="{FF2B5EF4-FFF2-40B4-BE49-F238E27FC236}">
                <a16:creationId xmlns:a16="http://schemas.microsoft.com/office/drawing/2014/main" id="{83B6DF24-F259-4DDA-9A58-B2FB188324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9F5C68-96B4-4675-90BB-39A0633589FC}"/>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351518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776-56FA-4252-BBF9-26129E4979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3B7471-544B-4085-BC7B-FF497451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20B948-C974-4AD7-8B03-F9BC14FB57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08A971-D3B8-4547-A9B6-BA1169AF1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1983AB-A24F-40B1-852E-DAE50AC26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576F0E-68E2-43A6-848E-869A036FA318}"/>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8" name="Footer Placeholder 7">
            <a:extLst>
              <a:ext uri="{FF2B5EF4-FFF2-40B4-BE49-F238E27FC236}">
                <a16:creationId xmlns:a16="http://schemas.microsoft.com/office/drawing/2014/main" id="{146F5169-E628-46A3-8809-B6FFACFF330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DEBE16-E502-4C09-97B5-79D98DC76066}"/>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415346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1769-A2AE-489A-A4FE-C05DFECB23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2771AE-A447-400B-9264-237F23C26345}"/>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4" name="Footer Placeholder 3">
            <a:extLst>
              <a:ext uri="{FF2B5EF4-FFF2-40B4-BE49-F238E27FC236}">
                <a16:creationId xmlns:a16="http://schemas.microsoft.com/office/drawing/2014/main" id="{CCA5FA9B-7FF7-4020-95FB-273E485973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53A09D-E865-423A-953C-FEB0C714156A}"/>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328124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B66C4-E150-4102-96FB-884C4AFD5076}"/>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3" name="Footer Placeholder 2">
            <a:extLst>
              <a:ext uri="{FF2B5EF4-FFF2-40B4-BE49-F238E27FC236}">
                <a16:creationId xmlns:a16="http://schemas.microsoft.com/office/drawing/2014/main" id="{DF5AD18B-776D-4711-92D5-3F2CB5E497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3E64C6-78F5-4B22-926D-B587A6B00D28}"/>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403523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7589-E9D1-40F0-89C2-C296B7E2BA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862C72-A468-4E27-B8EC-515642BD0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AE005E-77DA-4A13-9D36-176787A05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3B184-DB6E-4F3D-ADCB-37CFCCD041D5}"/>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6" name="Footer Placeholder 5">
            <a:extLst>
              <a:ext uri="{FF2B5EF4-FFF2-40B4-BE49-F238E27FC236}">
                <a16:creationId xmlns:a16="http://schemas.microsoft.com/office/drawing/2014/main" id="{368CBCB3-907C-4025-BBE2-5C1E145DCA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EB0756-00B7-457E-A1AD-29B6FE6DE3B4}"/>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207265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03DCC-AC1A-480E-9FE6-09ABC5ECDB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4958F-7B47-463E-858A-9359F4D2AB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4B457B-DBE6-47F8-900A-8CB88CFBF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DB413-29B0-4C7E-A273-C7DFEDFDA5DF}"/>
              </a:ext>
            </a:extLst>
          </p:cNvPr>
          <p:cNvSpPr>
            <a:spLocks noGrp="1"/>
          </p:cNvSpPr>
          <p:nvPr>
            <p:ph type="dt" sz="half" idx="10"/>
          </p:nvPr>
        </p:nvSpPr>
        <p:spPr/>
        <p:txBody>
          <a:bodyPr/>
          <a:lstStyle/>
          <a:p>
            <a:fld id="{1ABF3503-C28A-4596-8BE0-11ADF3E001C6}" type="datetimeFigureOut">
              <a:rPr lang="en-US" smtClean="0"/>
              <a:t>11/13/2021</a:t>
            </a:fld>
            <a:endParaRPr lang="en-US"/>
          </a:p>
        </p:txBody>
      </p:sp>
      <p:sp>
        <p:nvSpPr>
          <p:cNvPr id="6" name="Footer Placeholder 5">
            <a:extLst>
              <a:ext uri="{FF2B5EF4-FFF2-40B4-BE49-F238E27FC236}">
                <a16:creationId xmlns:a16="http://schemas.microsoft.com/office/drawing/2014/main" id="{601316BC-36E2-4D09-9C7C-541299C9E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A3D9BE-FCD5-423B-8139-A7D05918AD46}"/>
              </a:ext>
            </a:extLst>
          </p:cNvPr>
          <p:cNvSpPr>
            <a:spLocks noGrp="1"/>
          </p:cNvSpPr>
          <p:nvPr>
            <p:ph type="sldNum" sz="quarter" idx="12"/>
          </p:nvPr>
        </p:nvSpPr>
        <p:spPr/>
        <p:txBody>
          <a:bodyPr/>
          <a:lstStyle/>
          <a:p>
            <a:fld id="{33B73F17-BBC5-45AA-AA48-C94404C96757}" type="slidenum">
              <a:rPr lang="en-US" smtClean="0"/>
              <a:t>‹#›</a:t>
            </a:fld>
            <a:endParaRPr lang="en-US"/>
          </a:p>
        </p:txBody>
      </p:sp>
    </p:spTree>
    <p:extLst>
      <p:ext uri="{BB962C8B-B14F-4D97-AF65-F5344CB8AC3E}">
        <p14:creationId xmlns:p14="http://schemas.microsoft.com/office/powerpoint/2010/main" val="2526707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514E3-4616-4A56-A97D-EB7099956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C435F5-E5A8-46E7-83F9-F9A02FE33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84FA2-D29D-4640-8506-A00E04ACA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F3503-C28A-4596-8BE0-11ADF3E001C6}" type="datetimeFigureOut">
              <a:rPr lang="en-US" smtClean="0"/>
              <a:t>11/13/2021</a:t>
            </a:fld>
            <a:endParaRPr lang="en-US"/>
          </a:p>
        </p:txBody>
      </p:sp>
      <p:sp>
        <p:nvSpPr>
          <p:cNvPr id="5" name="Footer Placeholder 4">
            <a:extLst>
              <a:ext uri="{FF2B5EF4-FFF2-40B4-BE49-F238E27FC236}">
                <a16:creationId xmlns:a16="http://schemas.microsoft.com/office/drawing/2014/main" id="{4C6BC0C6-49AE-4BB3-92B1-E5D2ED1C20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39FAC4-9C13-44E5-9A9B-314B6A46E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3F17-BBC5-45AA-AA48-C94404C96757}" type="slidenum">
              <a:rPr lang="en-US" smtClean="0"/>
              <a:t>‹#›</a:t>
            </a:fld>
            <a:endParaRPr lang="en-US"/>
          </a:p>
        </p:txBody>
      </p:sp>
    </p:spTree>
    <p:extLst>
      <p:ext uri="{BB962C8B-B14F-4D97-AF65-F5344CB8AC3E}">
        <p14:creationId xmlns:p14="http://schemas.microsoft.com/office/powerpoint/2010/main" val="3623370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1.bp.blogspot.com/-tlasl_p9s5c/XzVS6QW_8KI/AAAAAAAABXw/DrkhpEF4mtEXyMvW852se4UKj8Nuis-UQCLcBGAsYHQ/s825/cricket.jpe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ngimg.com/download/24569"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mmons.wikimedia.org/wiki/File:Goodbye_sun.jpg"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1.bp.blogspot.com/-tlasl_p9s5c/XzVS6QW_8KI/AAAAAAAABXw/DrkhpEF4mtEXyMvW852se4UKj8Nuis-UQCLcBGAsYHQ/s825/cricket.jpe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51FB6F-A52E-4FC9-AF80-D22AC402568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04" r="11860" b="15351"/>
          <a:stretch/>
        </p:blipFill>
        <p:spPr>
          <a:xfrm>
            <a:off x="-579583" y="-800100"/>
            <a:ext cx="12771583" cy="7658100"/>
          </a:xfrm>
          <a:prstGeom prst="rect">
            <a:avLst/>
          </a:prstGeom>
        </p:spPr>
      </p:pic>
      <p:sp>
        <p:nvSpPr>
          <p:cNvPr id="4" name="TextBox 3">
            <a:extLst>
              <a:ext uri="{FF2B5EF4-FFF2-40B4-BE49-F238E27FC236}">
                <a16:creationId xmlns:a16="http://schemas.microsoft.com/office/drawing/2014/main" id="{C54E8451-FEF9-43ED-9221-5A1235D345E5}"/>
              </a:ext>
            </a:extLst>
          </p:cNvPr>
          <p:cNvSpPr txBox="1"/>
          <p:nvPr/>
        </p:nvSpPr>
        <p:spPr>
          <a:xfrm>
            <a:off x="4090328" y="331530"/>
            <a:ext cx="8101672" cy="2554545"/>
          </a:xfrm>
          <a:prstGeom prst="rect">
            <a:avLst/>
          </a:prstGeom>
          <a:noFill/>
        </p:spPr>
        <p:txBody>
          <a:bodyPr wrap="square">
            <a:spAutoFit/>
          </a:bodyPr>
          <a:lstStyle/>
          <a:p>
            <a:r>
              <a:rPr lang="en-US" sz="8000" dirty="0" err="1">
                <a:latin typeface="NikoshBAN" pitchFamily="2" charset="0"/>
                <a:cs typeface="NikoshBAN" pitchFamily="2" charset="0"/>
              </a:rPr>
              <a:t>আজকের</a:t>
            </a:r>
            <a:r>
              <a:rPr lang="en-US" sz="8000" dirty="0">
                <a:latin typeface="NikoshBAN" pitchFamily="2" charset="0"/>
                <a:cs typeface="NikoshBAN" pitchFamily="2" charset="0"/>
              </a:rPr>
              <a:t> </a:t>
            </a:r>
            <a:r>
              <a:rPr lang="en-US" sz="8000" dirty="0" err="1">
                <a:latin typeface="NikoshBAN" pitchFamily="2" charset="0"/>
                <a:cs typeface="NikoshBAN" pitchFamily="2" charset="0"/>
              </a:rPr>
              <a:t>ক্লাসে</a:t>
            </a:r>
            <a:r>
              <a:rPr lang="en-US" sz="8000" dirty="0">
                <a:latin typeface="NikoshBAN" pitchFamily="2" charset="0"/>
                <a:cs typeface="NikoshBAN" pitchFamily="2" charset="0"/>
              </a:rPr>
              <a:t> </a:t>
            </a:r>
            <a:r>
              <a:rPr lang="en-US" sz="8000" dirty="0" err="1">
                <a:latin typeface="NikoshBAN" pitchFamily="2" charset="0"/>
                <a:cs typeface="NikoshBAN" pitchFamily="2" charset="0"/>
              </a:rPr>
              <a:t>সবাইকে</a:t>
            </a:r>
            <a:r>
              <a:rPr lang="en-US" sz="8000" dirty="0">
                <a:latin typeface="NikoshBAN" pitchFamily="2" charset="0"/>
                <a:cs typeface="NikoshBAN" pitchFamily="2" charset="0"/>
              </a:rPr>
              <a:t> </a:t>
            </a:r>
            <a:r>
              <a:rPr lang="bn-BD" sz="8000" dirty="0">
                <a:latin typeface="NikoshBAN" pitchFamily="2" charset="0"/>
                <a:cs typeface="NikoshBAN" pitchFamily="2" charset="0"/>
              </a:rPr>
              <a:t>স্বাগতম</a:t>
            </a:r>
            <a:endParaRPr lang="en-US" sz="8000" dirty="0"/>
          </a:p>
        </p:txBody>
      </p:sp>
      <p:sp>
        <p:nvSpPr>
          <p:cNvPr id="5" name="TextBox 4">
            <a:extLst>
              <a:ext uri="{FF2B5EF4-FFF2-40B4-BE49-F238E27FC236}">
                <a16:creationId xmlns:a16="http://schemas.microsoft.com/office/drawing/2014/main" id="{6CACE9C4-968E-4F4F-8DDB-EC907F489740}"/>
              </a:ext>
            </a:extLst>
          </p:cNvPr>
          <p:cNvSpPr txBox="1"/>
          <p:nvPr/>
        </p:nvSpPr>
        <p:spPr>
          <a:xfrm>
            <a:off x="385011" y="6256421"/>
            <a:ext cx="923284" cy="338554"/>
          </a:xfrm>
          <a:prstGeom prst="rect">
            <a:avLst/>
          </a:prstGeom>
          <a:noFill/>
        </p:spPr>
        <p:txBody>
          <a:bodyPr wrap="square" rtlCol="0">
            <a:spAutoFit/>
          </a:bodyPr>
          <a:lstStyle/>
          <a:p>
            <a:r>
              <a:rPr lang="en-US" sz="1600" b="1" i="1" dirty="0">
                <a:effectLst>
                  <a:outerShdw blurRad="38100" dist="38100" dir="2700000" algn="tl">
                    <a:srgbClr val="000000">
                      <a:alpha val="43137"/>
                    </a:srgbClr>
                  </a:outerShdw>
                </a:effectLst>
              </a:rPr>
              <a:t>Ashraful</a:t>
            </a:r>
          </a:p>
        </p:txBody>
      </p:sp>
    </p:spTree>
    <p:extLst>
      <p:ext uri="{BB962C8B-B14F-4D97-AF65-F5344CB8AC3E}">
        <p14:creationId xmlns:p14="http://schemas.microsoft.com/office/powerpoint/2010/main" val="25570583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005B0F-3352-4C31-BE2B-ABE1A2242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371475"/>
            <a:ext cx="10829925" cy="5972175"/>
          </a:xfrm>
          <a:prstGeom prst="rect">
            <a:avLst/>
          </a:prstGeom>
        </p:spPr>
      </p:pic>
    </p:spTree>
    <p:extLst>
      <p:ext uri="{BB962C8B-B14F-4D97-AF65-F5344CB8AC3E}">
        <p14:creationId xmlns:p14="http://schemas.microsoft.com/office/powerpoint/2010/main" val="504129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ক্রিকেটের সংক্ষিপ্ত ইতিহাস">
            <a:extLst>
              <a:ext uri="{FF2B5EF4-FFF2-40B4-BE49-F238E27FC236}">
                <a16:creationId xmlns:a16="http://schemas.microsoft.com/office/drawing/2014/main" id="{4EA40FAE-712B-4E09-BA37-4E43496C8639}"/>
              </a:ext>
            </a:extLst>
          </p:cNvPr>
          <p:cNvSpPr>
            <a:spLocks noChangeAspect="1" noChangeArrowheads="1"/>
          </p:cNvSpPr>
          <p:nvPr/>
        </p:nvSpPr>
        <p:spPr bwMode="auto">
          <a:xfrm>
            <a:off x="714375" y="2228851"/>
            <a:ext cx="10487025" cy="39147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as-IN" sz="3200" b="1" dirty="0"/>
              <a:t>ক্রিকেট আইন</a:t>
            </a:r>
            <a:br>
              <a:rPr lang="as-IN" dirty="0"/>
            </a:br>
            <a:r>
              <a:rPr lang="as-IN" sz="2400" dirty="0"/>
              <a:t># আনুষ্ঠানিকভাবে প্রথম ক্রিকেটের আইন লেখা হয় ১৭৮৮ সালে এবং ঐ সময়ের মধ্যে মিডল স্টাম্প এবং এলবিডব্লু’র মত শব্দগুলো চালু হয়। প্রথম ক্রিকেট দল মেরিলবোন ক্রিকেট ক্লাব(এমসিসি)। ১৭৯৩ সালে তারা লর্ডসের মাঠে প্রথম খেলতে নামে। ক্রিকেটের প্রথম ম্যাচ হিসেবে লর্ডসের ম্যাচটিই প্রথম নথিভুক্ত হয়।</a:t>
            </a:r>
            <a:br>
              <a:rPr lang="as-IN" sz="2400" dirty="0"/>
            </a:br>
            <a:r>
              <a:rPr lang="en-US" sz="2400" dirty="0"/>
              <a:t>   </a:t>
            </a:r>
            <a:r>
              <a:rPr lang="as-IN" sz="2400" dirty="0"/>
              <a:t># আন্তর্জাতিক কিংবা পেশাদার ক্রিকেট ম্যাচ খেলা প্রথম শুরু হয় দুই দেশের মধ্যে। যার যাত্রা শুরু হয় ১৮৪৪ সালে। বৃটিশ উপনিবেশগুলোর মাধ্যমে উত্তর আমেরিকায় ক্রিকেট খেলার প্রচলন শুরু হয়। বৃটিশ ইন্ডিয়া কোম্পানির ভারত অভিযানের পর থেকে ওরাই ভারত ও পার্শ্ববর্তী দেশগুলোতে ক্রিকেট চালু করে।</a:t>
            </a:r>
            <a:endParaRPr lang="en-US" sz="2400" dirty="0"/>
          </a:p>
        </p:txBody>
      </p:sp>
    </p:spTree>
    <p:extLst>
      <p:ext uri="{BB962C8B-B14F-4D97-AF65-F5344CB8AC3E}">
        <p14:creationId xmlns:p14="http://schemas.microsoft.com/office/powerpoint/2010/main" val="2749336662"/>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57A29B-B40E-4125-8A7C-B551C66B6CFA}"/>
              </a:ext>
            </a:extLst>
          </p:cNvPr>
          <p:cNvSpPr txBox="1"/>
          <p:nvPr/>
        </p:nvSpPr>
        <p:spPr>
          <a:xfrm>
            <a:off x="73544" y="1997839"/>
            <a:ext cx="11368488" cy="2554545"/>
          </a:xfrm>
          <a:prstGeom prst="rect">
            <a:avLst/>
          </a:prstGeom>
          <a:noFill/>
        </p:spPr>
        <p:txBody>
          <a:bodyPr wrap="square">
            <a:spAutoFit/>
          </a:bodyPr>
          <a:lstStyle/>
          <a:p>
            <a:pPr algn="just"/>
            <a:r>
              <a:rPr lang="as-IN" sz="2000" b="0" i="0" dirty="0">
                <a:solidFill>
                  <a:srgbClr val="000000"/>
                </a:solidFill>
                <a:effectLst/>
                <a:latin typeface="kiron"/>
              </a:rPr>
              <a:t>ক্রিকেট বিশ্বকাপ :</a:t>
            </a:r>
          </a:p>
          <a:p>
            <a:pPr algn="just"/>
            <a:r>
              <a:rPr lang="as-IN" sz="2000" b="0" i="0" dirty="0">
                <a:solidFill>
                  <a:srgbClr val="000000"/>
                </a:solidFill>
                <a:effectLst/>
                <a:latin typeface="kiron"/>
              </a:rPr>
              <a:t>১৯০৯ সালে গঠিত হয় ইন্টারন্যাশনাল ক্রিকেট এসোসিয়েশন(আইসিসি)। দক্ষিণ আফ্রিকা, ইংল্যান্ড, অস্ট্রেলিয়া এবং পরবর্তীতে ভারত, ওয়েস্ট ইন্ডিজ ও অন্যান্য দেশ যুক্ত করা হয়। প্রথম বিশ্বকাপ অনুষ্ঠিত হয় ১৯৭৫ সালে।</a:t>
            </a:r>
            <a:br>
              <a:rPr lang="as-IN" sz="2000" b="0" i="0" dirty="0">
                <a:solidFill>
                  <a:srgbClr val="000000"/>
                </a:solidFill>
                <a:effectLst/>
                <a:latin typeface="kiron"/>
              </a:rPr>
            </a:br>
            <a:r>
              <a:rPr lang="as-IN" sz="2000" b="0" i="0" dirty="0">
                <a:solidFill>
                  <a:srgbClr val="000000"/>
                </a:solidFill>
                <a:effectLst/>
                <a:latin typeface="kiron"/>
              </a:rPr>
              <a:t># ১৯৭১ সালে অস্ট্রেলিয়ার মেলবোর্নে প্রথম সীমিত ওভার দিয়ে অর্থাৎ ওয়ানডে</a:t>
            </a:r>
            <a:r>
              <a:rPr lang="en-US" sz="2000" dirty="0">
                <a:solidFill>
                  <a:srgbClr val="000000"/>
                </a:solidFill>
                <a:latin typeface="kiron"/>
              </a:rPr>
              <a:t> </a:t>
            </a:r>
            <a:r>
              <a:rPr lang="as-IN" sz="2000" b="0" i="0" dirty="0">
                <a:solidFill>
                  <a:srgbClr val="000000"/>
                </a:solidFill>
                <a:effectLst/>
                <a:latin typeface="kiron"/>
              </a:rPr>
              <a:t>ক্রিকেট ম্যাচ খেলা হয়।</a:t>
            </a:r>
            <a:br>
              <a:rPr lang="as-IN" sz="2000" b="0" i="0" dirty="0">
                <a:solidFill>
                  <a:srgbClr val="000000"/>
                </a:solidFill>
                <a:effectLst/>
                <a:latin typeface="kiron"/>
              </a:rPr>
            </a:br>
            <a:endParaRPr lang="en-US" sz="2000" b="0" i="0" dirty="0">
              <a:solidFill>
                <a:srgbClr val="000000"/>
              </a:solidFill>
              <a:effectLst/>
              <a:latin typeface="kiron"/>
            </a:endParaRPr>
          </a:p>
          <a:p>
            <a:pPr algn="just"/>
            <a:r>
              <a:rPr lang="as-IN" sz="2000" b="0" i="0" dirty="0">
                <a:solidFill>
                  <a:srgbClr val="000000"/>
                </a:solidFill>
                <a:effectLst/>
                <a:latin typeface="kiron"/>
              </a:rPr>
              <a:t># পর পর পাঁচ দিন খেলার পরও একটা ক্রিকেট ম্যাচ ড্র হতে পারে। একটা ক্রিকেট মাঠের নির্দিষ্ট কোন আকার নেই, তবে পিচ সব সময় ২২ গজের। খবর বাসস।</a:t>
            </a:r>
          </a:p>
        </p:txBody>
      </p:sp>
    </p:spTree>
    <p:extLst>
      <p:ext uri="{BB962C8B-B14F-4D97-AF65-F5344CB8AC3E}">
        <p14:creationId xmlns:p14="http://schemas.microsoft.com/office/powerpoint/2010/main" val="15663925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ক্রিকেট খেলার নিয়মাবলী">
            <a:hlinkClick r:id="rId2"/>
            <a:extLst>
              <a:ext uri="{FF2B5EF4-FFF2-40B4-BE49-F238E27FC236}">
                <a16:creationId xmlns:a16="http://schemas.microsoft.com/office/drawing/2014/main" id="{73316792-FEB0-41AD-AE33-2272503E3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5" y="1106907"/>
            <a:ext cx="10720137" cy="54984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094BC10-5D84-4043-A179-61E0FE184BFD}"/>
              </a:ext>
            </a:extLst>
          </p:cNvPr>
          <p:cNvSpPr/>
          <p:nvPr/>
        </p:nvSpPr>
        <p:spPr>
          <a:xfrm>
            <a:off x="3229388" y="252663"/>
            <a:ext cx="4422696" cy="923330"/>
          </a:xfrm>
          <a:prstGeom prst="rect">
            <a:avLst/>
          </a:prstGeom>
          <a:noFill/>
        </p:spPr>
        <p:txBody>
          <a:bodyPr wrap="square" lIns="91440" tIns="45720" rIns="91440" bIns="45720">
            <a:spAutoFit/>
          </a:bodyPr>
          <a:lstStyle/>
          <a:p>
            <a:pPr algn="ct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ক্রিকেট</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পিচ</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377481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627792-4277-48F5-9A11-EAC0A848E243}"/>
              </a:ext>
            </a:extLst>
          </p:cNvPr>
          <p:cNvSpPr txBox="1"/>
          <p:nvPr/>
        </p:nvSpPr>
        <p:spPr>
          <a:xfrm>
            <a:off x="1167063" y="1828800"/>
            <a:ext cx="10214811" cy="2739211"/>
          </a:xfrm>
          <a:prstGeom prst="rect">
            <a:avLst/>
          </a:prstGeom>
          <a:noFill/>
        </p:spPr>
        <p:txBody>
          <a:bodyPr wrap="square" rtlCol="0">
            <a:spAutoFit/>
          </a:bodyPr>
          <a:lstStyle/>
          <a:p>
            <a:r>
              <a:rPr lang="en-US" dirty="0"/>
              <a:t>                                                                             </a:t>
            </a:r>
            <a:r>
              <a:rPr lang="en-US" sz="2800" dirty="0" err="1"/>
              <a:t>একক</a:t>
            </a:r>
            <a:r>
              <a:rPr lang="en-US" sz="2800" dirty="0"/>
              <a:t> </a:t>
            </a:r>
            <a:r>
              <a:rPr lang="en-US" sz="2800" dirty="0" err="1"/>
              <a:t>কাজঃ</a:t>
            </a:r>
            <a:endParaRPr lang="en-US" sz="2800" dirty="0"/>
          </a:p>
          <a:p>
            <a:endParaRPr lang="en-US" dirty="0"/>
          </a:p>
          <a:p>
            <a:r>
              <a:rPr lang="en-US" b="1" dirty="0"/>
              <a:t>১। </a:t>
            </a:r>
            <a:r>
              <a:rPr lang="en-US" b="1" dirty="0" err="1"/>
              <a:t>ক্রিকেট</a:t>
            </a:r>
            <a:r>
              <a:rPr lang="en-US" b="1" dirty="0"/>
              <a:t> </a:t>
            </a:r>
            <a:r>
              <a:rPr lang="en-US" b="1" dirty="0" err="1"/>
              <a:t>পিচের</a:t>
            </a:r>
            <a:r>
              <a:rPr lang="en-US" b="1" dirty="0"/>
              <a:t> </a:t>
            </a:r>
            <a:r>
              <a:rPr lang="en-US" b="1" dirty="0" err="1"/>
              <a:t>মাপ</a:t>
            </a:r>
            <a:r>
              <a:rPr lang="en-US" b="1" dirty="0"/>
              <a:t> </a:t>
            </a:r>
            <a:r>
              <a:rPr lang="en-US" b="1" dirty="0" err="1"/>
              <a:t>দৈঘ্য</a:t>
            </a:r>
            <a:r>
              <a:rPr lang="en-US" b="1" dirty="0"/>
              <a:t> ও </a:t>
            </a:r>
            <a:r>
              <a:rPr lang="en-US" b="1" dirty="0" err="1"/>
              <a:t>প্রস্ত</a:t>
            </a:r>
            <a:r>
              <a:rPr lang="en-US" b="1" dirty="0"/>
              <a:t> </a:t>
            </a:r>
            <a:r>
              <a:rPr lang="en-US" b="1" dirty="0" err="1"/>
              <a:t>কত</a:t>
            </a:r>
            <a:r>
              <a:rPr lang="en-US" b="1" dirty="0"/>
              <a:t>  </a:t>
            </a:r>
            <a:r>
              <a:rPr lang="en-US" b="1" dirty="0" err="1"/>
              <a:t>লিখ</a:t>
            </a:r>
            <a:r>
              <a:rPr lang="en-US" b="1" dirty="0"/>
              <a:t> ।</a:t>
            </a:r>
          </a:p>
          <a:p>
            <a:endParaRPr lang="en-US" b="1" dirty="0"/>
          </a:p>
          <a:p>
            <a:r>
              <a:rPr lang="en-US" b="1" dirty="0"/>
              <a:t>২।</a:t>
            </a:r>
            <a:r>
              <a:rPr lang="en-US" dirty="0"/>
              <a:t> </a:t>
            </a:r>
            <a:r>
              <a:rPr lang="as-IN" sz="1800" b="1" dirty="0"/>
              <a:t>বোলিং ক্রিজ </a:t>
            </a:r>
            <a:r>
              <a:rPr lang="en-US" sz="1800" b="1" dirty="0" err="1"/>
              <a:t>কি</a:t>
            </a:r>
            <a:r>
              <a:rPr lang="en-US" sz="1800" b="1" dirty="0"/>
              <a:t>।</a:t>
            </a:r>
          </a:p>
          <a:p>
            <a:endParaRPr lang="en-US" b="1" dirty="0"/>
          </a:p>
          <a:p>
            <a:r>
              <a:rPr lang="en-US" sz="1800" b="1" dirty="0"/>
              <a:t>৩।   </a:t>
            </a:r>
            <a:r>
              <a:rPr lang="as-IN" sz="1800" b="1" dirty="0"/>
              <a:t>পপিং ক্রিজ</a:t>
            </a:r>
            <a:r>
              <a:rPr lang="en-US" sz="1800" b="1" dirty="0"/>
              <a:t> </a:t>
            </a:r>
            <a:r>
              <a:rPr lang="en-US" sz="1800" b="1" dirty="0" err="1"/>
              <a:t>কি</a:t>
            </a:r>
            <a:r>
              <a:rPr lang="en-US" sz="1800" b="1" dirty="0"/>
              <a:t>।</a:t>
            </a:r>
            <a:endParaRPr lang="en-US" dirty="0"/>
          </a:p>
          <a:p>
            <a:endParaRPr lang="en-US" sz="1800" b="1" dirty="0"/>
          </a:p>
          <a:p>
            <a:r>
              <a:rPr lang="en-US" sz="1800" b="1" dirty="0"/>
              <a:t>৪।    </a:t>
            </a:r>
            <a:r>
              <a:rPr lang="as-IN" sz="1800" b="1" dirty="0"/>
              <a:t>রিটার্ন ক্রিজ</a:t>
            </a:r>
            <a:r>
              <a:rPr lang="en-US" sz="1800" b="1" dirty="0"/>
              <a:t> </a:t>
            </a:r>
            <a:r>
              <a:rPr lang="en-US" sz="1800" b="1" dirty="0" err="1"/>
              <a:t>কি</a:t>
            </a:r>
            <a:r>
              <a:rPr lang="en-US" sz="1800" b="1" dirty="0"/>
              <a:t> ।</a:t>
            </a:r>
            <a:endParaRPr lang="en-US" dirty="0"/>
          </a:p>
        </p:txBody>
      </p:sp>
    </p:spTree>
    <p:extLst>
      <p:ext uri="{BB962C8B-B14F-4D97-AF65-F5344CB8AC3E}">
        <p14:creationId xmlns:p14="http://schemas.microsoft.com/office/powerpoint/2010/main" val="209611694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DEC737-F23B-4091-9BEF-6084D233307D}"/>
              </a:ext>
            </a:extLst>
          </p:cNvPr>
          <p:cNvSpPr txBox="1"/>
          <p:nvPr/>
        </p:nvSpPr>
        <p:spPr>
          <a:xfrm>
            <a:off x="481263" y="950495"/>
            <a:ext cx="10924674" cy="5601533"/>
          </a:xfrm>
          <a:prstGeom prst="rect">
            <a:avLst/>
          </a:prstGeom>
          <a:noFill/>
        </p:spPr>
        <p:txBody>
          <a:bodyPr wrap="square" rtlCol="0">
            <a:spAutoFit/>
          </a:bodyPr>
          <a:lstStyle/>
          <a:p>
            <a:r>
              <a:rPr lang="en-US" dirty="0"/>
              <a:t>                                                                                </a:t>
            </a:r>
            <a:r>
              <a:rPr lang="en-US" sz="2800" dirty="0" err="1"/>
              <a:t>উত্তর</a:t>
            </a:r>
            <a:r>
              <a:rPr lang="en-US" sz="2800" dirty="0"/>
              <a:t> </a:t>
            </a:r>
            <a:r>
              <a:rPr lang="en-US" sz="2800" dirty="0" err="1"/>
              <a:t>গুলো</a:t>
            </a:r>
            <a:r>
              <a:rPr lang="en-US" sz="2800" dirty="0"/>
              <a:t>  </a:t>
            </a:r>
            <a:r>
              <a:rPr lang="en-US" sz="2800" dirty="0" err="1"/>
              <a:t>মিলাওঃ</a:t>
            </a:r>
            <a:endParaRPr lang="en-US" sz="2800" dirty="0"/>
          </a:p>
          <a:p>
            <a:r>
              <a:rPr lang="en-US" sz="1800" b="1" dirty="0"/>
              <a:t> ১। </a:t>
            </a:r>
            <a:r>
              <a:rPr lang="as-IN" sz="2400" b="1" dirty="0"/>
              <a:t>মূল পিচ : </a:t>
            </a:r>
            <a:r>
              <a:rPr lang="as-IN" sz="1800" b="1" dirty="0"/>
              <a:t>(স্টাম্প টু স্টাম্প) লম্বায় ২২ গজ (৬৬ ফুট), প্রস্থ হচ্ছে ১০ ফুট।</a:t>
            </a:r>
          </a:p>
          <a:p>
            <a:endParaRPr lang="en-US" sz="1800" b="1" dirty="0"/>
          </a:p>
          <a:p>
            <a:r>
              <a:rPr lang="en-US" sz="1800" b="1" dirty="0"/>
              <a:t>২। </a:t>
            </a:r>
            <a:r>
              <a:rPr lang="as-IN" sz="2400" b="1" dirty="0"/>
              <a:t>বোলিং ক্রিজ : </a:t>
            </a:r>
            <a:r>
              <a:rPr lang="as-IN" sz="1800" b="1" dirty="0"/>
              <a:t>পিচের মাথা থেকে ৪ ফুট সামনে স্টাম্প পর্যন্ত দাগ দেয়া ক্রিজই বোলিং ক্রিজ। দুই বোলিং ক্রিজের </a:t>
            </a:r>
            <a:r>
              <a:rPr lang="as-IN" b="1" dirty="0"/>
              <a:t>মাঝের দুরত্ব ৫৮ ফুট।</a:t>
            </a:r>
            <a:endParaRPr lang="en-US" altLang="en-US" b="1" dirty="0">
              <a:latin typeface="Arial" panose="020B0604020202020204" pitchFamily="34" charset="0"/>
            </a:endParaRPr>
          </a:p>
          <a:p>
            <a:endParaRPr lang="en-US" dirty="0"/>
          </a:p>
          <a:p>
            <a:r>
              <a:rPr lang="en-US" sz="1800" b="1" dirty="0"/>
              <a:t>৩। </a:t>
            </a:r>
            <a:r>
              <a:rPr lang="as-IN" sz="2400" b="1" dirty="0"/>
              <a:t>পপিং ক্রিজ : </a:t>
            </a:r>
            <a:r>
              <a:rPr lang="as-IN" sz="1800" b="1" dirty="0"/>
              <a:t>ব্যাটিং করার ক্রিজকে পপিং ক্রিজ বলে। স্টাম্প থেকে ৪ ফুট সামনে অংকিত দাগ পর্যন্ত ক্রিজই ব্যাটিং ক্রিজ । পপিং ক্রিজের প্রস্থ ৮ </a:t>
            </a:r>
            <a:endParaRPr lang="en-US" sz="1800" b="1" dirty="0"/>
          </a:p>
          <a:p>
            <a:r>
              <a:rPr lang="as-IN" sz="1800" b="1" dirty="0"/>
              <a:t>ফুট ৮ ইঞ্চি। পপিং ক্রিজের সামনে থেকে ব্যাটের সময় স্টাম্পিং হলে ব্যাটসম্যান আউট হয়। দুইটা ব্যাটিং মাঝের দুরত্ব ৫৮ ফুট।</a:t>
            </a:r>
            <a:endParaRPr lang="en-US" sz="1800" b="1" dirty="0"/>
          </a:p>
          <a:p>
            <a:endParaRPr lang="en-US" sz="1800" b="1" dirty="0"/>
          </a:p>
          <a:p>
            <a:endParaRPr lang="en-US" b="1" dirty="0"/>
          </a:p>
          <a:p>
            <a:r>
              <a:rPr lang="en-US" sz="1800" b="1" dirty="0"/>
              <a:t>৪। </a:t>
            </a:r>
            <a:r>
              <a:rPr lang="as-IN" sz="2400" b="1" dirty="0"/>
              <a:t>রিটার্ন ক্রিজ : </a:t>
            </a:r>
            <a:r>
              <a:rPr lang="as-IN" sz="1800" b="1" dirty="0"/>
              <a:t>চারটি রিটার্ন ক্রিজ থাকে। বোলিং ক্রিজের সাথে লম্বালম্বিভাবে থাকে। পিচের মাথা থেকে ৮ ফুট দৈর্ঘ্য বিশিষ্ট রিটার্ন ক্রিজ থাকে পপিং ক্রিজ পর্যন্ত। রিটার্ন ক্রিজে পা </a:t>
            </a:r>
            <a:endParaRPr lang="en-US" sz="1800" b="1" dirty="0"/>
          </a:p>
          <a:p>
            <a:endParaRPr lang="en-US" sz="1800" b="1" dirty="0"/>
          </a:p>
          <a:p>
            <a:r>
              <a:rPr lang="as-IN" sz="1800" b="1" dirty="0"/>
              <a:t>ফেললে বোলারের বল “নো বল” ডাকা হয়। রিটার্ন ক্রিজের বাহিরে গিয়ে বোলিং করা যায়না।</a:t>
            </a:r>
          </a:p>
          <a:p>
            <a:endParaRPr lang="en-US" dirty="0"/>
          </a:p>
          <a:p>
            <a:endParaRPr lang="en-US" dirty="0"/>
          </a:p>
        </p:txBody>
      </p:sp>
    </p:spTree>
    <p:extLst>
      <p:ext uri="{BB962C8B-B14F-4D97-AF65-F5344CB8AC3E}">
        <p14:creationId xmlns:p14="http://schemas.microsoft.com/office/powerpoint/2010/main" val="1596690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FCDD5-00BE-4046-B274-D02A0DDAF5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7906" y="697831"/>
            <a:ext cx="11766884" cy="5462337"/>
          </a:xfrm>
          <a:prstGeom prst="rect">
            <a:avLst/>
          </a:prstGeom>
        </p:spPr>
      </p:pic>
      <p:sp>
        <p:nvSpPr>
          <p:cNvPr id="4" name="TextBox 3">
            <a:extLst>
              <a:ext uri="{FF2B5EF4-FFF2-40B4-BE49-F238E27FC236}">
                <a16:creationId xmlns:a16="http://schemas.microsoft.com/office/drawing/2014/main" id="{FD321F65-E650-4333-8812-32A69918A0FD}"/>
              </a:ext>
            </a:extLst>
          </p:cNvPr>
          <p:cNvSpPr txBox="1"/>
          <p:nvPr/>
        </p:nvSpPr>
        <p:spPr>
          <a:xfrm>
            <a:off x="1054769" y="5182101"/>
            <a:ext cx="9144000" cy="230832"/>
          </a:xfrm>
          <a:prstGeom prst="rect">
            <a:avLst/>
          </a:prstGeom>
          <a:noFill/>
        </p:spPr>
        <p:txBody>
          <a:bodyPr wrap="square" rtlCol="0">
            <a:spAutoFit/>
          </a:bodyPr>
          <a:lstStyle/>
          <a:p>
            <a:r>
              <a:rPr lang="en-US" sz="900">
                <a:hlinkClick r:id="rId3" tooltip="https://pngimg.com/download/24569"/>
              </a:rPr>
              <a:t>This Photo</a:t>
            </a:r>
            <a:r>
              <a:rPr lang="en-US" sz="900"/>
              <a:t> by Unknown Author is licensed under </a:t>
            </a:r>
            <a:r>
              <a:rPr lang="en-US" sz="900">
                <a:hlinkClick r:id="rId4" tooltip="https://creativecommons.org/licenses/by-nc/3.0/"/>
              </a:rPr>
              <a:t>CC BY-NC</a:t>
            </a:r>
            <a:endParaRPr lang="en-US" sz="900"/>
          </a:p>
        </p:txBody>
      </p:sp>
      <p:sp>
        <p:nvSpPr>
          <p:cNvPr id="5" name="TextBox 4">
            <a:extLst>
              <a:ext uri="{FF2B5EF4-FFF2-40B4-BE49-F238E27FC236}">
                <a16:creationId xmlns:a16="http://schemas.microsoft.com/office/drawing/2014/main" id="{9118C6B0-E39F-4605-83C7-2FE13E1DECC6}"/>
              </a:ext>
            </a:extLst>
          </p:cNvPr>
          <p:cNvSpPr txBox="1"/>
          <p:nvPr/>
        </p:nvSpPr>
        <p:spPr>
          <a:xfrm>
            <a:off x="377906" y="697831"/>
            <a:ext cx="4307305" cy="1077218"/>
          </a:xfrm>
          <a:prstGeom prst="rect">
            <a:avLst/>
          </a:prstGeom>
          <a:noFill/>
        </p:spPr>
        <p:txBody>
          <a:bodyPr wrap="square" rtlCol="0">
            <a:spAutoFit/>
          </a:bodyPr>
          <a:lstStyle/>
          <a:p>
            <a:r>
              <a:rPr lang="en-US" sz="2800" dirty="0" err="1"/>
              <a:t>বাড়ির</a:t>
            </a:r>
            <a:r>
              <a:rPr lang="en-US" sz="2800" dirty="0"/>
              <a:t> </a:t>
            </a:r>
            <a:r>
              <a:rPr lang="en-US" sz="2800" dirty="0" err="1"/>
              <a:t>কাজঃ</a:t>
            </a:r>
            <a:endParaRPr lang="en-US" sz="2800" dirty="0"/>
          </a:p>
          <a:p>
            <a:endParaRPr lang="en-US" dirty="0"/>
          </a:p>
          <a:p>
            <a:r>
              <a:rPr lang="en-US" dirty="0" err="1"/>
              <a:t>একটা</a:t>
            </a:r>
            <a:r>
              <a:rPr lang="en-US" dirty="0"/>
              <a:t> </a:t>
            </a:r>
            <a:r>
              <a:rPr lang="en-US" dirty="0" err="1"/>
              <a:t>ক্রিকেট</a:t>
            </a:r>
            <a:r>
              <a:rPr lang="en-US" dirty="0"/>
              <a:t> </a:t>
            </a:r>
            <a:r>
              <a:rPr lang="en-US" dirty="0" err="1"/>
              <a:t>পিচ</a:t>
            </a:r>
            <a:r>
              <a:rPr lang="en-US" dirty="0"/>
              <a:t> </a:t>
            </a:r>
            <a:r>
              <a:rPr lang="en-US" dirty="0" err="1"/>
              <a:t>অংকন</a:t>
            </a:r>
            <a:r>
              <a:rPr lang="en-US" dirty="0"/>
              <a:t> </a:t>
            </a:r>
            <a:r>
              <a:rPr lang="en-US" dirty="0" err="1"/>
              <a:t>করে</a:t>
            </a:r>
            <a:r>
              <a:rPr lang="en-US" dirty="0"/>
              <a:t> </a:t>
            </a:r>
            <a:r>
              <a:rPr lang="en-US" dirty="0" err="1"/>
              <a:t>আনবে</a:t>
            </a:r>
            <a:r>
              <a:rPr lang="en-US" dirty="0"/>
              <a:t>।</a:t>
            </a:r>
          </a:p>
        </p:txBody>
      </p:sp>
    </p:spTree>
    <p:extLst>
      <p:ext uri="{BB962C8B-B14F-4D97-AF65-F5344CB8AC3E}">
        <p14:creationId xmlns:p14="http://schemas.microsoft.com/office/powerpoint/2010/main" val="408900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24FE3C-396B-4828-9AFE-4F3C0965AD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5484" y="348916"/>
            <a:ext cx="11061032" cy="6509084"/>
          </a:xfrm>
          <a:prstGeom prst="rect">
            <a:avLst/>
          </a:prstGeom>
        </p:spPr>
      </p:pic>
      <p:sp>
        <p:nvSpPr>
          <p:cNvPr id="4" name="TextBox 3">
            <a:extLst>
              <a:ext uri="{FF2B5EF4-FFF2-40B4-BE49-F238E27FC236}">
                <a16:creationId xmlns:a16="http://schemas.microsoft.com/office/drawing/2014/main" id="{49A477F5-9C3F-4369-8E66-327D3FB78490}"/>
              </a:ext>
            </a:extLst>
          </p:cNvPr>
          <p:cNvSpPr txBox="1"/>
          <p:nvPr/>
        </p:nvSpPr>
        <p:spPr>
          <a:xfrm>
            <a:off x="565484" y="6858000"/>
            <a:ext cx="10102516" cy="230832"/>
          </a:xfrm>
          <a:prstGeom prst="rect">
            <a:avLst/>
          </a:prstGeom>
          <a:noFill/>
        </p:spPr>
        <p:txBody>
          <a:bodyPr wrap="square" rtlCol="0">
            <a:spAutoFit/>
          </a:bodyPr>
          <a:lstStyle/>
          <a:p>
            <a:r>
              <a:rPr lang="en-US" sz="900">
                <a:hlinkClick r:id="rId3" tooltip="https://commons.wikimedia.org/wiki/File:Goodbye_sun.jpg"/>
              </a:rPr>
              <a:t>This Photo</a:t>
            </a:r>
            <a:r>
              <a:rPr lang="en-US" sz="900"/>
              <a:t> by Unknown Author is licensed under </a:t>
            </a:r>
            <a:r>
              <a:rPr lang="en-US" sz="900">
                <a:hlinkClick r:id="rId4" tooltip="https://creativecommons.org/licenses/by-sa/3.0/"/>
              </a:rPr>
              <a:t>CC BY-SA</a:t>
            </a:r>
            <a:endParaRPr lang="en-US" sz="900"/>
          </a:p>
        </p:txBody>
      </p:sp>
      <p:sp>
        <p:nvSpPr>
          <p:cNvPr id="5" name="TextBox 4">
            <a:extLst>
              <a:ext uri="{FF2B5EF4-FFF2-40B4-BE49-F238E27FC236}">
                <a16:creationId xmlns:a16="http://schemas.microsoft.com/office/drawing/2014/main" id="{52D084BC-1FC7-494D-A505-0C9A14BDD96F}"/>
              </a:ext>
            </a:extLst>
          </p:cNvPr>
          <p:cNvSpPr txBox="1"/>
          <p:nvPr/>
        </p:nvSpPr>
        <p:spPr>
          <a:xfrm>
            <a:off x="3260558" y="1941464"/>
            <a:ext cx="5967663" cy="1107996"/>
          </a:xfrm>
          <a:prstGeom prst="rect">
            <a:avLst/>
          </a:prstGeom>
          <a:noFill/>
        </p:spPr>
        <p:txBody>
          <a:bodyPr wrap="square" rtlCol="0">
            <a:spAutoFit/>
          </a:bodyPr>
          <a:lstStyle/>
          <a:p>
            <a:r>
              <a:rPr lang="en-US" sz="6600" dirty="0" err="1"/>
              <a:t>সবাইকে</a:t>
            </a:r>
            <a:r>
              <a:rPr lang="en-US" sz="6600" dirty="0"/>
              <a:t> </a:t>
            </a:r>
            <a:r>
              <a:rPr lang="en-US" sz="6600" dirty="0" err="1"/>
              <a:t>ধন্যবাদ</a:t>
            </a:r>
            <a:endParaRPr lang="en-US" sz="6600" dirty="0"/>
          </a:p>
        </p:txBody>
      </p:sp>
    </p:spTree>
    <p:extLst>
      <p:ext uri="{BB962C8B-B14F-4D97-AF65-F5344CB8AC3E}">
        <p14:creationId xmlns:p14="http://schemas.microsoft.com/office/powerpoint/2010/main" val="2060113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circle(in)">
                                      <p:cBhvr>
                                        <p:cTn id="14"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D9424C-D961-4E2D-8F68-66252B0126B3}"/>
              </a:ext>
            </a:extLst>
          </p:cNvPr>
          <p:cNvSpPr txBox="1"/>
          <p:nvPr/>
        </p:nvSpPr>
        <p:spPr>
          <a:xfrm>
            <a:off x="3507581" y="2257426"/>
            <a:ext cx="6750844" cy="3477875"/>
          </a:xfrm>
          <a:prstGeom prst="rect">
            <a:avLst/>
          </a:prstGeom>
          <a:noFill/>
        </p:spPr>
        <p:txBody>
          <a:bodyPr wrap="square">
            <a:spAutoFit/>
          </a:bodyPr>
          <a:lstStyle/>
          <a:p>
            <a:pPr algn="ctr"/>
            <a:r>
              <a:rPr lang="bn-BD" sz="4400" b="1" dirty="0"/>
              <a:t>মোঃ আশরাফুল আলম</a:t>
            </a:r>
            <a:endParaRPr lang="en-US" sz="4400" b="1" dirty="0"/>
          </a:p>
          <a:p>
            <a:pPr algn="ctr"/>
            <a:r>
              <a:rPr lang="bn-BD" sz="4400" b="1" dirty="0">
                <a:latin typeface="NikoshBAN" pitchFamily="2" charset="0"/>
                <a:cs typeface="NikoshBAN" pitchFamily="2" charset="0"/>
              </a:rPr>
              <a:t>সহকরী শিক্ষক ( শারীরিক শিক্ষা )</a:t>
            </a:r>
            <a:endParaRPr lang="en-US" sz="4400" b="1" dirty="0"/>
          </a:p>
          <a:p>
            <a:pPr algn="ctr"/>
            <a:r>
              <a:rPr lang="bn-BD" sz="4400" b="1" dirty="0">
                <a:latin typeface="NikoshBAN" pitchFamily="2" charset="0"/>
                <a:cs typeface="NikoshBAN" pitchFamily="2" charset="0"/>
              </a:rPr>
              <a:t>বি </a:t>
            </a:r>
            <a:r>
              <a:rPr lang="en-US" sz="4400" b="1" dirty="0">
                <a:latin typeface="NikoshBAN" pitchFamily="2" charset="0"/>
                <a:cs typeface="NikoshBAN" pitchFamily="2" charset="0"/>
              </a:rPr>
              <a:t>,</a:t>
            </a:r>
            <a:r>
              <a:rPr lang="bn-BD" sz="4400" b="1" dirty="0">
                <a:latin typeface="NikoshBAN" pitchFamily="2" charset="0"/>
                <a:cs typeface="NikoshBAN" pitchFamily="2" charset="0"/>
              </a:rPr>
              <a:t>এল </a:t>
            </a:r>
            <a:r>
              <a:rPr lang="en-US" sz="4400" b="1" dirty="0">
                <a:latin typeface="NikoshBAN" pitchFamily="2" charset="0"/>
                <a:cs typeface="NikoshBAN" pitchFamily="2" charset="0"/>
              </a:rPr>
              <a:t>,</a:t>
            </a:r>
            <a:r>
              <a:rPr lang="bn-BD" sz="4400" b="1" dirty="0">
                <a:latin typeface="NikoshBAN" pitchFamily="2" charset="0"/>
                <a:cs typeface="NikoshBAN" pitchFamily="2" charset="0"/>
              </a:rPr>
              <a:t>কে</a:t>
            </a:r>
            <a:r>
              <a:rPr lang="en-US" sz="4400" b="1" dirty="0">
                <a:latin typeface="NikoshBAN" pitchFamily="2" charset="0"/>
                <a:cs typeface="NikoshBAN" pitchFamily="2" charset="0"/>
              </a:rPr>
              <a:t>,</a:t>
            </a:r>
            <a:r>
              <a:rPr lang="bn-BD" sz="4400" b="1" dirty="0">
                <a:latin typeface="NikoshBAN" pitchFamily="2" charset="0"/>
                <a:cs typeface="NikoshBAN" pitchFamily="2" charset="0"/>
              </a:rPr>
              <a:t>মীর ইসমাইল  হোসেন মাধ্যমিক  বিদ্যালয়।</a:t>
            </a:r>
            <a:endParaRPr lang="en-US" sz="4400" b="1" dirty="0"/>
          </a:p>
          <a:p>
            <a:pPr algn="ctr"/>
            <a:r>
              <a:rPr lang="bn-BD" sz="4400" b="1" dirty="0">
                <a:latin typeface="NikoshBAN" pitchFamily="2" charset="0"/>
              </a:rPr>
              <a:t>শৈলকুপা,ঝিনাইদহ।</a:t>
            </a:r>
            <a:endParaRPr lang="en-US" sz="4400" dirty="0"/>
          </a:p>
        </p:txBody>
      </p:sp>
      <p:sp>
        <p:nvSpPr>
          <p:cNvPr id="5" name="TextBox 4">
            <a:extLst>
              <a:ext uri="{FF2B5EF4-FFF2-40B4-BE49-F238E27FC236}">
                <a16:creationId xmlns:a16="http://schemas.microsoft.com/office/drawing/2014/main" id="{EF7D442B-0690-47B5-9610-E01512E55BE8}"/>
              </a:ext>
            </a:extLst>
          </p:cNvPr>
          <p:cNvSpPr txBox="1"/>
          <p:nvPr/>
        </p:nvSpPr>
        <p:spPr>
          <a:xfrm>
            <a:off x="3507581" y="700682"/>
            <a:ext cx="6100762" cy="1323439"/>
          </a:xfrm>
          <a:prstGeom prst="rect">
            <a:avLst/>
          </a:prstGeom>
          <a:noFill/>
        </p:spPr>
        <p:txBody>
          <a:bodyPr wrap="square">
            <a:spAutoFit/>
          </a:bodyPr>
          <a:lstStyle/>
          <a:p>
            <a:pPr algn="ctr"/>
            <a:r>
              <a:rPr lang="bn-BD" sz="8000" b="1" dirty="0">
                <a:solidFill>
                  <a:srgbClr val="C00000"/>
                </a:solidFill>
                <a:latin typeface="NikoshBAN" pitchFamily="2" charset="0"/>
                <a:cs typeface="NikoshBAN" pitchFamily="2" charset="0"/>
              </a:rPr>
              <a:t>পরিচিতি</a:t>
            </a:r>
            <a:endParaRPr lang="en-US" sz="8000" b="1" dirty="0">
              <a:solidFill>
                <a:srgbClr val="C00000"/>
              </a:solidFill>
              <a:latin typeface="NikoshBAN" pitchFamily="2" charset="0"/>
              <a:cs typeface="NikoshBAN" pitchFamily="2" charset="0"/>
            </a:endParaRPr>
          </a:p>
        </p:txBody>
      </p:sp>
      <p:pic>
        <p:nvPicPr>
          <p:cNvPr id="7" name="Picture 6">
            <a:extLst>
              <a:ext uri="{FF2B5EF4-FFF2-40B4-BE49-F238E27FC236}">
                <a16:creationId xmlns:a16="http://schemas.microsoft.com/office/drawing/2014/main" id="{FE41C2C9-90B1-456E-8791-D3E33C9D2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042417"/>
            <a:ext cx="2507455" cy="3215258"/>
          </a:xfrm>
          <a:prstGeom prst="rect">
            <a:avLst/>
          </a:prstGeom>
        </p:spPr>
      </p:pic>
    </p:spTree>
    <p:extLst>
      <p:ext uri="{BB962C8B-B14F-4D97-AF65-F5344CB8AC3E}">
        <p14:creationId xmlns:p14="http://schemas.microsoft.com/office/powerpoint/2010/main" val="390788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D9CD0E-9852-4F1B-8917-53988122F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090" y="128587"/>
            <a:ext cx="7086600" cy="6600825"/>
          </a:xfrm>
          <a:prstGeom prst="rect">
            <a:avLst/>
          </a:prstGeom>
        </p:spPr>
      </p:pic>
      <p:pic>
        <p:nvPicPr>
          <p:cNvPr id="3" name="Picture 2">
            <a:extLst>
              <a:ext uri="{FF2B5EF4-FFF2-40B4-BE49-F238E27FC236}">
                <a16:creationId xmlns:a16="http://schemas.microsoft.com/office/drawing/2014/main" id="{C8044850-C731-42B8-AE7F-3600C117B7F0}"/>
              </a:ext>
            </a:extLst>
          </p:cNvPr>
          <p:cNvPicPr>
            <a:picLocks noChangeAspect="1"/>
          </p:cNvPicPr>
          <p:nvPr/>
        </p:nvPicPr>
        <p:blipFill>
          <a:blip r:embed="rId3"/>
          <a:stretch>
            <a:fillRect/>
          </a:stretch>
        </p:blipFill>
        <p:spPr>
          <a:xfrm>
            <a:off x="642938" y="457201"/>
            <a:ext cx="4303152" cy="5800724"/>
          </a:xfrm>
          <a:prstGeom prst="rect">
            <a:avLst/>
          </a:prstGeom>
        </p:spPr>
      </p:pic>
      <p:sp>
        <p:nvSpPr>
          <p:cNvPr id="5" name="TextBox 4">
            <a:extLst>
              <a:ext uri="{FF2B5EF4-FFF2-40B4-BE49-F238E27FC236}">
                <a16:creationId xmlns:a16="http://schemas.microsoft.com/office/drawing/2014/main" id="{C352E675-ADB2-473B-A926-A12CF9A7B58B}"/>
              </a:ext>
            </a:extLst>
          </p:cNvPr>
          <p:cNvSpPr txBox="1"/>
          <p:nvPr/>
        </p:nvSpPr>
        <p:spPr>
          <a:xfrm>
            <a:off x="4946090" y="128587"/>
            <a:ext cx="2569135" cy="1200329"/>
          </a:xfrm>
          <a:prstGeom prst="rect">
            <a:avLst/>
          </a:prstGeom>
          <a:noFill/>
        </p:spPr>
        <p:txBody>
          <a:bodyPr wrap="square">
            <a:spAutoFit/>
          </a:bodyPr>
          <a:lstStyle/>
          <a:p>
            <a:pPr algn="ctr"/>
            <a:r>
              <a:rPr lang="bn-IN" sz="3600" b="1" cap="all" dirty="0">
                <a:ln w="0"/>
                <a:solidFill>
                  <a:srgbClr val="FF0000"/>
                </a:solidFill>
                <a:effectLst>
                  <a:reflection blurRad="12700" stA="50000" endPos="50000" dist="5000" dir="5400000" sy="-100000" rotWithShape="0"/>
                </a:effectLst>
                <a:latin typeface="NikoshBAN" panose="02000000000000000000" pitchFamily="2" charset="0"/>
                <a:cs typeface="NikoshBAN" panose="02000000000000000000" pitchFamily="2" charset="0"/>
              </a:rPr>
              <a:t>নিচের ছবিগুলো </a:t>
            </a:r>
          </a:p>
          <a:p>
            <a:pPr algn="ctr"/>
            <a:r>
              <a:rPr lang="bn-IN" sz="3600" b="1" cap="all" dirty="0">
                <a:ln w="0"/>
                <a:solidFill>
                  <a:srgbClr val="FF0000"/>
                </a:solidFill>
                <a:effectLst>
                  <a:reflection blurRad="12700" stA="50000" endPos="50000" dist="5000" dir="5400000" sy="-100000" rotWithShape="0"/>
                </a:effectLst>
                <a:latin typeface="NikoshBAN" panose="02000000000000000000" pitchFamily="2" charset="0"/>
                <a:cs typeface="NikoshBAN" panose="02000000000000000000" pitchFamily="2" charset="0"/>
              </a:rPr>
              <a:t>লক্ষ্য করি </a:t>
            </a:r>
            <a:endParaRPr lang="en-US" sz="3600" b="1" cap="all" dirty="0">
              <a:ln w="0"/>
              <a:solidFill>
                <a:srgbClr val="FF0000"/>
              </a:solidFill>
              <a:effectLst>
                <a:reflection blurRad="12700" stA="50000" endPos="50000" dist="5000" dir="5400000" sy="-100000"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2175529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540AD7CE-0040-41AC-B63E-6198B6B0CCCD}"/>
              </a:ext>
            </a:extLst>
          </p:cNvPr>
          <p:cNvSpPr/>
          <p:nvPr/>
        </p:nvSpPr>
        <p:spPr>
          <a:xfrm>
            <a:off x="782053" y="324853"/>
            <a:ext cx="10768263" cy="624438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200" dirty="0">
                <a:latin typeface="SutonnyMJ" pitchFamily="2" charset="0"/>
              </a:rPr>
              <a:t>            </a:t>
            </a:r>
            <a:r>
              <a:rPr lang="en-US" sz="7200" dirty="0" err="1">
                <a:latin typeface="SutonnyMJ" pitchFamily="2" charset="0"/>
              </a:rPr>
              <a:t>পাঠ</a:t>
            </a:r>
            <a:r>
              <a:rPr lang="en-US" sz="7200" dirty="0">
                <a:latin typeface="SutonnyMJ" pitchFamily="2" charset="0"/>
              </a:rPr>
              <a:t> </a:t>
            </a:r>
            <a:r>
              <a:rPr lang="en-US" sz="7200" dirty="0" err="1">
                <a:latin typeface="SutonnyMJ" pitchFamily="2" charset="0"/>
              </a:rPr>
              <a:t>পরিচিতি</a:t>
            </a:r>
            <a:endParaRPr lang="en-US" sz="7200" dirty="0">
              <a:latin typeface="SutonnyMJ" pitchFamily="2" charset="0"/>
            </a:endParaRPr>
          </a:p>
          <a:p>
            <a:r>
              <a:rPr lang="en-US" sz="6000" dirty="0" err="1">
                <a:latin typeface="SutonnyMJ" pitchFamily="2" charset="0"/>
              </a:rPr>
              <a:t>বিষয়ঃkvixwiK</a:t>
            </a:r>
            <a:r>
              <a:rPr lang="en-US" sz="6000" dirty="0">
                <a:latin typeface="SutonnyMJ" pitchFamily="2" charset="0"/>
              </a:rPr>
              <a:t> </a:t>
            </a:r>
            <a:r>
              <a:rPr lang="en-US" sz="6000" dirty="0" err="1">
                <a:latin typeface="SutonnyMJ" pitchFamily="2" charset="0"/>
              </a:rPr>
              <a:t>wkÿv</a:t>
            </a:r>
            <a:r>
              <a:rPr lang="en-US" sz="6000" dirty="0">
                <a:latin typeface="SutonnyMJ" pitchFamily="2" charset="0"/>
              </a:rPr>
              <a:t>, ¯^v¯’¨</a:t>
            </a:r>
            <a:r>
              <a:rPr lang="en-US" sz="6000" dirty="0" err="1">
                <a:latin typeface="SutonnyMJ" pitchFamily="2" charset="0"/>
              </a:rPr>
              <a:t>weÁvb</a:t>
            </a:r>
            <a:r>
              <a:rPr lang="en-US" sz="6000" dirty="0">
                <a:latin typeface="SutonnyMJ" pitchFamily="2" charset="0"/>
              </a:rPr>
              <a:t> I †</a:t>
            </a:r>
            <a:r>
              <a:rPr lang="en-US" sz="6000" dirty="0" err="1">
                <a:latin typeface="SutonnyMJ" pitchFamily="2" charset="0"/>
              </a:rPr>
              <a:t>Ljvayjv</a:t>
            </a:r>
            <a:endParaRPr lang="en-US" sz="6000" dirty="0">
              <a:latin typeface="SutonnyMJ" pitchFamily="2" charset="0"/>
            </a:endParaRPr>
          </a:p>
          <a:p>
            <a:r>
              <a:rPr lang="en-US" sz="6000" dirty="0">
                <a:latin typeface="SutonnyMJ" pitchFamily="2" charset="0"/>
              </a:rPr>
              <a:t>`kg ‡</a:t>
            </a:r>
            <a:r>
              <a:rPr lang="en-US" sz="6000" dirty="0" err="1">
                <a:latin typeface="SutonnyMJ" pitchFamily="2" charset="0"/>
              </a:rPr>
              <a:t>kÖYx</a:t>
            </a:r>
            <a:endParaRPr lang="en-US" sz="6000" dirty="0">
              <a:latin typeface="SutonnyMJ" pitchFamily="2" charset="0"/>
            </a:endParaRPr>
          </a:p>
          <a:p>
            <a:r>
              <a:rPr lang="en-US" sz="6000" dirty="0" err="1">
                <a:latin typeface="SutonnyMJ" pitchFamily="2" charset="0"/>
              </a:rPr>
              <a:t>Aóg</a:t>
            </a:r>
            <a:r>
              <a:rPr lang="en-US" sz="6000" dirty="0">
                <a:latin typeface="SutonnyMJ" pitchFamily="2" charset="0"/>
              </a:rPr>
              <a:t> </a:t>
            </a:r>
            <a:r>
              <a:rPr lang="en-US" sz="6000" dirty="0" err="1">
                <a:latin typeface="SutonnyMJ" pitchFamily="2" charset="0"/>
              </a:rPr>
              <a:t>Aa¨vq</a:t>
            </a:r>
            <a:r>
              <a:rPr lang="en-US" sz="6000" dirty="0">
                <a:latin typeface="SutonnyMJ" pitchFamily="2" charset="0"/>
              </a:rPr>
              <a:t>,(</a:t>
            </a:r>
            <a:r>
              <a:rPr lang="en-US" sz="6000" dirty="0" err="1">
                <a:latin typeface="SutonnyMJ" pitchFamily="2" charset="0"/>
              </a:rPr>
              <a:t>দলগত</a:t>
            </a:r>
            <a:r>
              <a:rPr lang="en-US" sz="6000" dirty="0">
                <a:latin typeface="SutonnyMJ" pitchFamily="2" charset="0"/>
              </a:rPr>
              <a:t> </a:t>
            </a:r>
            <a:r>
              <a:rPr lang="en-US" sz="6000" dirty="0" err="1">
                <a:latin typeface="SutonnyMJ" pitchFamily="2" charset="0"/>
              </a:rPr>
              <a:t>খেলা</a:t>
            </a:r>
            <a:r>
              <a:rPr lang="en-US" sz="6000" dirty="0">
                <a:latin typeface="SutonnyMJ" pitchFamily="2" charset="0"/>
              </a:rPr>
              <a:t> </a:t>
            </a:r>
            <a:r>
              <a:rPr lang="en-US" sz="6000" dirty="0" err="1">
                <a:latin typeface="SutonnyMJ" pitchFamily="2" charset="0"/>
              </a:rPr>
              <a:t>ক্রিকেট</a:t>
            </a:r>
            <a:r>
              <a:rPr lang="en-US" sz="6000" dirty="0">
                <a:latin typeface="SutonnyMJ" pitchFamily="2" charset="0"/>
              </a:rPr>
              <a:t>)</a:t>
            </a:r>
          </a:p>
          <a:p>
            <a:r>
              <a:rPr lang="en-US" sz="6000" dirty="0" err="1">
                <a:latin typeface="SutonnyMJ" pitchFamily="2" charset="0"/>
              </a:rPr>
              <a:t>সময়ঃ</a:t>
            </a:r>
            <a:r>
              <a:rPr lang="en-US" sz="6000" dirty="0">
                <a:latin typeface="SutonnyMJ" pitchFamily="2" charset="0"/>
              </a:rPr>
              <a:t> ৩৫ </a:t>
            </a:r>
            <a:r>
              <a:rPr lang="en-US" sz="6000" dirty="0" err="1">
                <a:latin typeface="SutonnyMJ" pitchFamily="2" charset="0"/>
              </a:rPr>
              <a:t>মিনিট</a:t>
            </a:r>
            <a:endParaRPr lang="en-US" sz="6000" dirty="0"/>
          </a:p>
        </p:txBody>
      </p:sp>
    </p:spTree>
    <p:extLst>
      <p:ext uri="{BB962C8B-B14F-4D97-AF65-F5344CB8AC3E}">
        <p14:creationId xmlns:p14="http://schemas.microsoft.com/office/powerpoint/2010/main" val="331485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E610066B-E5E9-41C4-A9E6-082C53006EB6}"/>
              </a:ext>
            </a:extLst>
          </p:cNvPr>
          <p:cNvSpPr/>
          <p:nvPr/>
        </p:nvSpPr>
        <p:spPr>
          <a:xfrm>
            <a:off x="0" y="28575"/>
            <a:ext cx="12192000" cy="68580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8"/>
            <a:r>
              <a:rPr lang="bn-BD" sz="80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ক্রিকেট খেলা</a:t>
            </a:r>
            <a:r>
              <a:rPr lang="en-US" sz="80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 </a:t>
            </a:r>
            <a:r>
              <a:rPr lang="en-US" sz="8000" dirty="0" err="1">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ইতিহাস,ক্রিকেট</a:t>
            </a:r>
            <a:r>
              <a:rPr lang="en-US" sz="80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dirty="0" err="1">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পিচ</a:t>
            </a:r>
            <a:r>
              <a:rPr lang="en-US" sz="80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88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800" dirty="0" err="1">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মাপ</a:t>
            </a:r>
            <a:r>
              <a:rPr lang="en-US" sz="88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6000" dirty="0">
              <a:solidFill>
                <a:srgbClr val="C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itle 1">
            <a:extLst>
              <a:ext uri="{FF2B5EF4-FFF2-40B4-BE49-F238E27FC236}">
                <a16:creationId xmlns:a16="http://schemas.microsoft.com/office/drawing/2014/main" id="{6FA27CB9-790E-48D2-BE03-F4FE37C4594F}"/>
              </a:ext>
            </a:extLst>
          </p:cNvPr>
          <p:cNvSpPr>
            <a:spLocks noGrp="1"/>
          </p:cNvSpPr>
          <p:nvPr/>
        </p:nvSpPr>
        <p:spPr>
          <a:xfrm>
            <a:off x="3267075" y="285750"/>
            <a:ext cx="7448550" cy="828675"/>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sz="72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শিরোনাম</a:t>
            </a:r>
            <a:endParaRPr lang="en-US" sz="7200" b="1" dirty="0">
              <a:ln w="11430"/>
              <a:solidFill>
                <a:schemeClr val="tx1"/>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847783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a:extLst>
              <a:ext uri="{FF2B5EF4-FFF2-40B4-BE49-F238E27FC236}">
                <a16:creationId xmlns:a16="http://schemas.microsoft.com/office/drawing/2014/main" id="{03494D9E-4BC0-4AF3-8894-65EF2FAB57C6}"/>
              </a:ext>
            </a:extLst>
          </p:cNvPr>
          <p:cNvSpPr/>
          <p:nvPr/>
        </p:nvSpPr>
        <p:spPr>
          <a:xfrm>
            <a:off x="142875" y="-1"/>
            <a:ext cx="12258675" cy="72294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ln w="19050">
                  <a:solidFill>
                    <a:schemeClr val="tx2">
                      <a:tint val="1000"/>
                    </a:schemeClr>
                  </a:solidFill>
                  <a:prstDash val="solid"/>
                </a:ln>
                <a:solidFill>
                  <a:schemeClr val="accent2"/>
                </a:solidFill>
                <a:effectLst>
                  <a:outerShdw blurRad="50000" dist="50800" dir="7500000" algn="tl">
                    <a:srgbClr val="000000">
                      <a:shade val="5000"/>
                      <a:alpha val="35000"/>
                    </a:srgbClr>
                  </a:outerShdw>
                </a:effectLst>
                <a:latin typeface="NikoshBAN" panose="02000000000000000000" pitchFamily="2" charset="0"/>
                <a:cs typeface="NikoshBAN" panose="02000000000000000000" pitchFamily="2" charset="0"/>
              </a:rPr>
              <a:t>                      </a:t>
            </a:r>
            <a:r>
              <a:rPr lang="bn-BD" sz="6000" b="1" u="sng" dirty="0">
                <a:ln w="19050">
                  <a:solidFill>
                    <a:schemeClr val="tx2">
                      <a:tint val="1000"/>
                    </a:schemeClr>
                  </a:solidFill>
                  <a:prstDash val="solid"/>
                </a:ln>
                <a:solidFill>
                  <a:schemeClr val="accent2"/>
                </a:solidFill>
                <a:effectLst>
                  <a:outerShdw blurRad="50000" dist="50800" dir="7500000" algn="tl">
                    <a:srgbClr val="000000">
                      <a:shade val="5000"/>
                      <a:alpha val="35000"/>
                    </a:srgbClr>
                  </a:outerShdw>
                </a:effectLst>
                <a:latin typeface="NikoshBAN" panose="02000000000000000000" pitchFamily="2" charset="0"/>
                <a:cs typeface="NikoshBAN" panose="02000000000000000000" pitchFamily="2" charset="0"/>
              </a:rPr>
              <a:t>শিখনফল</a:t>
            </a:r>
            <a:r>
              <a:rPr lang="bn-BD" sz="4800" b="1" u="sng" dirty="0">
                <a:ln w="19050">
                  <a:solidFill>
                    <a:schemeClr val="tx2">
                      <a:tint val="1000"/>
                    </a:schemeClr>
                  </a:solidFill>
                  <a:prstDash val="solid"/>
                </a:ln>
                <a:solidFill>
                  <a:schemeClr val="accent2"/>
                </a:solidFill>
                <a:effectLst>
                  <a:outerShdw blurRad="50000" dist="50800" dir="7500000" algn="tl">
                    <a:srgbClr val="000000">
                      <a:shade val="5000"/>
                      <a:alpha val="35000"/>
                    </a:srgbClr>
                  </a:outerShdw>
                </a:effectLst>
                <a:latin typeface="NikoshBAN" panose="02000000000000000000" pitchFamily="2" charset="0"/>
                <a:cs typeface="NikoshBAN" panose="02000000000000000000" pitchFamily="2" charset="0"/>
              </a:rPr>
              <a:t> </a:t>
            </a:r>
            <a:endParaRPr lang="en-US" sz="4800" b="1" u="sng" dirty="0">
              <a:ln w="19050">
                <a:solidFill>
                  <a:schemeClr val="tx2">
                    <a:tint val="1000"/>
                  </a:schemeClr>
                </a:solidFill>
                <a:prstDash val="solid"/>
              </a:ln>
              <a:solidFill>
                <a:schemeClr val="accent2"/>
              </a:solidFill>
              <a:effectLst>
                <a:outerShdw blurRad="50000" dist="50800" dir="7500000" algn="tl">
                  <a:srgbClr val="000000">
                    <a:shade val="5000"/>
                    <a:alpha val="35000"/>
                  </a:srgbClr>
                </a:outerShdw>
              </a:effectLst>
              <a:latin typeface="NikoshBAN" panose="02000000000000000000" pitchFamily="2" charset="0"/>
              <a:cs typeface="NikoshBAN" panose="02000000000000000000" pitchFamily="2" charset="0"/>
            </a:endParaRPr>
          </a:p>
          <a:p>
            <a:r>
              <a:rPr lang="en-US" sz="4800" dirty="0">
                <a:solidFill>
                  <a:schemeClr val="bg2"/>
                </a:solidFill>
                <a:latin typeface="NikoshBAN" pitchFamily="2" charset="0"/>
                <a:cs typeface="NikoshBAN" pitchFamily="2" charset="0"/>
              </a:rPr>
              <a:t>এ </a:t>
            </a:r>
            <a:r>
              <a:rPr lang="en-US" sz="4800" dirty="0" err="1">
                <a:solidFill>
                  <a:schemeClr val="bg2"/>
                </a:solidFill>
                <a:latin typeface="NikoshBAN" pitchFamily="2" charset="0"/>
                <a:cs typeface="NikoshBAN" pitchFamily="2" charset="0"/>
              </a:rPr>
              <a:t>পাঠ</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শেষে</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শিক্ষাথীরা</a:t>
            </a:r>
            <a:r>
              <a:rPr lang="en-US" sz="4800" dirty="0">
                <a:solidFill>
                  <a:schemeClr val="bg2"/>
                </a:solidFill>
                <a:latin typeface="NikoshBAN" pitchFamily="2" charset="0"/>
                <a:cs typeface="NikoshBAN" pitchFamily="2" charset="0"/>
              </a:rPr>
              <a:t>--</a:t>
            </a:r>
            <a:endParaRPr lang="en-US" sz="8000" u="sng" dirty="0">
              <a:solidFill>
                <a:schemeClr val="bg2"/>
              </a:solidFill>
              <a:latin typeface="NikoshBAN" pitchFamily="2" charset="0"/>
              <a:cs typeface="NikoshBAN" pitchFamily="2" charset="0"/>
            </a:endParaRPr>
          </a:p>
          <a:p>
            <a:endParaRPr lang="en-US" sz="4800" dirty="0">
              <a:solidFill>
                <a:schemeClr val="bg2"/>
              </a:solidFill>
              <a:latin typeface="NikoshBAN" pitchFamily="2" charset="0"/>
              <a:cs typeface="NikoshBAN" pitchFamily="2" charset="0"/>
            </a:endParaRPr>
          </a:p>
          <a:p>
            <a:pPr marL="342900" indent="-342900">
              <a:buAutoNum type="arabicParenR"/>
            </a:pPr>
            <a:r>
              <a:rPr lang="en-US" sz="4800" dirty="0" err="1">
                <a:solidFill>
                  <a:schemeClr val="bg2"/>
                </a:solidFill>
                <a:latin typeface="NikoshBAN" pitchFamily="2" charset="0"/>
                <a:cs typeface="NikoshBAN" pitchFamily="2" charset="0"/>
              </a:rPr>
              <a:t>উল্লেখিত</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খেলার</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ইতিহাস</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আয়ত্ব</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করতে</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পারবে</a:t>
            </a:r>
            <a:r>
              <a:rPr lang="en-US" sz="4800" dirty="0">
                <a:solidFill>
                  <a:schemeClr val="bg2"/>
                </a:solidFill>
                <a:latin typeface="NikoshBAN" pitchFamily="2" charset="0"/>
                <a:cs typeface="NikoshBAN" pitchFamily="2" charset="0"/>
              </a:rPr>
              <a:t>।</a:t>
            </a:r>
          </a:p>
          <a:p>
            <a:pPr marL="342900" indent="-342900">
              <a:buAutoNum type="arabicParenR"/>
            </a:pPr>
            <a:r>
              <a:rPr lang="en-US" sz="4800" dirty="0" err="1">
                <a:solidFill>
                  <a:schemeClr val="bg2"/>
                </a:solidFill>
                <a:latin typeface="NikoshBAN" pitchFamily="2" charset="0"/>
                <a:cs typeface="NikoshBAN" pitchFamily="2" charset="0"/>
              </a:rPr>
              <a:t>ক্রিকেট</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খেলার</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পিচের</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বিভিন্ন</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মাপ</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বর্ণনা</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করতে</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পারবে</a:t>
            </a:r>
            <a:r>
              <a:rPr lang="en-US" sz="4800" dirty="0">
                <a:solidFill>
                  <a:schemeClr val="bg2"/>
                </a:solidFill>
                <a:latin typeface="NikoshBAN" pitchFamily="2" charset="0"/>
                <a:cs typeface="NikoshBAN" pitchFamily="2" charset="0"/>
              </a:rPr>
              <a:t> ও </a:t>
            </a:r>
            <a:r>
              <a:rPr lang="en-US" sz="4800" dirty="0" err="1">
                <a:solidFill>
                  <a:schemeClr val="bg2"/>
                </a:solidFill>
                <a:latin typeface="NikoshBAN" pitchFamily="2" charset="0"/>
                <a:cs typeface="NikoshBAN" pitchFamily="2" charset="0"/>
              </a:rPr>
              <a:t>ক্রিকেট</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পিচ</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অংকন</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করতে</a:t>
            </a:r>
            <a:r>
              <a:rPr lang="en-US" sz="4800" dirty="0">
                <a:solidFill>
                  <a:schemeClr val="bg2"/>
                </a:solidFill>
                <a:latin typeface="NikoshBAN" pitchFamily="2" charset="0"/>
                <a:cs typeface="NikoshBAN" pitchFamily="2" charset="0"/>
              </a:rPr>
              <a:t> </a:t>
            </a:r>
            <a:r>
              <a:rPr lang="en-US" sz="4800" dirty="0" err="1">
                <a:solidFill>
                  <a:schemeClr val="bg2"/>
                </a:solidFill>
                <a:latin typeface="NikoshBAN" pitchFamily="2" charset="0"/>
                <a:cs typeface="NikoshBAN" pitchFamily="2" charset="0"/>
              </a:rPr>
              <a:t>পারবে</a:t>
            </a:r>
            <a:r>
              <a:rPr lang="en-US" sz="4800" dirty="0">
                <a:solidFill>
                  <a:schemeClr val="bg2"/>
                </a:solidFill>
                <a:latin typeface="NikoshBAN" pitchFamily="2" charset="0"/>
                <a:cs typeface="NikoshBAN" pitchFamily="2" charset="0"/>
              </a:rPr>
              <a:t>।</a:t>
            </a:r>
          </a:p>
          <a:p>
            <a:endParaRPr lang="en-US" sz="4800" dirty="0">
              <a:solidFill>
                <a:schemeClr val="bg2"/>
              </a:solidFill>
              <a:latin typeface="NikoshBAN" pitchFamily="2" charset="0"/>
              <a:cs typeface="NikoshBAN" pitchFamily="2" charset="0"/>
            </a:endParaRPr>
          </a:p>
        </p:txBody>
      </p:sp>
    </p:spTree>
    <p:extLst>
      <p:ext uri="{BB962C8B-B14F-4D97-AF65-F5344CB8AC3E}">
        <p14:creationId xmlns:p14="http://schemas.microsoft.com/office/powerpoint/2010/main" val="70214029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C3513B-448F-44A7-9593-FA302968AB8C}"/>
              </a:ext>
            </a:extLst>
          </p:cNvPr>
          <p:cNvSpPr txBox="1"/>
          <p:nvPr/>
        </p:nvSpPr>
        <p:spPr>
          <a:xfrm>
            <a:off x="942975" y="1085851"/>
            <a:ext cx="9658350" cy="4154984"/>
          </a:xfrm>
          <a:prstGeom prst="rect">
            <a:avLst/>
          </a:prstGeom>
          <a:noFill/>
        </p:spPr>
        <p:txBody>
          <a:bodyPr wrap="square">
            <a:spAutoFit/>
          </a:bodyPr>
          <a:lstStyle/>
          <a:p>
            <a:pPr algn="just"/>
            <a:r>
              <a:rPr lang="as-IN" sz="2400" b="0" i="0" dirty="0">
                <a:solidFill>
                  <a:srgbClr val="000000"/>
                </a:solidFill>
                <a:effectLst/>
                <a:latin typeface="kiron"/>
              </a:rPr>
              <a:t>বর্তমান বিশ্বে ক্রিকেট অত্যন্ত জনপ্রিয় খেলা। নি:সন্দেহে জনপ্রিয় এ খে</a:t>
            </a:r>
            <a:r>
              <a:rPr lang="en-US" sz="2400" b="0" i="0" dirty="0" err="1">
                <a:solidFill>
                  <a:srgbClr val="000000"/>
                </a:solidFill>
                <a:effectLst/>
                <a:latin typeface="kiron"/>
              </a:rPr>
              <a:t>লা</a:t>
            </a:r>
            <a:r>
              <a:rPr lang="as-IN" sz="2400" b="0" i="0" dirty="0">
                <a:solidFill>
                  <a:srgbClr val="000000"/>
                </a:solidFill>
                <a:effectLst/>
                <a:latin typeface="kiron"/>
              </a:rPr>
              <a:t>টি এক দিনে এ পর্যায়ে আসেনি। তাই আমরা এবার আলোচনা করব ক্রিকেটের সংক্ষিপ্ত ইতিহাস। ক্রিকেট প্রথম খেলা হয় কখন?</a:t>
            </a:r>
          </a:p>
          <a:p>
            <a:pPr algn="just"/>
            <a:r>
              <a:rPr lang="as-IN" sz="2400" b="0" i="0" dirty="0">
                <a:solidFill>
                  <a:srgbClr val="000000"/>
                </a:solidFill>
                <a:effectLst/>
                <a:latin typeface="kiron"/>
              </a:rPr>
              <a:t># শিশুদের খেলা হিসেবে শুরু হয় ক্রিকেট। ষোড়শ শতাব্দিতে প্রথম ক্রিকেট খেলার অস্তিত্ব পাওয়া যায়। দক্ষিণ-পুর্ব ইংল্যান্ডের ভেড়া চারণ ভুমিতে প্রথম ক্রিকেট খেলা শুরু হয়েছিল। ক্রিকেট খেলার প্রথম সরঞ্জাম হিসেবে ব্যবহৃত হয়েছিল একটি লাঠি এবং ভেড়ার পশমের বল।</a:t>
            </a:r>
            <a:br>
              <a:rPr lang="as-IN" sz="2400" b="0" i="0" dirty="0">
                <a:solidFill>
                  <a:srgbClr val="000000"/>
                </a:solidFill>
                <a:effectLst/>
                <a:latin typeface="kiron"/>
              </a:rPr>
            </a:br>
            <a:r>
              <a:rPr lang="as-IN" sz="2400" b="0" i="0" dirty="0">
                <a:solidFill>
                  <a:srgbClr val="000000"/>
                </a:solidFill>
                <a:effectLst/>
                <a:latin typeface="kiron"/>
              </a:rPr>
              <a:t># রোববার সকালে যথারীতি চার্চে না গিয়ে দুই ব্যক্তি প্রথমবারের মতো ক্রিকেট খেলে ১৬১১ সালে এবং এ জন্য তাদের শাস্তি দেয়া হয়।</a:t>
            </a:r>
            <a:br>
              <a:rPr lang="as-IN" sz="2400" b="0" i="0" dirty="0">
                <a:solidFill>
                  <a:srgbClr val="000000"/>
                </a:solidFill>
                <a:effectLst/>
                <a:latin typeface="kiron"/>
              </a:rPr>
            </a:br>
            <a:r>
              <a:rPr lang="as-IN" sz="2400" b="0" i="0" dirty="0">
                <a:solidFill>
                  <a:srgbClr val="000000"/>
                </a:solidFill>
                <a:effectLst/>
                <a:latin typeface="kiron"/>
              </a:rPr>
              <a:t># ক্রিকেট শব্দটি এসেছে সনাতন ইংরেজি শব্দ ‘ক্রাইচ’ (সিআরওয়াইসিই) অর্থাৎ চার্চ এবং মধ্য হল্যান্ডের ওলন্দাজ শব্দ অর্থ স্টিক বা লাঠি থেকে।</a:t>
            </a:r>
          </a:p>
        </p:txBody>
      </p:sp>
      <p:sp>
        <p:nvSpPr>
          <p:cNvPr id="6" name="TextBox 5">
            <a:extLst>
              <a:ext uri="{FF2B5EF4-FFF2-40B4-BE49-F238E27FC236}">
                <a16:creationId xmlns:a16="http://schemas.microsoft.com/office/drawing/2014/main" id="{208AF22C-F8A7-4231-8201-0EBDCFD686E4}"/>
              </a:ext>
            </a:extLst>
          </p:cNvPr>
          <p:cNvSpPr txBox="1"/>
          <p:nvPr/>
        </p:nvSpPr>
        <p:spPr>
          <a:xfrm>
            <a:off x="3973428" y="356755"/>
            <a:ext cx="6093994" cy="584775"/>
          </a:xfrm>
          <a:prstGeom prst="rect">
            <a:avLst/>
          </a:prstGeom>
          <a:noFill/>
        </p:spPr>
        <p:txBody>
          <a:bodyPr wrap="square">
            <a:spAutoFit/>
          </a:bodyPr>
          <a:lstStyle/>
          <a:p>
            <a:r>
              <a:rPr lang="as-IN" sz="3200" b="0" i="0" dirty="0">
                <a:solidFill>
                  <a:srgbClr val="000000"/>
                </a:solidFill>
                <a:effectLst/>
                <a:latin typeface="kiron"/>
              </a:rPr>
              <a:t>ক্রিকেটের সংক্ষিপ্ত ইতিহাস।</a:t>
            </a:r>
            <a:endParaRPr lang="en-US" sz="3200" dirty="0"/>
          </a:p>
        </p:txBody>
      </p:sp>
    </p:spTree>
    <p:extLst>
      <p:ext uri="{BB962C8B-B14F-4D97-AF65-F5344CB8AC3E}">
        <p14:creationId xmlns:p14="http://schemas.microsoft.com/office/powerpoint/2010/main" val="365576980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E44555-0B6A-4C45-861C-BE20E36BECF9}"/>
              </a:ext>
            </a:extLst>
          </p:cNvPr>
          <p:cNvSpPr txBox="1"/>
          <p:nvPr/>
        </p:nvSpPr>
        <p:spPr>
          <a:xfrm>
            <a:off x="1314449" y="1997839"/>
            <a:ext cx="9458325" cy="34163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2400" b="1" i="0" u="none" strike="noStrike" cap="none" normalizeH="0" baseline="0" dirty="0">
                <a:ln>
                  <a:noFill/>
                </a:ln>
                <a:solidFill>
                  <a:schemeClr val="tx1"/>
                </a:solidFill>
                <a:effectLst/>
                <a:latin typeface="Arial" panose="020B0604020202020204" pitchFamily="34" charset="0"/>
                <a:cs typeface="Vrinda" panose="020B0502040204020203" pitchFamily="34" charset="0"/>
              </a:rPr>
              <a:t>ক্রিকেট খেলার উৎপত্তি কীভাবে ও কোথায় হয়েছিল তা সঠিকভাবে বলা খুবই কঠিন।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তবে এটুকু অনুমান করা যায় যে</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এই খেলা ইংল্যান্ডে প্রথম আরম্ভ হয়েছিল।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1775</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সালে ইংল্যান্ডের </a:t>
            </a:r>
            <a:endPar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মেলব</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র্ন ক্রিকেট ক্লাব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(MCC)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গঠিত হয়।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1877</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সালে মেলব</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র্ন</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এর মাঠে ইংল্যান্ড ও অস্ট্রেলিয়ার মধ্যে প্রথম টেস্ট ম্যাচ অনুষ্ঠিত হয়।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1909</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সালে আন্তর্জাতিক ক্রিকেট দপ্তর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(ICC) </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গঠিত </a:t>
            </a:r>
            <a:endPar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হয়। এর সদর দপ্তর দুবাই।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1927</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সালে দিল্লিতে ভারতীয় ব্রিকেট কন্ট্রোল ব</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র্ডের উৎপত্তি হয়। বর্তমানে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5</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দিনের টেস্ট ক্রিকেট</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50</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ওভারের সীমিত ক্রিকেট ও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20</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ওভারের </a:t>
            </a:r>
            <a:r>
              <a:rPr kumimoji="0" lang="en-US"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T-20</a:t>
            </a:r>
            <a:r>
              <a:rPr kumimoji="0" lang="bn-IN" altLang="en-US" sz="2400" b="0" i="0" u="none" strike="noStrike" cap="none" normalizeH="0" baseline="0" dirty="0">
                <a:ln>
                  <a:noFill/>
                </a:ln>
                <a:solidFill>
                  <a:schemeClr val="tx1"/>
                </a:solidFill>
                <a:effectLst/>
                <a:latin typeface="Arial" panose="020B0604020202020204" pitchFamily="34" charset="0"/>
                <a:cs typeface="Vrinda" panose="020B0502040204020203" pitchFamily="34" charset="0"/>
              </a:rPr>
              <a:t> আন্তর্জাতিক ক্রিকেট প্রচলিত আছে।</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321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C694B7-C09E-48AB-837F-F5A511E7F1D6}"/>
              </a:ext>
            </a:extLst>
          </p:cNvPr>
          <p:cNvSpPr txBox="1"/>
          <p:nvPr/>
        </p:nvSpPr>
        <p:spPr>
          <a:xfrm>
            <a:off x="565484" y="3444285"/>
            <a:ext cx="10696074" cy="523220"/>
          </a:xfrm>
          <a:prstGeom prst="rect">
            <a:avLst/>
          </a:prstGeom>
          <a:noFill/>
        </p:spPr>
        <p:txBody>
          <a:bodyPr wrap="square">
            <a:spAutoFit/>
          </a:bodyPr>
          <a:lstStyle/>
          <a:p>
            <a:r>
              <a:rPr lang="as-IN" sz="1400" b="1" dirty="0"/>
              <a:t>পপিং ক্রিজ : ব্যাটিং করার ক্রিজকে পপিং ক্রিজ বলে। স্টাম্প থেকে ৪ ফুট সামনে অংকিত দাগ পর্যন্ত ক্রিজই ব্যাটিং ক্রিজ । পপিং ক্রিজের প্রস্থ ৮ </a:t>
            </a:r>
            <a:endParaRPr lang="en-US" sz="1400" b="1" dirty="0"/>
          </a:p>
          <a:p>
            <a:r>
              <a:rPr lang="as-IN" sz="1400" b="1" dirty="0"/>
              <a:t>ফুট ৮ ইঞ্চি। পপিং ক্রিজের সামনে থেকে ব্যাটের সময় স্টাম্পিং হলে ব্যাটসম্যান আউট হয়। দুইটা ব্যাটিং মাঝের দুরত্ব ৫৮ ফুট।</a:t>
            </a:r>
            <a:endParaRPr lang="en-US" sz="1400" b="1" dirty="0"/>
          </a:p>
        </p:txBody>
      </p:sp>
      <p:sp>
        <p:nvSpPr>
          <p:cNvPr id="11" name="TextBox 10">
            <a:extLst>
              <a:ext uri="{FF2B5EF4-FFF2-40B4-BE49-F238E27FC236}">
                <a16:creationId xmlns:a16="http://schemas.microsoft.com/office/drawing/2014/main" id="{418CEA56-B6B0-4C42-89CC-9A2D8AAE47E1}"/>
              </a:ext>
            </a:extLst>
          </p:cNvPr>
          <p:cNvSpPr txBox="1"/>
          <p:nvPr/>
        </p:nvSpPr>
        <p:spPr>
          <a:xfrm>
            <a:off x="565484" y="4057233"/>
            <a:ext cx="9660855" cy="2800767"/>
          </a:xfrm>
          <a:prstGeom prst="rect">
            <a:avLst/>
          </a:prstGeom>
          <a:noFill/>
        </p:spPr>
        <p:txBody>
          <a:bodyPr wrap="square">
            <a:spAutoFit/>
          </a:bodyPr>
          <a:lstStyle/>
          <a:p>
            <a:r>
              <a:rPr lang="as-IN" sz="1600" b="1" dirty="0"/>
              <a:t>রিটার্ন ক্রিজ : চারটি রিটার্ন ক্রিজ থাকে। বোলিং ক্রিজের সাথে লম্বালম্বিভাবে থাকে। পিচের মাথা থেকে ৮ ফুট দৈর্ঘ্য বিশিষ্ট রিটার্ন ক্রিজ থাকে পপিং ক্রিজ পর্যন্ত। রিটার্ন ক্রিজে পা </a:t>
            </a:r>
            <a:endParaRPr lang="en-US" sz="1600" b="1" dirty="0"/>
          </a:p>
          <a:p>
            <a:endParaRPr lang="en-US" sz="1600" b="1" dirty="0"/>
          </a:p>
          <a:p>
            <a:r>
              <a:rPr lang="as-IN" sz="1600" b="1" dirty="0"/>
              <a:t>ফেললে বোলারের বল “নো বল” ডাকা হয়। রিটার্ন ক্রিজের বাহিরে গিয়ে বোলিং করা যায়না।</a:t>
            </a:r>
          </a:p>
          <a:p>
            <a:endParaRPr lang="en-US" sz="1600" b="1" dirty="0"/>
          </a:p>
          <a:p>
            <a:r>
              <a:rPr lang="as-IN" sz="1600" b="1" dirty="0"/>
              <a:t>ক্লোজড ইনফিল্ড :- স্ট্রাইক ব্যাটসম্যান থেকে ১৫ গজ (৪৫ ফুট) দুরত্বে যে সীমানা থাকে সেটুকুকে ক্লোজড ইনফিল্ড বলে।</a:t>
            </a:r>
          </a:p>
          <a:p>
            <a:endParaRPr lang="en-US" sz="1600" b="1" dirty="0"/>
          </a:p>
          <a:p>
            <a:r>
              <a:rPr lang="as-IN" sz="1600" b="1" dirty="0"/>
              <a:t>ইনফিল্ড : ৩০ গজ (৯০ ফুট) দুরত্বে যে বৃত্ত আকা থাকে মাঠে সেটুকু অঞ্চলকে ইনফিল্ড বলে।</a:t>
            </a:r>
          </a:p>
          <a:p>
            <a:endParaRPr lang="en-US" sz="1600" b="1" dirty="0"/>
          </a:p>
          <a:p>
            <a:r>
              <a:rPr lang="as-IN" sz="1600" b="1" dirty="0"/>
              <a:t>আউটফিল্ড : ৩০ গজের বাহিরে বাকি মাঠকে আউটফিল্ড বলে।</a:t>
            </a:r>
          </a:p>
        </p:txBody>
      </p:sp>
      <p:sp>
        <p:nvSpPr>
          <p:cNvPr id="13" name="TextBox 12">
            <a:extLst>
              <a:ext uri="{FF2B5EF4-FFF2-40B4-BE49-F238E27FC236}">
                <a16:creationId xmlns:a16="http://schemas.microsoft.com/office/drawing/2014/main" id="{15C41FDC-5A96-46FA-B90A-F1AB17A923E6}"/>
              </a:ext>
            </a:extLst>
          </p:cNvPr>
          <p:cNvSpPr txBox="1"/>
          <p:nvPr/>
        </p:nvSpPr>
        <p:spPr>
          <a:xfrm>
            <a:off x="565484" y="1261676"/>
            <a:ext cx="9680907" cy="209288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1600" b="1" i="0" u="sng" strike="noStrike" cap="none" normalizeH="0" baseline="0" dirty="0">
                <a:ln>
                  <a:noFill/>
                </a:ln>
                <a:solidFill>
                  <a:schemeClr val="tx1"/>
                </a:solidFill>
                <a:effectLst/>
                <a:latin typeface="Arial" panose="020B0604020202020204" pitchFamily="34" charset="0"/>
                <a:cs typeface="Vrinda" panose="020B0502040204020203" pitchFamily="34" charset="0"/>
              </a:rPr>
              <a:t>নিয়ম কানুন </a:t>
            </a:r>
            <a:r>
              <a:rPr kumimoji="0" lang="en-US" altLang="en-US" sz="1600" b="1" i="0" u="sng" strike="noStrike" cap="none" normalizeH="0" baseline="0" dirty="0">
                <a:ln>
                  <a:noFill/>
                </a:ln>
                <a:solidFill>
                  <a:schemeClr val="tx1"/>
                </a:solidFill>
                <a:effectLst/>
                <a:latin typeface="Arial" panose="020B0604020202020204" pitchFamily="34" charset="0"/>
                <a:cs typeface="Vrinda" panose="020B0502040204020203" pitchFamily="34" charset="0"/>
              </a:rPr>
              <a:t>:-</a:t>
            </a:r>
            <a:endParaRPr kumimoji="0" lang="en-US" altLang="en-US" sz="1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r>
              <a:rPr lang="as-IN" sz="1600" b="1" dirty="0"/>
              <a:t>ক্রিকেট পিচের সাইজ পিচ : ক্রিকেট মাঠে প্রধান অংশ হচ্ছে পিচ। পু</a:t>
            </a:r>
            <a:r>
              <a:rPr lang="en-US" sz="1600" b="1" dirty="0" err="1"/>
              <a:t>রোটা</a:t>
            </a:r>
            <a:r>
              <a:rPr lang="as-IN" sz="1600" b="1" dirty="0"/>
              <a:t> পিচ ৭৪ ফুট লম্বা ও ১২ ফুট প্রস্থ।</a:t>
            </a:r>
          </a:p>
          <a:p>
            <a:endParaRPr lang="en-US" sz="1600" b="1" dirty="0"/>
          </a:p>
          <a:p>
            <a:r>
              <a:rPr lang="as-IN" sz="1600" b="1" dirty="0"/>
              <a:t>মূল পিচ : (স্টাম্প টু স্টাম্প) লম্বায় ২২ গজ (৬৬ ফুট), প্রস্থ হচ্ছে ১০ ফুট।</a:t>
            </a:r>
          </a:p>
          <a:p>
            <a:endParaRPr lang="en-US" sz="1600" b="1" dirty="0"/>
          </a:p>
          <a:p>
            <a:r>
              <a:rPr lang="as-IN" sz="1600" b="1" dirty="0"/>
              <a:t>বোলিং ক্রিজ : পিচের মাথা থেকে ৪ ফুট সামনে স্টাম্প পর্যন্ত দাগ দেয়া ক্রিজই বোলিং ক্রিজ। দুই বোলিং ক্রিজের </a:t>
            </a:r>
            <a:r>
              <a:rPr lang="as-IN" b="1" dirty="0"/>
              <a:t>মাঝের দুরত্ব ৫৮ ফুট।</a:t>
            </a:r>
            <a:endParaRPr lang="en-US" altLang="en-US" b="1" dirty="0">
              <a:latin typeface="Arial" panose="020B0604020202020204" pitchFamily="34" charset="0"/>
            </a:endParaRPr>
          </a:p>
        </p:txBody>
      </p:sp>
      <p:sp>
        <p:nvSpPr>
          <p:cNvPr id="15" name="TextBox 14">
            <a:extLst>
              <a:ext uri="{FF2B5EF4-FFF2-40B4-BE49-F238E27FC236}">
                <a16:creationId xmlns:a16="http://schemas.microsoft.com/office/drawing/2014/main" id="{9F167695-BF46-471E-8C6F-6BA636FC6A1A}"/>
              </a:ext>
            </a:extLst>
          </p:cNvPr>
          <p:cNvSpPr txBox="1"/>
          <p:nvPr/>
        </p:nvSpPr>
        <p:spPr>
          <a:xfrm>
            <a:off x="2914649" y="217932"/>
            <a:ext cx="609399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altLang="en-US" sz="1800" b="1" i="0" u="sng" strike="noStrike" cap="none" normalizeH="0" baseline="0" dirty="0">
                <a:ln>
                  <a:noFill/>
                </a:ln>
                <a:solidFill>
                  <a:schemeClr val="tx1"/>
                </a:solidFill>
                <a:effectLst/>
                <a:latin typeface="Arial" panose="020B0604020202020204" pitchFamily="34" charset="0"/>
                <a:cs typeface="Vrinda" panose="020B0502040204020203" pitchFamily="34" charset="0"/>
              </a:rPr>
              <a:t>ক্রিকেট খেলার নিয়মাবলী </a:t>
            </a:r>
            <a:r>
              <a:rPr kumimoji="0" lang="en-US" altLang="en-US" sz="1800" b="1" i="0" u="sng" strike="noStrike" cap="none" normalizeH="0" baseline="0" dirty="0">
                <a:ln>
                  <a:noFill/>
                </a:ln>
                <a:solidFill>
                  <a:schemeClr val="tx1"/>
                </a:solidFill>
                <a:effectLst/>
                <a:latin typeface="Arial" panose="020B0604020202020204" pitchFamily="34" charset="0"/>
                <a:cs typeface="Vrinda" panose="020B0502040204020203" pitchFamily="34" charset="0"/>
              </a:rPr>
              <a:t>:-</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pic>
        <p:nvPicPr>
          <p:cNvPr id="8" name="Picture 3" descr="ক্রিকেট খেলার নিয়মাবলী">
            <a:hlinkClick r:id="rId3"/>
            <a:extLst>
              <a:ext uri="{FF2B5EF4-FFF2-40B4-BE49-F238E27FC236}">
                <a16:creationId xmlns:a16="http://schemas.microsoft.com/office/drawing/2014/main" id="{3235C701-F1DC-465A-A029-A60D56F27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695" y="-1"/>
            <a:ext cx="4704347" cy="166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953491"/>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980</Words>
  <Application>Microsoft Office PowerPoint</Application>
  <PresentationFormat>Widescreen</PresentationFormat>
  <Paragraphs>79</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kiron</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79</cp:revision>
  <dcterms:created xsi:type="dcterms:W3CDTF">2021-11-04T15:13:24Z</dcterms:created>
  <dcterms:modified xsi:type="dcterms:W3CDTF">2021-11-13T13:09:59Z</dcterms:modified>
</cp:coreProperties>
</file>