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2" r:id="rId10"/>
    <p:sldId id="267" r:id="rId11"/>
    <p:sldId id="269" r:id="rId12"/>
    <p:sldId id="279" r:id="rId13"/>
    <p:sldId id="265" r:id="rId14"/>
    <p:sldId id="274" r:id="rId15"/>
    <p:sldId id="277" r:id="rId16"/>
    <p:sldId id="278" r:id="rId17"/>
    <p:sldId id="268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EB9"/>
    <a:srgbClr val="ADB26E"/>
    <a:srgbClr val="EF3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AF2A-4747-4775-B8D7-41AEC8C24F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02E0-DBB5-4201-BC7B-189B5BF5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7.jpeg"/><Relationship Id="rId7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81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11" Type="http://schemas.microsoft.com/office/2007/relationships/hdphoto" Target="../media/hdphoto1.wdp"/><Relationship Id="rId5" Type="http://schemas.openxmlformats.org/officeDocument/2006/relationships/image" Target="../media/image85.jpg"/><Relationship Id="rId10" Type="http://schemas.openxmlformats.org/officeDocument/2006/relationships/image" Target="../media/image2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0.jpeg"/><Relationship Id="rId7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microsoft.com/office/2007/relationships/hdphoto" Target="../media/hdphoto1.wdp"/><Relationship Id="rId7" Type="http://schemas.openxmlformats.org/officeDocument/2006/relationships/image" Target="../media/image1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microsoft.com/office/2007/relationships/hdphoto" Target="../media/hdphoto1.wdp"/><Relationship Id="rId7" Type="http://schemas.openxmlformats.org/officeDocument/2006/relationships/image" Target="../media/image10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microsoft.com/office/2007/relationships/hdphoto" Target="../media/hdphoto1.wdp"/><Relationship Id="rId7" Type="http://schemas.openxmlformats.org/officeDocument/2006/relationships/image" Target="../media/image10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g"/><Relationship Id="rId5" Type="http://schemas.openxmlformats.org/officeDocument/2006/relationships/image" Target="../media/image110.jpeg"/><Relationship Id="rId10" Type="http://schemas.openxmlformats.org/officeDocument/2006/relationships/image" Target="../media/image114.png"/><Relationship Id="rId4" Type="http://schemas.openxmlformats.org/officeDocument/2006/relationships/image" Target="../media/image109.jpe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1.wdp"/><Relationship Id="rId7" Type="http://schemas.openxmlformats.org/officeDocument/2006/relationships/image" Target="../media/image1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microsoft.com/office/2007/relationships/hdphoto" Target="../media/hdphoto1.wdp"/><Relationship Id="rId7" Type="http://schemas.openxmlformats.org/officeDocument/2006/relationships/image" Target="../media/image1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7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12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hdphoto" Target="../media/hdphoto1.wdp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85763" y="565488"/>
            <a:ext cx="9420471" cy="742612"/>
            <a:chOff x="456126" y="1801443"/>
            <a:chExt cx="8249139" cy="1050022"/>
          </a:xfrm>
        </p:grpSpPr>
        <p:grpSp>
          <p:nvGrpSpPr>
            <p:cNvPr id="25" name="Group 24"/>
            <p:cNvGrpSpPr/>
            <p:nvPr/>
          </p:nvGrpSpPr>
          <p:grpSpPr>
            <a:xfrm>
              <a:off x="5058483" y="1833679"/>
              <a:ext cx="3646782" cy="1017786"/>
              <a:chOff x="4359952" y="916244"/>
              <a:chExt cx="3646782" cy="1017786"/>
            </a:xfrm>
          </p:grpSpPr>
          <p:sp>
            <p:nvSpPr>
              <p:cNvPr id="32" name="Plaque 31"/>
              <p:cNvSpPr/>
              <p:nvPr/>
            </p:nvSpPr>
            <p:spPr>
              <a:xfrm>
                <a:off x="4359952" y="921135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Plaque 32"/>
              <p:cNvSpPr/>
              <p:nvPr/>
            </p:nvSpPr>
            <p:spPr>
              <a:xfrm>
                <a:off x="5277916" y="921134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Plaque 33"/>
              <p:cNvSpPr/>
              <p:nvPr/>
            </p:nvSpPr>
            <p:spPr>
              <a:xfrm>
                <a:off x="6195880" y="921133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Plaque 34"/>
              <p:cNvSpPr/>
              <p:nvPr/>
            </p:nvSpPr>
            <p:spPr>
              <a:xfrm>
                <a:off x="7113844" y="916244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6126" y="1801443"/>
              <a:ext cx="4564746" cy="1017787"/>
              <a:chOff x="4359952" y="916243"/>
              <a:chExt cx="4564746" cy="1017787"/>
            </a:xfrm>
          </p:grpSpPr>
          <p:sp>
            <p:nvSpPr>
              <p:cNvPr id="27" name="Plaque 26"/>
              <p:cNvSpPr/>
              <p:nvPr/>
            </p:nvSpPr>
            <p:spPr>
              <a:xfrm>
                <a:off x="4359952" y="921135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Plaque 27"/>
              <p:cNvSpPr/>
              <p:nvPr/>
            </p:nvSpPr>
            <p:spPr>
              <a:xfrm>
                <a:off x="5277916" y="921134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Plaque 28"/>
              <p:cNvSpPr/>
              <p:nvPr/>
            </p:nvSpPr>
            <p:spPr>
              <a:xfrm>
                <a:off x="6195880" y="921133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Plaque 29"/>
              <p:cNvSpPr/>
              <p:nvPr/>
            </p:nvSpPr>
            <p:spPr>
              <a:xfrm>
                <a:off x="7113844" y="916244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Plaque 30"/>
              <p:cNvSpPr/>
              <p:nvPr/>
            </p:nvSpPr>
            <p:spPr>
              <a:xfrm>
                <a:off x="8031808" y="916243"/>
                <a:ext cx="892890" cy="1012895"/>
              </a:xfrm>
              <a:prstGeom prst="plaqu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6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0033B15-47EA-4F70-976F-3B14BBD01D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63" y="1837892"/>
            <a:ext cx="9420471" cy="3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189270" y="6139543"/>
            <a:ext cx="9813457" cy="553608"/>
            <a:chOff x="138329" y="5799933"/>
            <a:chExt cx="12403592" cy="8932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99648" y="246816"/>
            <a:ext cx="9858448" cy="1621677"/>
            <a:chOff x="1132473" y="259516"/>
            <a:chExt cx="9858448" cy="16216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473" y="277806"/>
              <a:ext cx="1511939" cy="160338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4660" y="277805"/>
              <a:ext cx="1377815" cy="16033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0500" y="271709"/>
              <a:ext cx="1579001" cy="16094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93950" y="271708"/>
              <a:ext cx="1255885" cy="1609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89424" y="277804"/>
              <a:ext cx="1524132" cy="16033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23968" y="271708"/>
              <a:ext cx="1499746" cy="16094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94816" y="271708"/>
              <a:ext cx="1505843" cy="16033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17095" y="265612"/>
              <a:ext cx="1261981" cy="16033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43588" y="259516"/>
              <a:ext cx="1347333" cy="1603387"/>
            </a:xfrm>
            <a:prstGeom prst="rect">
              <a:avLst/>
            </a:prstGeom>
          </p:spPr>
        </p:pic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14" y="390598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9" y="390598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098" name="Picture 2" descr="পাটের তৈরি ব্যাগ। পাট ও পাটজাত দ্রব্য উৎপাদন ও সবরাহকারি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14" y="1234578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পাটপণ্যের সুদিন ফিরেছে - Bhorer Kagoj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04" y="1234578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219" y="3084212"/>
            <a:ext cx="4590686" cy="859611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459" y="0"/>
            <a:ext cx="8004742" cy="1457070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চামড়াশিল্পের উত্থানের সুযোগ ফের বেহাত হবে? | প্রথম আল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চামড়া শিল্প প্রতিষ্ঠান “কারিগর”: নেপথ্যে নারী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81" y="1422025"/>
            <a:ext cx="2743200" cy="18288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pic>
        <p:nvPicPr>
          <p:cNvPr id="5128" name="Picture 8" descr="চামড়ার দাম তলানিতে, তবু জুতো কেন এত দামি? - BBC News বাংল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48" y="1422026"/>
            <a:ext cx="2743200" cy="18288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948" y="1906620"/>
            <a:ext cx="3981033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4E7487-E97F-4A37-A66F-7D6A89121B6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48" y="363904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 b="12252"/>
          <a:stretch/>
        </p:blipFill>
        <p:spPr>
          <a:xfrm>
            <a:off x="8073981" y="357948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188" y="5474754"/>
            <a:ext cx="2170364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933" y="5428567"/>
            <a:ext cx="2164268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7266" y="3922521"/>
            <a:ext cx="4572396" cy="131685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0459" y="0"/>
            <a:ext cx="8004742" cy="1457070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59" y="0"/>
            <a:ext cx="8004742" cy="145707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048282"/>
            <a:ext cx="7315200" cy="228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438399" y="3853543"/>
            <a:ext cx="7315200" cy="2286000"/>
            <a:chOff x="3267674" y="4133151"/>
            <a:chExt cx="3657600" cy="1828800"/>
          </a:xfrm>
        </p:grpSpPr>
        <p:pic>
          <p:nvPicPr>
            <p:cNvPr id="2050" name="Picture 2" descr="মেয়াদ উত্তীর্ণ ঔষধ রাখার দায়ে জরিমানা - Bhorer Kagoj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674" y="4133151"/>
              <a:ext cx="1828800" cy="1828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ওষুধ কোম্পানি কালো তালিকাভুক্ত হলেও, তাদারকী করছে না ঔষধ প্রশাষন।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74" y="4133151"/>
              <a:ext cx="1828800" cy="1828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768" y="3191741"/>
            <a:ext cx="7963046" cy="8596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1783470" y="4627242"/>
            <a:ext cx="9184047" cy="990005"/>
          </a:xfrm>
          <a:prstGeom prst="horizontalScroll">
            <a:avLst/>
          </a:prstGeom>
          <a:solidFill>
            <a:srgbClr val="92D050"/>
          </a:solidFill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9" y="1513503"/>
            <a:ext cx="3014882" cy="28093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93" y="246023"/>
            <a:ext cx="6742760" cy="1609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70" y="4741128"/>
            <a:ext cx="9199661" cy="859611"/>
          </a:xfrm>
          <a:prstGeom prst="rect">
            <a:avLst/>
          </a:prstGeom>
        </p:spPr>
      </p:pic>
      <p:pic>
        <p:nvPicPr>
          <p:cNvPr id="17" name="Picture 2" descr="Untitl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11105725" y="278049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ntitl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227050" y="293235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3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80" y="100956"/>
            <a:ext cx="10089754" cy="1457070"/>
          </a:xfrm>
          <a:prstGeom prst="rect">
            <a:avLst/>
          </a:prstGeom>
        </p:spPr>
      </p:pic>
      <p:pic>
        <p:nvPicPr>
          <p:cNvPr id="13314" name="Picture 2" descr="পাঁচ সমুদ্র বন্দরের মালিক হচ্ছে বাংলাদেশ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55" y="1658982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D12E75-3F27-46AF-99FD-E5DE3F65977E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-1483" r="8333" b="9968"/>
          <a:stretch/>
        </p:blipFill>
        <p:spPr>
          <a:xfrm>
            <a:off x="8201734" y="1670049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8A7E95-91C5-47ED-BD9D-7132E2155D6E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-1" r="8838" b="3145"/>
          <a:stretch/>
        </p:blipFill>
        <p:spPr>
          <a:xfrm>
            <a:off x="4724399" y="1670049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89" y="4835523"/>
            <a:ext cx="10422420" cy="859611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640" y="0"/>
            <a:ext cx="8114479" cy="1457070"/>
          </a:xfrm>
          <a:prstGeom prst="rect">
            <a:avLst/>
          </a:prstGeom>
        </p:spPr>
      </p:pic>
      <p:pic>
        <p:nvPicPr>
          <p:cNvPr id="11266" name="Picture 2" descr="হাইব্রিড শিক্ষা পদ্ধতিতে পাঠদান হবে, কমছে শ্রেণিকক্ষে শিক্ষা কার্যক্রম -  কলেজ - দৈনিকশিক্ষা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5" y="1114513"/>
            <a:ext cx="27432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5" y="2800420"/>
            <a:ext cx="2743200" cy="13716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5" y="4503081"/>
            <a:ext cx="2743200" cy="1371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4059687" y="4878604"/>
            <a:ext cx="6267231" cy="1018120"/>
            <a:chOff x="4068904" y="4738843"/>
            <a:chExt cx="6267231" cy="10181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8904" y="4738843"/>
              <a:ext cx="6267231" cy="101812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231801" y="4797420"/>
              <a:ext cx="5941439" cy="7167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31802" y="3109021"/>
            <a:ext cx="5941439" cy="859611"/>
            <a:chOff x="4231802" y="3109021"/>
            <a:chExt cx="5941439" cy="859611"/>
          </a:xfrm>
        </p:grpSpPr>
        <p:grpSp>
          <p:nvGrpSpPr>
            <p:cNvPr id="14" name="Group 13"/>
            <p:cNvGrpSpPr/>
            <p:nvPr/>
          </p:nvGrpSpPr>
          <p:grpSpPr>
            <a:xfrm>
              <a:off x="4282061" y="3109021"/>
              <a:ext cx="4681406" cy="859611"/>
              <a:chOff x="4513394" y="3082173"/>
              <a:chExt cx="4681406" cy="8596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3394" y="3082173"/>
                <a:ext cx="4267570" cy="85961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496300" y="327602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।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231802" y="3112323"/>
              <a:ext cx="5941439" cy="7167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31803" y="1457070"/>
            <a:ext cx="5941439" cy="859611"/>
            <a:chOff x="4231803" y="1457070"/>
            <a:chExt cx="5941439" cy="859611"/>
          </a:xfrm>
        </p:grpSpPr>
        <p:grpSp>
          <p:nvGrpSpPr>
            <p:cNvPr id="13" name="Group 12"/>
            <p:cNvGrpSpPr/>
            <p:nvPr/>
          </p:nvGrpSpPr>
          <p:grpSpPr>
            <a:xfrm>
              <a:off x="4231803" y="1457070"/>
              <a:ext cx="4354669" cy="859611"/>
              <a:chOff x="4276169" y="1438600"/>
              <a:chExt cx="4354669" cy="85961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76169" y="1438600"/>
                <a:ext cx="4005419" cy="85961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932338" y="1627933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।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231803" y="1464669"/>
              <a:ext cx="5941439" cy="7167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sp>
        <p:nvSpPr>
          <p:cNvPr id="2" name="AutoShape 2" descr="নাবিল পরিবহন এর রুট, যোগাযোগ নম্বর, টিকিট বুকিং অফিস ও প্রয়োজনীয় তথ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5" y="3029413"/>
            <a:ext cx="1828800" cy="1371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BC5459-8F22-4EB5-B827-87A2E39C2E97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5" y="1413705"/>
            <a:ext cx="1828800" cy="1371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BDA9A8-F1A2-486F-920E-96F49629539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5" y="4645121"/>
            <a:ext cx="1828800" cy="13716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362" y="-20319"/>
            <a:ext cx="8114479" cy="145707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715665" y="4971303"/>
            <a:ext cx="9285013" cy="859611"/>
            <a:chOff x="3010265" y="5032632"/>
            <a:chExt cx="9285013" cy="8596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0265" y="5032632"/>
              <a:ext cx="9285013" cy="85961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226822" y="5066857"/>
              <a:ext cx="8851900" cy="7167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24223" y="1729277"/>
            <a:ext cx="8959898" cy="859611"/>
            <a:chOff x="2988829" y="1328757"/>
            <a:chExt cx="8959898" cy="859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8829" y="1328757"/>
              <a:ext cx="6346486" cy="85961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96827" y="1369059"/>
              <a:ext cx="8851900" cy="7167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51059" y="3304584"/>
            <a:ext cx="9449619" cy="859611"/>
            <a:chOff x="2715665" y="2931623"/>
            <a:chExt cx="9449619" cy="859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15665" y="2931623"/>
              <a:ext cx="9449619" cy="85961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096827" y="2945889"/>
              <a:ext cx="8851900" cy="7167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5" y="1664223"/>
            <a:ext cx="3489092" cy="2616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1783470" y="4620380"/>
            <a:ext cx="8668921" cy="990005"/>
          </a:xfrm>
          <a:prstGeom prst="horizontalScroll">
            <a:avLst/>
          </a:prstGeom>
          <a:solidFill>
            <a:srgbClr val="92D050"/>
          </a:solidFill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470" y="4706359"/>
            <a:ext cx="8374346" cy="85961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174273" y="282900"/>
            <a:ext cx="5379063" cy="1300103"/>
            <a:chOff x="3174273" y="282900"/>
            <a:chExt cx="5379063" cy="130010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/>
            <a:srcRect r="90169"/>
            <a:stretch/>
          </p:blipFill>
          <p:spPr>
            <a:xfrm>
              <a:off x="3174273" y="327118"/>
              <a:ext cx="787558" cy="12558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1245" y="282900"/>
              <a:ext cx="4932091" cy="1286367"/>
            </a:xfrm>
            <a:prstGeom prst="rect">
              <a:avLst/>
            </a:prstGeom>
          </p:spPr>
        </p:pic>
      </p:grpSp>
      <p:pic>
        <p:nvPicPr>
          <p:cNvPr id="14" name="Picture 2" descr="Untitle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11105725" y="278049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ntitle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227050" y="293235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6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00" y="57579"/>
            <a:ext cx="2462997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738" y="4223830"/>
            <a:ext cx="6956139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641" y="5053680"/>
            <a:ext cx="7029297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351" y="2275711"/>
            <a:ext cx="6072142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575" y="1307954"/>
            <a:ext cx="4517528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822" y="3189701"/>
            <a:ext cx="6431837" cy="85961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350633" y="1318624"/>
            <a:ext cx="7568126" cy="703052"/>
            <a:chOff x="1774177" y="1577168"/>
            <a:chExt cx="8236410" cy="703052"/>
          </a:xfrm>
        </p:grpSpPr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12409" y="2297504"/>
            <a:ext cx="7568126" cy="703052"/>
            <a:chOff x="1774177" y="1577168"/>
            <a:chExt cx="8236410" cy="703052"/>
          </a:xfrm>
        </p:grpSpPr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13699" y="5118884"/>
            <a:ext cx="7568126" cy="703052"/>
            <a:chOff x="1774177" y="1577168"/>
            <a:chExt cx="8236410" cy="703052"/>
          </a:xfrm>
        </p:grpSpPr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22880" y="3252876"/>
            <a:ext cx="7568126" cy="703052"/>
            <a:chOff x="1774177" y="1577168"/>
            <a:chExt cx="8236410" cy="703052"/>
          </a:xfrm>
        </p:grpSpPr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03228" y="4188915"/>
            <a:ext cx="7568126" cy="703052"/>
            <a:chOff x="1774177" y="1577168"/>
            <a:chExt cx="8236410" cy="703052"/>
          </a:xfrm>
        </p:grpSpPr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1401098" y="1361405"/>
            <a:ext cx="52001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51812" y="2339283"/>
            <a:ext cx="52001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973345" y="3315599"/>
            <a:ext cx="52001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53693" y="4260004"/>
            <a:ext cx="52001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04316" y="5174740"/>
            <a:ext cx="52001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2055200" y="2137912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06174" y="213791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2055200" y="4113894"/>
            <a:ext cx="9028944" cy="1843799"/>
          </a:xfrm>
          <a:prstGeom prst="horizontalScroll">
            <a:avLst/>
          </a:prstGeom>
          <a:solidFill>
            <a:srgbClr val="92D050"/>
          </a:solidFill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00" y="4279823"/>
            <a:ext cx="8846063" cy="151193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38" y="249905"/>
            <a:ext cx="3825505" cy="32569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853" y="534525"/>
            <a:ext cx="4176122" cy="1603387"/>
          </a:xfrm>
          <a:prstGeom prst="rect">
            <a:avLst/>
          </a:prstGeom>
        </p:spPr>
      </p:pic>
      <p:pic>
        <p:nvPicPr>
          <p:cNvPr id="15" name="Picture 2" descr="Untitl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227050" y="293235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titl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11105725" y="278049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4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4" y="3791805"/>
            <a:ext cx="5481222" cy="2322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09" y="508402"/>
            <a:ext cx="3535986" cy="646945"/>
          </a:xfrm>
          <a:prstGeom prst="rect">
            <a:avLst/>
          </a:prstGeom>
        </p:spPr>
      </p:pic>
      <p:sp>
        <p:nvSpPr>
          <p:cNvPr id="32" name="Frame 31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38" name="Picture 4" descr="চীন কাস্টমাইজড লিলির ফুল সোলার লাইট উত্পাদনকারী এবং সরবরাহকারী - স্টকে  সস্তা লিলি ফুল সোলার লাইট কিনুন - ল্যান্ডসাইন">
            <a:extLst>
              <a:ext uri="{FF2B5EF4-FFF2-40B4-BE49-F238E27FC236}">
                <a16:creationId xmlns:a16="http://schemas.microsoft.com/office/drawing/2014/main" id="{CFD9FC7B-756E-42F8-BA3B-5AC0AC812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5" r="33744"/>
          <a:stretch/>
        </p:blipFill>
        <p:spPr bwMode="auto">
          <a:xfrm>
            <a:off x="5663951" y="1422631"/>
            <a:ext cx="135731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96" y="3760851"/>
            <a:ext cx="5261304" cy="183505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62677" y="1063668"/>
            <a:ext cx="2743200" cy="2743200"/>
            <a:chOff x="1017815" y="1348401"/>
            <a:chExt cx="4114800" cy="4114800"/>
          </a:xfrm>
        </p:grpSpPr>
        <p:sp>
          <p:nvSpPr>
            <p:cNvPr id="39" name="Circle: Hollow 4">
              <a:extLst>
                <a:ext uri="{FF2B5EF4-FFF2-40B4-BE49-F238E27FC236}">
                  <a16:creationId xmlns:a16="http://schemas.microsoft.com/office/drawing/2014/main" id="{0F72ACC8-A686-4045-91A0-1B4373B0C361}"/>
                </a:ext>
              </a:extLst>
            </p:cNvPr>
            <p:cNvSpPr/>
            <p:nvPr/>
          </p:nvSpPr>
          <p:spPr>
            <a:xfrm>
              <a:off x="1246415" y="1577001"/>
              <a:ext cx="3657600" cy="3657600"/>
            </a:xfrm>
            <a:prstGeom prst="donut">
              <a:avLst>
                <a:gd name="adj" fmla="val 629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31882" y="1859530"/>
              <a:ext cx="3200400" cy="3200400"/>
              <a:chOff x="503835" y="508402"/>
              <a:chExt cx="3200400" cy="3200400"/>
            </a:xfrm>
          </p:grpSpPr>
          <p:sp>
            <p:nvSpPr>
              <p:cNvPr id="42" name="32-Point Star 41"/>
              <p:cNvSpPr/>
              <p:nvPr/>
            </p:nvSpPr>
            <p:spPr>
              <a:xfrm>
                <a:off x="503835" y="508402"/>
                <a:ext cx="3200400" cy="3200400"/>
              </a:xfrm>
              <a:prstGeom prst="star32">
                <a:avLst>
                  <a:gd name="adj" fmla="val 0"/>
                </a:avLst>
              </a:prstGeom>
              <a:gradFill>
                <a:gsLst>
                  <a:gs pos="0">
                    <a:schemeClr val="accent2"/>
                  </a:gs>
                  <a:gs pos="74000">
                    <a:schemeClr val="accent2"/>
                  </a:gs>
                  <a:gs pos="8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cap="sq">
                <a:gradFill>
                  <a:gsLst>
                    <a:gs pos="0">
                      <a:schemeClr val="accent4"/>
                    </a:gs>
                    <a:gs pos="74000">
                      <a:schemeClr val="accent4"/>
                    </a:gs>
                    <a:gs pos="83000">
                      <a:schemeClr val="accent4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961035" y="714757"/>
                <a:ext cx="2290320" cy="2642324"/>
                <a:chOff x="696479" y="735525"/>
                <a:chExt cx="2290320" cy="2642324"/>
              </a:xfrm>
            </p:grpSpPr>
            <p:pic>
              <p:nvPicPr>
                <p:cNvPr id="44" name="Picture 43"/>
                <p:cNvPicPr>
                  <a:picLocks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6479" y="932441"/>
                  <a:ext cx="2286000" cy="2286000"/>
                </a:xfrm>
                <a:prstGeom prst="rect">
                  <a:avLst/>
                </a:prstGeom>
              </p:spPr>
            </p:pic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701F739-1B51-49FA-827F-CF5EF65E9D41}"/>
                    </a:ext>
                  </a:extLst>
                </p:cNvPr>
                <p:cNvGrpSpPr/>
                <p:nvPr/>
              </p:nvGrpSpPr>
              <p:grpSpPr>
                <a:xfrm>
                  <a:off x="839784" y="735525"/>
                  <a:ext cx="2147015" cy="2642324"/>
                  <a:chOff x="2371964" y="882003"/>
                  <a:chExt cx="2147015" cy="2642324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975370B4-4B6E-4350-A8D6-FD5A90E5ED22}"/>
                      </a:ext>
                    </a:extLst>
                  </p:cNvPr>
                  <p:cNvGrpSpPr/>
                  <p:nvPr/>
                </p:nvGrpSpPr>
                <p:grpSpPr>
                  <a:xfrm rot="2224062">
                    <a:off x="4060447" y="882003"/>
                    <a:ext cx="458532" cy="582842"/>
                    <a:chOff x="4446197" y="984249"/>
                    <a:chExt cx="277787" cy="373817"/>
                  </a:xfrm>
                </p:grpSpPr>
                <p:sp>
                  <p:nvSpPr>
                    <p:cNvPr id="51" name="Rectangle: Rounded Corners 1">
                      <a:extLst>
                        <a:ext uri="{FF2B5EF4-FFF2-40B4-BE49-F238E27FC236}">
                          <a16:creationId xmlns:a16="http://schemas.microsoft.com/office/drawing/2014/main" id="{3D0F84B9-8495-4C2D-8622-D3D0F22DA2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331715" y="1174931"/>
                      <a:ext cx="297617" cy="6865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: Rounded Corners 11">
                      <a:extLst>
                        <a:ext uri="{FF2B5EF4-FFF2-40B4-BE49-F238E27FC236}">
                          <a16:creationId xmlns:a16="http://schemas.microsoft.com/office/drawing/2014/main" id="{CAFF6611-11BE-4673-A840-32D985765E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439378" y="1098731"/>
                      <a:ext cx="297617" cy="6865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: Rounded Corners 13">
                      <a:extLst>
                        <a:ext uri="{FF2B5EF4-FFF2-40B4-BE49-F238E27FC236}">
                          <a16:creationId xmlns:a16="http://schemas.microsoft.com/office/drawing/2014/main" id="{D9D8D712-BBE1-46D5-B9D7-1D140C895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540849" y="1174931"/>
                      <a:ext cx="297617" cy="6865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DCDE746D-872C-4E83-9068-4D88BC1CDE48}"/>
                      </a:ext>
                    </a:extLst>
                  </p:cNvPr>
                  <p:cNvGrpSpPr/>
                  <p:nvPr/>
                </p:nvGrpSpPr>
                <p:grpSpPr>
                  <a:xfrm rot="13104062">
                    <a:off x="2371964" y="2941485"/>
                    <a:ext cx="458534" cy="582842"/>
                    <a:chOff x="4446197" y="984249"/>
                    <a:chExt cx="277788" cy="373817"/>
                  </a:xfrm>
                </p:grpSpPr>
                <p:sp>
                  <p:nvSpPr>
                    <p:cNvPr id="48" name="Rectangle: Rounded Corners 29">
                      <a:extLst>
                        <a:ext uri="{FF2B5EF4-FFF2-40B4-BE49-F238E27FC236}">
                          <a16:creationId xmlns:a16="http://schemas.microsoft.com/office/drawing/2014/main" id="{C7F64F96-6196-45C8-8D3C-8C29069FB0B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331715" y="1174931"/>
                      <a:ext cx="297617" cy="6865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: Rounded Corners 30">
                      <a:extLst>
                        <a:ext uri="{FF2B5EF4-FFF2-40B4-BE49-F238E27FC236}">
                          <a16:creationId xmlns:a16="http://schemas.microsoft.com/office/drawing/2014/main" id="{9FA55A38-0098-47B5-879A-BBFB0FDB7A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439378" y="1098731"/>
                      <a:ext cx="297617" cy="6865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ctangle: Rounded Corners 31">
                      <a:extLst>
                        <a:ext uri="{FF2B5EF4-FFF2-40B4-BE49-F238E27FC236}">
                          <a16:creationId xmlns:a16="http://schemas.microsoft.com/office/drawing/2014/main" id="{66F5C6D8-6B9D-4ED6-9522-D7B4E55FB4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540850" y="1174931"/>
                      <a:ext cx="297617" cy="6865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41" name="Circle: Hollow 3">
              <a:extLst>
                <a:ext uri="{FF2B5EF4-FFF2-40B4-BE49-F238E27FC236}">
                  <a16:creationId xmlns:a16="http://schemas.microsoft.com/office/drawing/2014/main" id="{FCC370FE-8144-4C34-B403-287573A964DB}"/>
                </a:ext>
              </a:extLst>
            </p:cNvPr>
            <p:cNvSpPr/>
            <p:nvPr/>
          </p:nvSpPr>
          <p:spPr>
            <a:xfrm>
              <a:off x="1017815" y="1348401"/>
              <a:ext cx="4114800" cy="4114800"/>
            </a:xfrm>
            <a:prstGeom prst="donut">
              <a:avLst>
                <a:gd name="adj" fmla="val 5608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51211" y="1063668"/>
            <a:ext cx="2743200" cy="2743200"/>
            <a:chOff x="7455854" y="297859"/>
            <a:chExt cx="3657600" cy="3657600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334" y="703084"/>
              <a:ext cx="2834640" cy="2834640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grpSp>
          <p:nvGrpSpPr>
            <p:cNvPr id="54" name="Group 53"/>
            <p:cNvGrpSpPr/>
            <p:nvPr/>
          </p:nvGrpSpPr>
          <p:grpSpPr>
            <a:xfrm>
              <a:off x="7455854" y="297859"/>
              <a:ext cx="3657600" cy="3657600"/>
              <a:chOff x="1017815" y="1348401"/>
              <a:chExt cx="4114800" cy="4114800"/>
            </a:xfrm>
          </p:grpSpPr>
          <p:sp>
            <p:nvSpPr>
              <p:cNvPr id="55" name="Circle: Hollow 4">
                <a:extLst>
                  <a:ext uri="{FF2B5EF4-FFF2-40B4-BE49-F238E27FC236}">
                    <a16:creationId xmlns:a16="http://schemas.microsoft.com/office/drawing/2014/main" id="{0F72ACC8-A686-4045-91A0-1B4373B0C361}"/>
                  </a:ext>
                </a:extLst>
              </p:cNvPr>
              <p:cNvSpPr/>
              <p:nvPr/>
            </p:nvSpPr>
            <p:spPr>
              <a:xfrm>
                <a:off x="1246415" y="1577001"/>
                <a:ext cx="3657600" cy="3657600"/>
              </a:xfrm>
              <a:prstGeom prst="donut">
                <a:avLst>
                  <a:gd name="adj" fmla="val 629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Circle: Hollow 3">
                <a:extLst>
                  <a:ext uri="{FF2B5EF4-FFF2-40B4-BE49-F238E27FC236}">
                    <a16:creationId xmlns:a16="http://schemas.microsoft.com/office/drawing/2014/main" id="{FCC370FE-8144-4C34-B403-287573A964DB}"/>
                  </a:ext>
                </a:extLst>
              </p:cNvPr>
              <p:cNvSpPr/>
              <p:nvPr/>
            </p:nvSpPr>
            <p:spPr>
              <a:xfrm>
                <a:off x="1017815" y="1348401"/>
                <a:ext cx="4114800" cy="4114800"/>
              </a:xfrm>
              <a:prstGeom prst="donut">
                <a:avLst>
                  <a:gd name="adj" fmla="val 56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5122" name="Picture 2" descr="বাংলাদেশের অর্থনীতির ডাচ ডিজিজ ও ভেনেজুয়েলা – শেয়ার বি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5" y="2116974"/>
            <a:ext cx="7852865" cy="345122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947" y="721734"/>
            <a:ext cx="6762688" cy="823896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কাঠের আসবাবপত্রের যত্ন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33" y="1103554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আজ জাতীয় পাট দিবস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16" y="1103554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োশাক শিল্পে অশনি সঙ্কেত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33" y="111217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বাংলাদেশী ধান নিয়ে যত কথা ও গল্প - Samagra Bangl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66" y="1091076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মানুষের প্রয়োজনেই শিক্ষা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25" y="3806884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2" descr="Public Health: জন ও স্বাস্থ্য: জনস্বাস্থ্যের লক্ষ্যে এগোবো কোন পথে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103395" y="377591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38" name="Picture 14" descr="আমদানি ও রফতানিকারক ব্যবসায়ী হতে চাইলে!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66" y="3760914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22" y="2961737"/>
            <a:ext cx="4340728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5497" y="2976200"/>
            <a:ext cx="1658256" cy="830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2136" y="2944125"/>
            <a:ext cx="6803726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4147" y="2946061"/>
            <a:ext cx="1530229" cy="859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3156" y="5560094"/>
            <a:ext cx="2676376" cy="859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522" y="5560094"/>
            <a:ext cx="5413717" cy="859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7281" y="5540057"/>
            <a:ext cx="4907705" cy="10120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63028" y="5564809"/>
            <a:ext cx="1597290" cy="859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2575" y="2918709"/>
            <a:ext cx="4700423" cy="859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2912" y="2937845"/>
            <a:ext cx="3731075" cy="859611"/>
          </a:xfrm>
          <a:prstGeom prst="rect">
            <a:avLst/>
          </a:prstGeom>
        </p:spPr>
      </p:pic>
      <p:sp>
        <p:nvSpPr>
          <p:cNvPr id="28" name="Frame 27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57628" y="59447"/>
            <a:ext cx="6572058" cy="1457070"/>
          </a:xfrm>
          <a:prstGeom prst="rect">
            <a:avLst/>
          </a:prstGeom>
        </p:spPr>
      </p:pic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67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90" y="2097724"/>
            <a:ext cx="8461887" cy="4209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79D2DD-028A-4491-BAB1-89B70EABF2C9}"/>
              </a:ext>
            </a:extLst>
          </p:cNvPr>
          <p:cNvSpPr txBox="1"/>
          <p:nvPr/>
        </p:nvSpPr>
        <p:spPr>
          <a:xfrm>
            <a:off x="3174273" y="915295"/>
            <a:ext cx="8093194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88" y="913516"/>
            <a:ext cx="4027075" cy="70139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174273" y="803989"/>
            <a:ext cx="363756" cy="1143656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16" name="Picture 8" descr="প্রক্রিয়াজাত শিল্পের শতকোটি ডলার রফতানি আয়ের মাইলফলক অর্জন | PRAN Foods  Lt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-1671" r="63175" b="67283"/>
          <a:stretch/>
        </p:blipFill>
        <p:spPr bwMode="auto">
          <a:xfrm rot="10800000">
            <a:off x="11026970" y="220092"/>
            <a:ext cx="941695" cy="5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প্রক্রিয়াজাত শিল্পের শতকোটি ডলার রফতানি আয়ের মাইলফলক অর্জন | PRAN Foods  Lt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-1671" r="63175" b="67283"/>
          <a:stretch/>
        </p:blipFill>
        <p:spPr bwMode="auto">
          <a:xfrm rot="10800000">
            <a:off x="261256" y="220093"/>
            <a:ext cx="941695" cy="5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400" y="2619395"/>
            <a:ext cx="10028789" cy="1719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302031-29B9-4712-A257-11982ECBA5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80" y="1375817"/>
            <a:ext cx="3614177" cy="53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2117702" y="2970358"/>
            <a:ext cx="9225602" cy="990005"/>
          </a:xfrm>
          <a:prstGeom prst="horizontalScroll">
            <a:avLst/>
          </a:prstGeom>
          <a:solidFill>
            <a:srgbClr val="92D050"/>
          </a:solidFill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2117702" y="4225225"/>
            <a:ext cx="9225602" cy="990005"/>
          </a:xfrm>
          <a:prstGeom prst="horizontalScroll">
            <a:avLst/>
          </a:prstGeom>
          <a:solidFill>
            <a:srgbClr val="92D050"/>
          </a:solidFill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47" y="1245309"/>
            <a:ext cx="5284310" cy="1075540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547247" y="1553536"/>
            <a:ext cx="745803" cy="294961"/>
          </a:xfrm>
          <a:prstGeom prst="chevron">
            <a:avLst>
              <a:gd name="adj" fmla="val 992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857" y="365517"/>
            <a:ext cx="2560542" cy="637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277" y="2988763"/>
            <a:ext cx="9323904" cy="10408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77" y="4303950"/>
            <a:ext cx="9323904" cy="968592"/>
          </a:xfrm>
          <a:prstGeom prst="rect">
            <a:avLst/>
          </a:prstGeom>
        </p:spPr>
      </p:pic>
      <p:sp>
        <p:nvSpPr>
          <p:cNvPr id="41" name="Frame 40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 rot="19062759">
            <a:off x="10326919" y="391762"/>
            <a:ext cx="1694425" cy="7700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17" b="89655" l="9633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7" t="6512" r="9131" b="8365"/>
          <a:stretch/>
        </p:blipFill>
        <p:spPr>
          <a:xfrm>
            <a:off x="1108668" y="3028441"/>
            <a:ext cx="877157" cy="91035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21388" y="3144992"/>
            <a:ext cx="68087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17" b="89655" l="9633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7" t="6512" r="9131" b="8365"/>
          <a:stretch/>
        </p:blipFill>
        <p:spPr>
          <a:xfrm>
            <a:off x="1123244" y="4297708"/>
            <a:ext cx="877157" cy="91035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26299" y="4421679"/>
            <a:ext cx="680871" cy="6174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দীর্ঘমেয়াদী উন্নয়নের পরিকল্পনায় শেষ হল বিডিএফ সম্মেলন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5" b="66923"/>
          <a:stretch/>
        </p:blipFill>
        <p:spPr bwMode="auto">
          <a:xfrm>
            <a:off x="384736" y="230668"/>
            <a:ext cx="83665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1743668" y="1220618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80" y="180548"/>
            <a:ext cx="10614056" cy="14570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00452" y="2733031"/>
            <a:ext cx="8906712" cy="2831866"/>
            <a:chOff x="84877" y="3233718"/>
            <a:chExt cx="8906712" cy="2831866"/>
          </a:xfrm>
        </p:grpSpPr>
        <p:sp>
          <p:nvSpPr>
            <p:cNvPr id="15" name="Rectangle 14"/>
            <p:cNvSpPr/>
            <p:nvPr/>
          </p:nvSpPr>
          <p:spPr>
            <a:xfrm>
              <a:off x="96729" y="3244025"/>
              <a:ext cx="2915898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877" y="5379784"/>
              <a:ext cx="3048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 -বানিজ্য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74626" y="3233718"/>
              <a:ext cx="3116963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শিল্প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65148" y="5379784"/>
              <a:ext cx="280966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সেবাখাত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81400" y="3772399"/>
              <a:ext cx="1600200" cy="1524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9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19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040813" y="3659462"/>
              <a:ext cx="651833" cy="436076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40813" y="4896005"/>
              <a:ext cx="876851" cy="708692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3132877" y="3576618"/>
              <a:ext cx="651240" cy="391562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292651" y="5097876"/>
              <a:ext cx="630420" cy="563816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own Arrow 25"/>
          <p:cNvSpPr/>
          <p:nvPr/>
        </p:nvSpPr>
        <p:spPr>
          <a:xfrm>
            <a:off x="5992275" y="1363214"/>
            <a:ext cx="609600" cy="1600200"/>
          </a:xfrm>
          <a:prstGeom prst="downArrow">
            <a:avLst/>
          </a:prstGeom>
          <a:solidFill>
            <a:schemeClr val="accent6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দেশি পারিজা জাতের ধান চাষ - Agrobangla | Agriculture Information and  Ecommerc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05" y="1440733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পাট গাছ- বাংলাদেশের সোনালী আঁশ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6498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বিভিন্ন প্রকার ডালের পুষ্টিগুণ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94" y="1440733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1A29B6-DD0B-4FDD-A5CE-2FF734C97E04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95" y="3783744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4" descr="অগ্রিম রবিশষ্য চাষে ব্যস্ত কৃষক, মিষ্টি পানির সংরক্ষণ বাড়ানো গেলে আসে  বৈপ্লবিক পরিবর্তন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0569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768" y="3219951"/>
            <a:ext cx="938865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1562" y="3200315"/>
            <a:ext cx="963251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4760" y="5495656"/>
            <a:ext cx="749873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4742" y="3200186"/>
            <a:ext cx="993734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3361" y="5582866"/>
            <a:ext cx="1444877" cy="85961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974953" y="3748356"/>
            <a:ext cx="2914141" cy="2070894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2768" y="127472"/>
            <a:ext cx="8023031" cy="1457070"/>
          </a:xfrm>
          <a:prstGeom prst="rect">
            <a:avLst/>
          </a:prstGeom>
        </p:spPr>
      </p:pic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কিছু শাকসব্জি, যা কাজ করবে ওষুধের মত - Presscard News | DailyHun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08" y="1540070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পৃথিবীকে বাসযোগ্য রাখতে রক্ষা করতে হবে বনভূমি – শেয়ার বিজ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275" y="1540070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ফল সংরক্ষণ ও প্রক্রিয়াজাতকরণের উপায় | Adhunik Krishi Kha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70" y="1545023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130" name="Picture 10" descr="পতিত পুকুরে মৎস্য চাষ – মৎস্য ও প্রাণিসম্পদ সংবাদ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70" y="3880729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প্রাকৃতিক উপায়ে স্বাস্থ্যসম্মতভাবে পশুপালন | 395797 | কালের কণ্ঠ |  kalerkanth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08" y="3890609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623" y="3248501"/>
            <a:ext cx="1560711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2278" y="3235173"/>
            <a:ext cx="1956986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7340" y="5561371"/>
            <a:ext cx="1719221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030" y="3254230"/>
            <a:ext cx="2487384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3874" y="3816003"/>
            <a:ext cx="3250812" cy="2036530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854633" y="238306"/>
            <a:ext cx="7463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খাতঃ কৃষি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487" y="5637506"/>
            <a:ext cx="2975106" cy="859611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15424" y="163895"/>
            <a:ext cx="879266" cy="89532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10800000">
            <a:off x="11110157" y="171922"/>
            <a:ext cx="879266" cy="895321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1998" cy="6958013"/>
          </a:xfrm>
          <a:prstGeom prst="frame">
            <a:avLst>
              <a:gd name="adj1" fmla="val 2865"/>
            </a:avLst>
          </a:prstGeom>
          <a:solidFill>
            <a:srgbClr val="00B05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1256" y="6139543"/>
            <a:ext cx="11652069" cy="553608"/>
            <a:chOff x="138329" y="5799933"/>
            <a:chExt cx="12403592" cy="893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138329" y="5799933"/>
              <a:ext cx="6201796" cy="893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78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28" b="43646"/>
            <a:stretch/>
          </p:blipFill>
          <p:spPr>
            <a:xfrm>
              <a:off x="6340125" y="5799933"/>
              <a:ext cx="6201796" cy="89321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4945201" y="1998545"/>
            <a:ext cx="2113225" cy="18815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845" y="197596"/>
            <a:ext cx="5779509" cy="1609483"/>
          </a:xfrm>
          <a:prstGeom prst="rect">
            <a:avLst/>
          </a:prstGeom>
        </p:spPr>
      </p:pic>
      <p:sp>
        <p:nvSpPr>
          <p:cNvPr id="18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1931355" y="4714906"/>
            <a:ext cx="8668921" cy="990005"/>
          </a:xfrm>
          <a:prstGeom prst="horizontalScroll">
            <a:avLst/>
          </a:prstGeom>
          <a:solidFill>
            <a:srgbClr val="92D050"/>
          </a:solidFill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418" y="4857296"/>
            <a:ext cx="8438794" cy="859611"/>
          </a:xfrm>
          <a:prstGeom prst="rect">
            <a:avLst/>
          </a:prstGeom>
        </p:spPr>
      </p:pic>
      <p:pic>
        <p:nvPicPr>
          <p:cNvPr id="15" name="Picture 2" descr="Untitl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11105725" y="278049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ntitl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5" t="41475" r="6321" b="25886"/>
          <a:stretch/>
        </p:blipFill>
        <p:spPr bwMode="auto">
          <a:xfrm rot="16875846">
            <a:off x="227050" y="293235"/>
            <a:ext cx="757662" cy="7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7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19</Words>
  <Application>Microsoft Office PowerPoint</Application>
  <PresentationFormat>Widescreen</PresentationFormat>
  <Paragraphs>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fdhgj</dc:title>
  <dc:creator>Nafis</dc:creator>
  <cp:lastModifiedBy>Nafis</cp:lastModifiedBy>
  <cp:revision>138</cp:revision>
  <dcterms:created xsi:type="dcterms:W3CDTF">2021-10-09T14:11:38Z</dcterms:created>
  <dcterms:modified xsi:type="dcterms:W3CDTF">2021-11-14T15:00:30Z</dcterms:modified>
</cp:coreProperties>
</file>