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6" r:id="rId3"/>
    <p:sldId id="274" r:id="rId4"/>
    <p:sldId id="275" r:id="rId5"/>
    <p:sldId id="277" r:id="rId6"/>
    <p:sldId id="273" r:id="rId7"/>
    <p:sldId id="281" r:id="rId8"/>
    <p:sldId id="261" r:id="rId9"/>
    <p:sldId id="257" r:id="rId10"/>
    <p:sldId id="267" r:id="rId11"/>
    <p:sldId id="269" r:id="rId12"/>
    <p:sldId id="279" r:id="rId13"/>
    <p:sldId id="265" r:id="rId14"/>
    <p:sldId id="280" r:id="rId15"/>
    <p:sldId id="284" r:id="rId16"/>
    <p:sldId id="287" r:id="rId17"/>
    <p:sldId id="264" r:id="rId18"/>
    <p:sldId id="270" r:id="rId19"/>
    <p:sldId id="263" r:id="rId20"/>
    <p:sldId id="266" r:id="rId21"/>
    <p:sldId id="283" r:id="rId22"/>
    <p:sldId id="262" r:id="rId23"/>
    <p:sldId id="259" r:id="rId24"/>
    <p:sldId id="272" r:id="rId25"/>
    <p:sldId id="268" r:id="rId26"/>
    <p:sldId id="282" r:id="rId27"/>
    <p:sldId id="286" r:id="rId28"/>
    <p:sldId id="285" r:id="rId29"/>
    <p:sldId id="2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2" autoAdjust="0"/>
    <p:restoredTop sz="94660"/>
  </p:normalViewPr>
  <p:slideViewPr>
    <p:cSldViewPr snapToGrid="0">
      <p:cViewPr varScale="1">
        <p:scale>
          <a:sx n="67" d="100"/>
          <a:sy n="67"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6.webp"/></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webp"/><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223"/>
          <a:stretch/>
        </p:blipFill>
        <p:spPr>
          <a:xfrm>
            <a:off x="218942" y="128790"/>
            <a:ext cx="11745531" cy="6729210"/>
          </a:xfrm>
          <a:prstGeom prst="rect">
            <a:avLst/>
          </a:prstGeom>
          <a:ln w="76200">
            <a:solidFill>
              <a:schemeClr val="tx1"/>
            </a:solidFill>
          </a:ln>
        </p:spPr>
      </p:pic>
      <p:sp>
        <p:nvSpPr>
          <p:cNvPr id="4" name="TextBox 3"/>
          <p:cNvSpPr txBox="1"/>
          <p:nvPr/>
        </p:nvSpPr>
        <p:spPr>
          <a:xfrm>
            <a:off x="1429555" y="425003"/>
            <a:ext cx="6091708" cy="1015663"/>
          </a:xfrm>
          <a:prstGeom prst="rect">
            <a:avLst/>
          </a:prstGeom>
          <a:solidFill>
            <a:srgbClr val="00B050"/>
          </a:solidFill>
          <a:ln w="57150">
            <a:solidFill>
              <a:schemeClr val="tx1"/>
            </a:solidFill>
          </a:ln>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সবাইকে প্রীতি ও শুভেচ্ছা</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95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3336" y="103031"/>
            <a:ext cx="11655380" cy="65811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26" y="463640"/>
            <a:ext cx="10277340" cy="5743978"/>
          </a:xfrm>
          <a:prstGeom prst="rect">
            <a:avLst/>
          </a:prstGeom>
          <a:ln w="76200">
            <a:solidFill>
              <a:schemeClr val="tx1"/>
            </a:solidFill>
          </a:ln>
        </p:spPr>
      </p:pic>
    </p:spTree>
    <p:extLst>
      <p:ext uri="{BB962C8B-B14F-4D97-AF65-F5344CB8AC3E}">
        <p14:creationId xmlns:p14="http://schemas.microsoft.com/office/powerpoint/2010/main" val="1440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3335" y="347730"/>
            <a:ext cx="11745533" cy="6297769"/>
          </a:xfrm>
          <a:prstGeom prst="roundRect">
            <a:avLst/>
          </a:prstGeom>
          <a:solidFill>
            <a:schemeClr val="accent4">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26920"/>
            <a:ext cx="7969405" cy="4607280"/>
          </a:xfrm>
          <a:prstGeom prst="rect">
            <a:avLst/>
          </a:prstGeom>
          <a:ln w="57150">
            <a:solidFill>
              <a:schemeClr val="tx1"/>
            </a:solidFill>
          </a:ln>
        </p:spPr>
      </p:pic>
      <p:sp>
        <p:nvSpPr>
          <p:cNvPr id="4" name="TextBox 3"/>
          <p:cNvSpPr txBox="1"/>
          <p:nvPr/>
        </p:nvSpPr>
        <p:spPr>
          <a:xfrm>
            <a:off x="4534469" y="5713390"/>
            <a:ext cx="4157663" cy="646331"/>
          </a:xfrm>
          <a:prstGeom prst="rect">
            <a:avLst/>
          </a:prstGeom>
          <a:noFill/>
          <a:ln w="38100">
            <a:solidFill>
              <a:schemeClr val="tx1"/>
            </a:solidFill>
          </a:ln>
        </p:spPr>
        <p:txBody>
          <a:bodyPr wrap="square" rtlCol="0">
            <a:spAutoFit/>
          </a:bodyPr>
          <a:lstStyle/>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ভলিবল খেলার নেট ও বল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48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3" y="100013"/>
            <a:ext cx="11687175" cy="6600825"/>
          </a:xfrm>
          <a:prstGeom prst="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7212" y="414338"/>
            <a:ext cx="11215688" cy="630060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ভলিবল খেলার নেট ও বলঃ</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নেট--- নেটের দৈর্ঘ্য ৯.৫ মিটার এবং প্রস্থ ১ মিটার । নেটের প্রতিটি ঘর ১০০ সেন্টিমিটার বর্গাকার হবে। নেটের উপরের প্রান্তদেশ ৫ সেন্টিমিটার চওড়া সাদা ক্যানভাস কাপড় দু’ভাঁজ করে মোড়া থাকবে।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নেটের উচ্চতা পুরুষদের জন্য ২.৪৩ মিটার । মহিলাদের জন্য ২.২৪মিটার।</a:t>
            </a:r>
          </a:p>
          <a:p>
            <a:r>
              <a:rPr lang="bn-BD" sz="3600" dirty="0" smtClean="0">
                <a:latin typeface="NikoshBAN" panose="02000000000000000000" pitchFamily="2" charset="0"/>
                <a:cs typeface="NikoshBAN" panose="02000000000000000000" pitchFamily="2" charset="0"/>
              </a:rPr>
              <a:t>সাইড মার্কার ও অ্যান্টেনা – সাইড লাইন ও সেন্টার লাইনের সংযোগ স্থলে ৫  সেন্টিমিটার চওড়া একটি সাদা ফিতা নেটের সাথে লম্বভাবে ঝুলানো থাকবে যা প্রয়োজনে সরানো যায়। </a:t>
            </a:r>
          </a:p>
          <a:p>
            <a:r>
              <a:rPr lang="bn-BD" sz="3600" dirty="0" smtClean="0">
                <a:latin typeface="NikoshBAN" panose="02000000000000000000" pitchFamily="2" charset="0"/>
                <a:cs typeface="NikoshBAN" panose="02000000000000000000" pitchFamily="2" charset="0"/>
              </a:rPr>
              <a:t>বল– বল হবে গোলাকার নরম চামড়ার তৈরি, ভিতরে থাকবে নরম ব্লাডার। বলের পরিধি ৬৫সেঃমি থেকে ৬৭ সেঃমি এবং ওজন ২৬০ থেকে ২৮০ গ্রামের মধ্যে হবে। বলের রং হবে –পুরুষঃ  হলুদ,সাদা,নীল। মহিলাঃ হলুদ, সাদা, লাল।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7267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7" y="180305"/>
            <a:ext cx="11681138" cy="6400800"/>
          </a:xfrm>
          <a:prstGeom prst="rect">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6818" y="328410"/>
            <a:ext cx="7392478" cy="5982238"/>
          </a:xfrm>
          <a:prstGeom prst="ellipse">
            <a:avLst/>
          </a:prstGeom>
          <a:solidFill>
            <a:srgbClr val="7030A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553" y="1378039"/>
            <a:ext cx="5847008" cy="3850784"/>
          </a:xfrm>
          <a:prstGeom prst="rect">
            <a:avLst/>
          </a:prstGeom>
          <a:ln>
            <a:noFill/>
          </a:ln>
          <a:effectLst>
            <a:softEdge rad="112500"/>
          </a:effectLst>
        </p:spPr>
      </p:pic>
      <p:sp>
        <p:nvSpPr>
          <p:cNvPr id="5" name="TextBox 4"/>
          <p:cNvSpPr txBox="1"/>
          <p:nvPr/>
        </p:nvSpPr>
        <p:spPr>
          <a:xfrm>
            <a:off x="8532253" y="764274"/>
            <a:ext cx="2936384" cy="5078313"/>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দল– প্রতি দলে ১২ জন খেলোয়াড় নিয়ে গঠিত হবে।</a:t>
            </a:r>
          </a:p>
          <a:p>
            <a:r>
              <a:rPr lang="bn-BD" sz="3600" dirty="0" smtClean="0">
                <a:latin typeface="NikoshBAN" panose="02000000000000000000" pitchFamily="2" charset="0"/>
                <a:cs typeface="NikoshBAN" panose="02000000000000000000" pitchFamily="2" charset="0"/>
              </a:rPr>
              <a:t>৬ জন খেলোয়াড় কোর্টে খেলবে এবং অতিরিক্ত ৬ জন খেলোয়াড় নির্দ্দিষ্ট জায়গায় বসে থাকবে।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14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176" y="185738"/>
            <a:ext cx="11801475" cy="66722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4414" y="4629150"/>
            <a:ext cx="10529886" cy="1754326"/>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খেলোয়াড়দের সাজ-সরঞ্জাম -  জার্সি, শর্টস এবং হিল ছাড়া হালকা নমনীয় জুতা হচ্ছে খেলার পোশাক।সকল খেলোয়াড়ের একই রঙের পোশাক থাকবে। জার্সির বুকে ও পিঠে জার্সি থেকে ভিন্ন রঙের নম্বর হবে। </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6" y="784451"/>
            <a:ext cx="4872038" cy="3346000"/>
          </a:xfrm>
          <a:prstGeom prst="rect">
            <a:avLst/>
          </a:prstGeom>
          <a:ln w="571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561" y="856909"/>
            <a:ext cx="5012739" cy="3273542"/>
          </a:xfrm>
          <a:prstGeom prst="rect">
            <a:avLst/>
          </a:prstGeom>
          <a:ln w="57150">
            <a:solidFill>
              <a:schemeClr val="tx1"/>
            </a:solidFill>
          </a:ln>
        </p:spPr>
      </p:pic>
    </p:spTree>
    <p:extLst>
      <p:ext uri="{BB962C8B-B14F-4D97-AF65-F5344CB8AC3E}">
        <p14:creationId xmlns:p14="http://schemas.microsoft.com/office/powerpoint/2010/main" val="386205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8" y="85725"/>
            <a:ext cx="11844337" cy="6557963"/>
          </a:xfrm>
          <a:prstGeom prst="rect">
            <a:avLst/>
          </a:prstGeom>
          <a:solidFill>
            <a:srgbClr val="7030A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36" y="1877386"/>
            <a:ext cx="4877402" cy="3323264"/>
          </a:xfrm>
          <a:prstGeom prst="rect">
            <a:avLst/>
          </a:prstGeom>
          <a:ln w="571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2" y="1877384"/>
            <a:ext cx="5037826" cy="3336569"/>
          </a:xfrm>
          <a:prstGeom prst="rect">
            <a:avLst/>
          </a:prstGeom>
          <a:ln w="57150">
            <a:solidFill>
              <a:schemeClr val="tx1"/>
            </a:solidFill>
          </a:ln>
        </p:spPr>
      </p:pic>
      <p:sp>
        <p:nvSpPr>
          <p:cNvPr id="5" name="TextBox 4"/>
          <p:cNvSpPr txBox="1"/>
          <p:nvPr/>
        </p:nvSpPr>
        <p:spPr>
          <a:xfrm>
            <a:off x="4829176" y="657225"/>
            <a:ext cx="2414588" cy="707886"/>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ভলিবল খেলা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48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71449"/>
            <a:ext cx="11963400" cy="6557963"/>
          </a:xfrm>
          <a:prstGeom prst="round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00551" y="1458275"/>
            <a:ext cx="3316486" cy="646331"/>
          </a:xfrm>
          <a:prstGeom prst="rect">
            <a:avLst/>
          </a:prstGeom>
          <a:noFill/>
          <a:ln w="381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সার্ভিস দুই প্রকার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flipH="1">
            <a:off x="4114799" y="3079070"/>
            <a:ext cx="1285875" cy="1754326"/>
          </a:xfrm>
          <a:prstGeom prst="rect">
            <a:avLst/>
          </a:prstGeom>
          <a:noFill/>
          <a:ln w="38100">
            <a:solidFill>
              <a:schemeClr val="tx1"/>
            </a:solidFill>
          </a:ln>
        </p:spPr>
        <p:txBody>
          <a:bodyPr wrap="square" rtlCol="0">
            <a:spAutoFit/>
          </a:bodyPr>
          <a:lstStyle/>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আন্ডার হ্যান্ড সার্ভিস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881812" y="3191374"/>
            <a:ext cx="1285875" cy="1200329"/>
          </a:xfrm>
          <a:prstGeom prst="rect">
            <a:avLst/>
          </a:prstGeom>
          <a:noFill/>
          <a:ln w="381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টেনিস সার্ভিস </a:t>
            </a:r>
            <a:endParaRPr lang="en-US" sz="3600" dirty="0">
              <a:latin typeface="NikoshBAN" panose="02000000000000000000" pitchFamily="2" charset="0"/>
              <a:cs typeface="NikoshBAN" panose="02000000000000000000" pitchFamily="2" charset="0"/>
            </a:endParaRPr>
          </a:p>
        </p:txBody>
      </p:sp>
      <p:sp>
        <p:nvSpPr>
          <p:cNvPr id="6" name="Down Arrow 5"/>
          <p:cNvSpPr/>
          <p:nvPr/>
        </p:nvSpPr>
        <p:spPr>
          <a:xfrm flipH="1">
            <a:off x="7241380" y="2205444"/>
            <a:ext cx="159544" cy="757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657725" y="2205444"/>
            <a:ext cx="200025" cy="757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48289" y="741430"/>
            <a:ext cx="1602579" cy="707886"/>
          </a:xfrm>
          <a:prstGeom prst="rect">
            <a:avLst/>
          </a:prstGeom>
          <a:noFill/>
          <a:ln w="381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ভলিবল </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1126" t="31874" r="2310" b="43535"/>
          <a:stretch/>
        </p:blipFill>
        <p:spPr>
          <a:xfrm>
            <a:off x="1209642" y="935394"/>
            <a:ext cx="1262129" cy="1027843"/>
          </a:xfrm>
          <a:prstGeom prst="rect">
            <a:avLst/>
          </a:prstGeom>
          <a:ln w="57150">
            <a:solidFill>
              <a:schemeClr val="tx1"/>
            </a:solidFill>
          </a:ln>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1126" t="31874" r="2310" b="43535"/>
          <a:stretch/>
        </p:blipFill>
        <p:spPr>
          <a:xfrm>
            <a:off x="9986117" y="4506003"/>
            <a:ext cx="1262129" cy="1027843"/>
          </a:xfrm>
          <a:prstGeom prst="rect">
            <a:avLst/>
          </a:prstGeom>
          <a:ln w="57150">
            <a:solidFill>
              <a:schemeClr val="tx1"/>
            </a:solidFill>
          </a:ln>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81126" t="31874" r="2310" b="43535"/>
          <a:stretch/>
        </p:blipFill>
        <p:spPr>
          <a:xfrm>
            <a:off x="1191013" y="4319474"/>
            <a:ext cx="1262129" cy="1027843"/>
          </a:xfrm>
          <a:prstGeom prst="rect">
            <a:avLst/>
          </a:prstGeom>
          <a:ln w="57150">
            <a:solidFill>
              <a:schemeClr val="tx1"/>
            </a:solidFill>
          </a:ln>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81126" t="31874" r="2310" b="43535"/>
          <a:stretch/>
        </p:blipFill>
        <p:spPr>
          <a:xfrm>
            <a:off x="9827386" y="935393"/>
            <a:ext cx="1230294" cy="1027843"/>
          </a:xfrm>
          <a:prstGeom prst="rect">
            <a:avLst/>
          </a:prstGeom>
          <a:ln w="57150">
            <a:solidFill>
              <a:schemeClr val="tx1"/>
            </a:solidFill>
          </a:ln>
        </p:spPr>
      </p:pic>
    </p:spTree>
    <p:extLst>
      <p:ext uri="{BB962C8B-B14F-4D97-AF65-F5344CB8AC3E}">
        <p14:creationId xmlns:p14="http://schemas.microsoft.com/office/powerpoint/2010/main" val="3770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4" y="206062"/>
            <a:ext cx="11822805" cy="6375042"/>
          </a:xfrm>
          <a:prstGeom prst="rect">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1" y="1290463"/>
            <a:ext cx="5306095" cy="3397447"/>
          </a:xfrm>
          <a:prstGeom prst="rect">
            <a:avLst/>
          </a:prstGeom>
          <a:ln w="762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93" y="1300764"/>
            <a:ext cx="5130206" cy="3387146"/>
          </a:xfrm>
          <a:prstGeom prst="rect">
            <a:avLst/>
          </a:prstGeom>
          <a:ln w="76200">
            <a:solidFill>
              <a:schemeClr val="tx1"/>
            </a:solidFill>
          </a:ln>
        </p:spPr>
      </p:pic>
      <p:sp>
        <p:nvSpPr>
          <p:cNvPr id="5" name="TextBox 4"/>
          <p:cNvSpPr txBox="1"/>
          <p:nvPr/>
        </p:nvSpPr>
        <p:spPr>
          <a:xfrm>
            <a:off x="4419568" y="5214750"/>
            <a:ext cx="3112456" cy="646331"/>
          </a:xfrm>
          <a:prstGeom prst="rect">
            <a:avLst/>
          </a:prstGeom>
          <a:noFill/>
          <a:ln w="762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আন্ডার হ্যান্ড  সার্ভিস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293216" y="389169"/>
            <a:ext cx="1880315" cy="707886"/>
          </a:xfrm>
          <a:prstGeom prst="rect">
            <a:avLst/>
          </a:prstGeom>
          <a:noFill/>
          <a:ln w="57150">
            <a:solidFill>
              <a:schemeClr val="tx1"/>
            </a:solidFill>
          </a:ln>
        </p:spPr>
        <p:txBody>
          <a:bodyPr wrap="square" rtlCol="0">
            <a:spAutoFit/>
          </a:bodyPr>
          <a:lstStyle/>
          <a:p>
            <a:r>
              <a:rPr lang="bn-BD" sz="4000" dirty="0" smtClean="0"/>
              <a:t>ভলিবল </a:t>
            </a:r>
            <a:endParaRPr lang="en-US" sz="4000" dirty="0"/>
          </a:p>
        </p:txBody>
      </p:sp>
    </p:spTree>
    <p:extLst>
      <p:ext uri="{BB962C8B-B14F-4D97-AF65-F5344CB8AC3E}">
        <p14:creationId xmlns:p14="http://schemas.microsoft.com/office/powerpoint/2010/main" val="22547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00" y="151729"/>
            <a:ext cx="11719775" cy="6549109"/>
          </a:xfrm>
          <a:prstGeom prst="rect">
            <a:avLst/>
          </a:prstGeom>
          <a:solidFill>
            <a:schemeClr val="accent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71" y="1220272"/>
            <a:ext cx="4939049" cy="3219719"/>
          </a:xfrm>
          <a:prstGeom prst="rect">
            <a:avLst/>
          </a:prstGeom>
          <a:ln w="762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70" y="1268566"/>
            <a:ext cx="5147258" cy="3171425"/>
          </a:xfrm>
          <a:prstGeom prst="rect">
            <a:avLst/>
          </a:prstGeom>
          <a:ln w="76200">
            <a:solidFill>
              <a:schemeClr val="tx1"/>
            </a:solidFill>
          </a:ln>
        </p:spPr>
      </p:pic>
      <p:sp>
        <p:nvSpPr>
          <p:cNvPr id="5" name="TextBox 4"/>
          <p:cNvSpPr txBox="1"/>
          <p:nvPr/>
        </p:nvSpPr>
        <p:spPr>
          <a:xfrm>
            <a:off x="4971242" y="5206700"/>
            <a:ext cx="2318197" cy="646331"/>
          </a:xfrm>
          <a:prstGeom prst="rect">
            <a:avLst/>
          </a:prstGeom>
          <a:noFill/>
          <a:ln w="762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টেনিস সার্ভিস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290131" y="307911"/>
            <a:ext cx="1455311" cy="707886"/>
          </a:xfrm>
          <a:prstGeom prst="rect">
            <a:avLst/>
          </a:prstGeom>
          <a:noFill/>
          <a:ln w="762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ভলিবল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01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667" y="315532"/>
            <a:ext cx="11848563" cy="6542468"/>
          </a:xfrm>
          <a:prstGeom prst="roundRect">
            <a:avLst/>
          </a:prstGeom>
          <a:solidFill>
            <a:srgbClr val="92D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4698" y="673132"/>
            <a:ext cx="4588101" cy="4020281"/>
          </a:xfrm>
          <a:prstGeom prst="ellipse">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009" t="63159" r="23119" b="14367"/>
          <a:stretch/>
        </p:blipFill>
        <p:spPr>
          <a:xfrm>
            <a:off x="494756" y="1386322"/>
            <a:ext cx="4087983" cy="2593899"/>
          </a:xfrm>
          <a:prstGeom prst="rect">
            <a:avLst/>
          </a:prstGeom>
          <a:ln>
            <a:noFill/>
          </a:ln>
          <a:effectLst>
            <a:softEdge rad="112500"/>
          </a:effectLst>
        </p:spPr>
      </p:pic>
      <p:sp>
        <p:nvSpPr>
          <p:cNvPr id="6" name="TextBox 5"/>
          <p:cNvSpPr txBox="1"/>
          <p:nvPr/>
        </p:nvSpPr>
        <p:spPr>
          <a:xfrm>
            <a:off x="4832798" y="589374"/>
            <a:ext cx="6848340" cy="5509200"/>
          </a:xfrm>
          <a:prstGeom prst="rect">
            <a:avLst/>
          </a:prstGeom>
          <a:noFill/>
          <a:ln w="381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রোটেশনে দাঁড়ানোঃ</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৬ জন খেলোয়াড়ের ক্রমিক নম্বর যদি ১থেকে ৬ নম্বর হয় তাহলে সামনের কোর্টে ৩জন এবং  পিছনের কোর্টে ৩জন দাঁড়াবে।সামনের কোর্টের ৩ জনের অবস্থান হবে- ডান দিকের ২ নম্বর, মধ্যেখানে ৩ নম্বর এবং বাম দিকে ৪ নং এবং পিছনের কোর্টে ৫নং সর্ব বামে, মধ্যখানে ৬নং এবং সর্ব ডানে ১ নম্বর খেলোয়াড় দাঁড়াবে।বিপক্ষ দলে সার্ভিস হারালে এই দল সার্ভিস করবে।তখন রোটেশন করতে হবে নিয়মানুযায়ী ১নং খেলোয়াড় পিছনের কোর্টের ৬নং খেলোয়াড়ের জায়গায় গিয়ে সার্ভিস করবে।এভাবে প্রত্যেক খেলোয়াড়ের অবস্থান পরিবর্তিত হবে। </a:t>
            </a:r>
          </a:p>
        </p:txBody>
      </p:sp>
      <p:sp>
        <p:nvSpPr>
          <p:cNvPr id="7" name="TextBox 6"/>
          <p:cNvSpPr txBox="1"/>
          <p:nvPr/>
        </p:nvSpPr>
        <p:spPr>
          <a:xfrm>
            <a:off x="1407015" y="4952579"/>
            <a:ext cx="1693572" cy="707886"/>
          </a:xfrm>
          <a:prstGeom prst="rect">
            <a:avLst/>
          </a:prstGeom>
          <a:noFill/>
          <a:ln w="5715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রোটেশন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35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64" y="154546"/>
            <a:ext cx="11887200" cy="6581105"/>
          </a:xfrm>
          <a:prstGeom prst="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898301" y="2755589"/>
            <a:ext cx="4958366" cy="2308324"/>
          </a:xfrm>
          <a:prstGeom prst="rect">
            <a:avLst/>
          </a:prstGeom>
          <a:solidFill>
            <a:srgbClr val="00B0F0"/>
          </a:solidFill>
          <a:ln w="76200">
            <a:solidFill>
              <a:srgbClr val="FFC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প্রবীর রঞ্জন চৌধুরী</a:t>
            </a:r>
          </a:p>
          <a:p>
            <a:pPr algn="ctr"/>
            <a:r>
              <a:rPr lang="bn-BD" sz="3600" dirty="0" smtClean="0">
                <a:latin typeface="NikoshBAN" panose="02000000000000000000" pitchFamily="2" charset="0"/>
                <a:cs typeface="NikoshBAN" panose="02000000000000000000" pitchFamily="2" charset="0"/>
              </a:rPr>
              <a:t>সহকারী শিক্ষক</a:t>
            </a:r>
          </a:p>
          <a:p>
            <a:r>
              <a:rPr lang="bn-BD" sz="3600" dirty="0" smtClean="0">
                <a:latin typeface="NikoshBAN" panose="02000000000000000000" pitchFamily="2" charset="0"/>
                <a:cs typeface="NikoshBAN" panose="02000000000000000000" pitchFamily="2" charset="0"/>
              </a:rPr>
              <a:t>পশ্চিম কধুরখীল স্কুল এন্ড কলেজ।</a:t>
            </a:r>
          </a:p>
          <a:p>
            <a:r>
              <a:rPr lang="bn-BD" sz="3600" dirty="0" smtClean="0">
                <a:latin typeface="NikoshBAN" panose="02000000000000000000" pitchFamily="2" charset="0"/>
                <a:cs typeface="NikoshBAN" panose="02000000000000000000" pitchFamily="2" charset="0"/>
              </a:rPr>
              <a:t>বোয়ালখালী পৌরসভা, চট্টগ্রাম।</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5164427" y="407401"/>
            <a:ext cx="1906074" cy="830997"/>
          </a:xfrm>
          <a:prstGeom prst="rect">
            <a:avLst/>
          </a:prstGeom>
          <a:solidFill>
            <a:srgbClr val="00B0F0"/>
          </a:solidFill>
          <a:ln w="57150">
            <a:solidFill>
              <a:srgbClr val="FFC000"/>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6671256" y="2755589"/>
            <a:ext cx="5112913" cy="2308324"/>
          </a:xfrm>
          <a:prstGeom prst="rect">
            <a:avLst/>
          </a:prstGeom>
          <a:solidFill>
            <a:srgbClr val="00B0F0"/>
          </a:solidFill>
          <a:ln w="76200">
            <a:solidFill>
              <a:srgbClr val="FFC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বিষয় - শারীরিক শিক্ষা,স্বাস্থ্যবিজ্ঞান ও খেলাধুলা </a:t>
            </a:r>
          </a:p>
          <a:p>
            <a:r>
              <a:rPr lang="bn-BD" sz="3600" dirty="0" smtClean="0">
                <a:latin typeface="NikoshBAN" panose="02000000000000000000" pitchFamily="2" charset="0"/>
                <a:cs typeface="NikoshBAN" panose="02000000000000000000" pitchFamily="2" charset="0"/>
              </a:rPr>
              <a:t>সময় – ৫০ মিনিট </a:t>
            </a:r>
          </a:p>
          <a:p>
            <a:r>
              <a:rPr lang="bn-BD" sz="3600" dirty="0" smtClean="0">
                <a:latin typeface="NikoshBAN" panose="02000000000000000000" pitchFamily="2" charset="0"/>
                <a:cs typeface="NikoshBAN" panose="02000000000000000000" pitchFamily="2" charset="0"/>
              </a:rPr>
              <a:t>শ্রেণি – নবম /  দশম</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517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6062" y="130399"/>
            <a:ext cx="11848563" cy="6465194"/>
          </a:xfrm>
          <a:prstGeom prst="roundRect">
            <a:avLst/>
          </a:prstGeom>
          <a:solidFill>
            <a:srgbClr val="92D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5" name="TextBox 4"/>
          <p:cNvSpPr txBox="1"/>
          <p:nvPr/>
        </p:nvSpPr>
        <p:spPr>
          <a:xfrm>
            <a:off x="1485900" y="1262734"/>
            <a:ext cx="8972550" cy="4585871"/>
          </a:xfrm>
          <a:prstGeom prst="rect">
            <a:avLst/>
          </a:prstGeom>
          <a:solidFill>
            <a:schemeClr val="accent2"/>
          </a:solidFill>
          <a:ln w="762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একক কাজঃ </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১। ভলিবল খেলার কোর্টের দৈর্ঘ্য ও প্রস্থ কত?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২। ভলিবলের বৈশিষ্ট্য লিখ?</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৩। ভলিবল খেলার সার্ভিস কত প্রকার ও কী কী?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৪। খেলোয়াড়দের সাজ সরঞ্জাম বলতে কী বুঝ?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৫। বলের রং কিরুপ হবে?</a:t>
            </a:r>
          </a:p>
          <a:p>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753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4" y="54823"/>
            <a:ext cx="11858625" cy="6743700"/>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3" name="TextBox 2"/>
          <p:cNvSpPr txBox="1"/>
          <p:nvPr/>
        </p:nvSpPr>
        <p:spPr>
          <a:xfrm>
            <a:off x="4800601" y="267616"/>
            <a:ext cx="1485900" cy="707886"/>
          </a:xfrm>
          <a:prstGeom prst="rect">
            <a:avLst/>
          </a:prstGeom>
          <a:noFill/>
          <a:ln w="5715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পাসিং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52" y="1184299"/>
            <a:ext cx="3938381" cy="2375062"/>
          </a:xfrm>
          <a:prstGeom prst="rect">
            <a:avLst/>
          </a:prstGeom>
          <a:ln w="571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488" y="3955328"/>
            <a:ext cx="3875566" cy="2503187"/>
          </a:xfrm>
          <a:prstGeom prst="rect">
            <a:avLst/>
          </a:prstGeom>
          <a:ln w="571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38" y="3992390"/>
            <a:ext cx="3938381" cy="2466125"/>
          </a:xfrm>
          <a:prstGeom prst="rect">
            <a:avLst/>
          </a:prstGeom>
          <a:ln w="5715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490" y="1188295"/>
            <a:ext cx="3875565" cy="2375062"/>
          </a:xfrm>
          <a:prstGeom prst="rect">
            <a:avLst/>
          </a:prstGeom>
          <a:ln w="57150">
            <a:solidFill>
              <a:schemeClr val="tx1"/>
            </a:solidFill>
          </a:ln>
        </p:spPr>
      </p:pic>
      <p:sp>
        <p:nvSpPr>
          <p:cNvPr id="8" name="TextBox 7"/>
          <p:cNvSpPr txBox="1"/>
          <p:nvPr/>
        </p:nvSpPr>
        <p:spPr>
          <a:xfrm>
            <a:off x="9269099" y="272206"/>
            <a:ext cx="2246626" cy="6186309"/>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বল পাসকে সাধারণত দু’ভাগে ভাগ করা যায়–  ১।দু’হাত উপর দিয়ে সামনে পাস করা। </a:t>
            </a:r>
          </a:p>
          <a:p>
            <a:r>
              <a:rPr lang="bn-BD" sz="3600" dirty="0" smtClean="0">
                <a:latin typeface="NikoshBAN" panose="02000000000000000000" pitchFamily="2" charset="0"/>
                <a:cs typeface="NikoshBAN" panose="02000000000000000000" pitchFamily="2" charset="0"/>
              </a:rPr>
              <a:t>২। কনুই কাঁধের নিচে এনে পাস দেওয়া।</a:t>
            </a:r>
          </a:p>
        </p:txBody>
      </p:sp>
    </p:spTree>
    <p:extLst>
      <p:ext uri="{BB962C8B-B14F-4D97-AF65-F5344CB8AC3E}">
        <p14:creationId xmlns:p14="http://schemas.microsoft.com/office/powerpoint/2010/main" val="31796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42874"/>
            <a:ext cx="11850888" cy="6557964"/>
          </a:xfrm>
          <a:prstGeom prst="roundRec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3" name="TextBox 2"/>
          <p:cNvSpPr txBox="1"/>
          <p:nvPr/>
        </p:nvSpPr>
        <p:spPr>
          <a:xfrm>
            <a:off x="5328641" y="362633"/>
            <a:ext cx="1614488"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সেট-আপ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51" y="1425500"/>
            <a:ext cx="4707412" cy="2384429"/>
          </a:xfrm>
          <a:prstGeom prst="rect">
            <a:avLst/>
          </a:prstGeom>
          <a:ln w="38100">
            <a:solidFill>
              <a:schemeClr val="tx1"/>
            </a:solidFill>
          </a:ln>
        </p:spPr>
      </p:pic>
      <p:sp>
        <p:nvSpPr>
          <p:cNvPr id="5" name="TextBox 4"/>
          <p:cNvSpPr txBox="1"/>
          <p:nvPr/>
        </p:nvSpPr>
        <p:spPr>
          <a:xfrm>
            <a:off x="595312" y="4175118"/>
            <a:ext cx="10660263" cy="2062103"/>
          </a:xfrm>
          <a:prstGeom prst="rect">
            <a:avLst/>
          </a:prstGeom>
          <a:noFill/>
          <a:ln w="28575">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 কোর্টের সন্মুখ সারির কোনো খেলোয়াড় আন্ডার আর্ম পাস বা ডিগিং থেকে প্রাপ্ত বল দুই হাতের প্রসারিত তালু ও আঙ্গুল সহযোগে নেটের কাছাকাছি উপরে উঠিয়ে দেবে এবং স্ম্যাশকারী দৌড়ে এসে নিজ জায়গায় লাফ দিয়ে উঁচুতে উঠে বল স্ম্যাস করতে হবে। সেট-আপ যত সুন্দর হবে স্ম্যাশ ও তত নিঁখুত হবে।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366" y="1425500"/>
            <a:ext cx="4472584" cy="2384429"/>
          </a:xfrm>
          <a:prstGeom prst="rect">
            <a:avLst/>
          </a:prstGeom>
          <a:ln w="28575">
            <a:solidFill>
              <a:schemeClr val="tx1"/>
            </a:solidFill>
          </a:ln>
        </p:spPr>
      </p:pic>
    </p:spTree>
    <p:extLst>
      <p:ext uri="{BB962C8B-B14F-4D97-AF65-F5344CB8AC3E}">
        <p14:creationId xmlns:p14="http://schemas.microsoft.com/office/powerpoint/2010/main" val="205810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6" y="114562"/>
            <a:ext cx="11971114" cy="68580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25" y="1143000"/>
            <a:ext cx="4937773" cy="2472003"/>
          </a:xfrm>
          <a:prstGeom prst="rect">
            <a:avLst/>
          </a:prstGeom>
          <a:ln w="381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43" y="4050637"/>
            <a:ext cx="4884214" cy="2557462"/>
          </a:xfrm>
          <a:prstGeom prst="rect">
            <a:avLst/>
          </a:prstGeom>
          <a:ln w="38100">
            <a:solidFill>
              <a:schemeClr val="tx1"/>
            </a:solidFill>
          </a:ln>
        </p:spPr>
      </p:pic>
      <p:sp>
        <p:nvSpPr>
          <p:cNvPr id="4" name="TextBox 3"/>
          <p:cNvSpPr txBox="1"/>
          <p:nvPr/>
        </p:nvSpPr>
        <p:spPr>
          <a:xfrm>
            <a:off x="5135452" y="305748"/>
            <a:ext cx="1757362"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সেট- আপ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125" y="4107646"/>
            <a:ext cx="4937773" cy="2500453"/>
          </a:xfrm>
          <a:prstGeom prst="rect">
            <a:avLst/>
          </a:prstGeom>
          <a:ln w="3810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43" y="1143265"/>
            <a:ext cx="4884214" cy="2542910"/>
          </a:xfrm>
          <a:prstGeom prst="rect">
            <a:avLst/>
          </a:prstGeom>
          <a:ln w="38100">
            <a:solidFill>
              <a:schemeClr val="tx1"/>
            </a:solidFill>
          </a:ln>
        </p:spPr>
      </p:pic>
    </p:spTree>
    <p:extLst>
      <p:ext uri="{BB962C8B-B14F-4D97-AF65-F5344CB8AC3E}">
        <p14:creationId xmlns:p14="http://schemas.microsoft.com/office/powerpoint/2010/main" val="11599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4546" y="141668"/>
            <a:ext cx="11900079" cy="6716332"/>
          </a:xfrm>
          <a:prstGeom prst="roundRect">
            <a:avLst/>
          </a:prstGeom>
          <a:solidFill>
            <a:schemeClr val="accent6">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120" y="1263280"/>
            <a:ext cx="4745464" cy="2719100"/>
          </a:xfrm>
          <a:prstGeom prst="rect">
            <a:avLst/>
          </a:prstGeom>
          <a:ln w="381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0" y="1293354"/>
            <a:ext cx="4386263" cy="2689026"/>
          </a:xfrm>
          <a:prstGeom prst="rect">
            <a:avLst/>
          </a:prstGeom>
          <a:ln w="38100">
            <a:solidFill>
              <a:schemeClr val="tx1"/>
            </a:solidFill>
          </a:ln>
        </p:spPr>
      </p:pic>
      <p:sp>
        <p:nvSpPr>
          <p:cNvPr id="7" name="TextBox 6"/>
          <p:cNvSpPr txBox="1"/>
          <p:nvPr/>
        </p:nvSpPr>
        <p:spPr>
          <a:xfrm>
            <a:off x="5472113" y="333494"/>
            <a:ext cx="1543050" cy="707886"/>
          </a:xfrm>
          <a:prstGeom prst="rect">
            <a:avLst/>
          </a:prstGeom>
          <a:noFill/>
          <a:ln w="5715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স্ম্যাশিং </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839641" y="4273546"/>
            <a:ext cx="10529887" cy="2308324"/>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স্ম্যাশিং –এর বলটিকে অবশ্যই নেটের উপরে থাকতে হবে। বলকে সেখানে স্ম্যাশ করতে হবে সেখানে ৩-৪ পা পিছনে খেলোয়াড়েদের অবস্থান থাকবে। সেখান থেকে দৌড়ে এসে লাফিয়ে উঠে শরীরকে বলের পিছনে নিয়ে আসতে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08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25" y="57150"/>
            <a:ext cx="11900079" cy="6800850"/>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002008"/>
            <a:ext cx="4457699" cy="2497357"/>
          </a:xfrm>
          <a:prstGeom prst="rect">
            <a:avLst/>
          </a:prstGeom>
          <a:ln w="57150">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1" y="3854174"/>
            <a:ext cx="4735514" cy="2645191"/>
          </a:xfrm>
          <a:prstGeom prst="rect">
            <a:avLst/>
          </a:prstGeom>
          <a:ln w="5715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1" y="1016089"/>
            <a:ext cx="4735514" cy="2536601"/>
          </a:xfrm>
          <a:prstGeom prst="rect">
            <a:avLst/>
          </a:prstGeom>
          <a:ln w="5715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599" y="1068772"/>
            <a:ext cx="4429125" cy="2431233"/>
          </a:xfrm>
          <a:prstGeom prst="rect">
            <a:avLst/>
          </a:prstGeom>
          <a:ln w="57150">
            <a:solidFill>
              <a:schemeClr val="tx1"/>
            </a:solidFill>
          </a:ln>
        </p:spPr>
      </p:pic>
      <p:sp>
        <p:nvSpPr>
          <p:cNvPr id="4" name="TextBox 3"/>
          <p:cNvSpPr txBox="1"/>
          <p:nvPr/>
        </p:nvSpPr>
        <p:spPr>
          <a:xfrm>
            <a:off x="5798475" y="208131"/>
            <a:ext cx="1081354" cy="646331"/>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ব্লকিং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90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9" y="42863"/>
            <a:ext cx="11872912" cy="6815137"/>
          </a:xfrm>
          <a:prstGeom prst="rect">
            <a:avLst/>
          </a:prstGeom>
          <a:solidFill>
            <a:schemeClr val="accent4">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08" y="1104143"/>
            <a:ext cx="5153537" cy="3051630"/>
          </a:xfrm>
          <a:prstGeom prst="rect">
            <a:avLst/>
          </a:prstGeom>
          <a:ln w="571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25" y="1186293"/>
            <a:ext cx="4884151" cy="2887330"/>
          </a:xfrm>
          <a:prstGeom prst="rect">
            <a:avLst/>
          </a:prstGeom>
          <a:ln w="57150">
            <a:solidFill>
              <a:schemeClr val="tx1"/>
            </a:solidFill>
          </a:ln>
        </p:spPr>
      </p:pic>
      <p:sp>
        <p:nvSpPr>
          <p:cNvPr id="5" name="TextBox 4"/>
          <p:cNvSpPr txBox="1"/>
          <p:nvPr/>
        </p:nvSpPr>
        <p:spPr>
          <a:xfrm>
            <a:off x="700088" y="4529138"/>
            <a:ext cx="11125456" cy="2062103"/>
          </a:xfrm>
          <a:prstGeom prst="rect">
            <a:avLst/>
          </a:prstGeom>
          <a:noFill/>
          <a:ln w="762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 বিপক্ষ দলের স্ম্যাশকে প্রতিরক্ষা করার জন্য কোর্টের সামনের সারির এক বা একাধিক খেলোয়াড় পরস্পরের হাত পাশাপাশি রেখে লাফিয়ে উঠে স্ম্যাশ প্রতিরোধ করতে পারে। ব্লক দেওয়ার সময়ে জোড়া পায়ে উপরে লাফিয়ে উঠাতে হবে। তবে লক্ষ্য রাখতে হবে যেন ব্লকিং করার সময়ে হাত নেট স্পর্শ না করে।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5772151" y="260635"/>
            <a:ext cx="1214438" cy="707886"/>
          </a:xfrm>
          <a:prstGeom prst="rect">
            <a:avLst/>
          </a:prstGeom>
          <a:noFill/>
          <a:ln w="381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ব্লকিং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39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212" y="0"/>
            <a:ext cx="12015788" cy="6858000"/>
          </a:xfrm>
          <a:prstGeom prst="rect">
            <a:avLst/>
          </a:prstGeom>
          <a:solidFill>
            <a:schemeClr val="accent6">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4" name="TextBox 3"/>
          <p:cNvSpPr txBox="1"/>
          <p:nvPr/>
        </p:nvSpPr>
        <p:spPr>
          <a:xfrm>
            <a:off x="5086349" y="371475"/>
            <a:ext cx="2128839" cy="707886"/>
          </a:xfrm>
          <a:prstGeom prst="rect">
            <a:avLst/>
          </a:prstGeom>
          <a:noFill/>
          <a:ln w="57150">
            <a:solidFill>
              <a:schemeClr val="tx1"/>
            </a:solidFill>
          </a:ln>
        </p:spPr>
        <p:txBody>
          <a:bodyPr wrap="square" rtlCol="0">
            <a:spAutoFit/>
          </a:bodyPr>
          <a:lstStyle/>
          <a:p>
            <a:r>
              <a:rPr lang="bn-BD" sz="36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দলীয় কাজ </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21" y="1568603"/>
            <a:ext cx="4326228" cy="2289022"/>
          </a:xfrm>
          <a:prstGeom prst="rect">
            <a:avLst/>
          </a:prstGeom>
          <a:ln w="7620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188" y="1685925"/>
            <a:ext cx="4243387" cy="2171701"/>
          </a:xfrm>
          <a:prstGeom prst="rect">
            <a:avLst/>
          </a:prstGeom>
          <a:ln w="76200">
            <a:solidFill>
              <a:schemeClr val="tx1"/>
            </a:solidFill>
          </a:ln>
        </p:spPr>
      </p:pic>
      <p:sp>
        <p:nvSpPr>
          <p:cNvPr id="7" name="TextBox 6"/>
          <p:cNvSpPr txBox="1"/>
          <p:nvPr/>
        </p:nvSpPr>
        <p:spPr>
          <a:xfrm>
            <a:off x="1528764" y="4129089"/>
            <a:ext cx="1543050"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চিত্র – ক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8493918" y="4141024"/>
            <a:ext cx="1685925"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চিত্র – খ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3094686" y="5543550"/>
            <a:ext cx="5829301" cy="646331"/>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ক ও খ চিত্রের মধ্যে পার্থক্য লিখ।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99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00013"/>
            <a:ext cx="11815763" cy="6486525"/>
          </a:xfrm>
          <a:prstGeom prst="rect">
            <a:avLst/>
          </a:prstGeom>
          <a:solidFill>
            <a:schemeClr val="accent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43113" y="2057400"/>
            <a:ext cx="8558212" cy="2554545"/>
          </a:xfrm>
          <a:prstGeom prst="rect">
            <a:avLst/>
          </a:prstGeom>
          <a:solidFill>
            <a:schemeClr val="accent4">
              <a:lumMod val="20000"/>
              <a:lumOff val="80000"/>
            </a:schemeClr>
          </a:solidFill>
          <a:ln w="5715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বাড়ির কাজঃ</a:t>
            </a:r>
          </a:p>
          <a:p>
            <a:endParaRPr lang="bn-BD" sz="4000" dirty="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  ** একটি ভলিবল খেলার কোর্ট অংকন কর।</a:t>
            </a:r>
          </a:p>
          <a:p>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3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575" y="141669"/>
            <a:ext cx="11423561" cy="6465194"/>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57788" y="612730"/>
            <a:ext cx="2085976" cy="1015663"/>
          </a:xfrm>
          <a:prstGeom prst="rect">
            <a:avLst/>
          </a:prstGeom>
          <a:noFill/>
          <a:ln w="57150">
            <a:solidFill>
              <a:schemeClr val="tx1"/>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ধন্যবাদ </a:t>
            </a:r>
            <a:endParaRPr lang="en-US" sz="6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1856570"/>
            <a:ext cx="7586663" cy="3768613"/>
          </a:xfrm>
          <a:prstGeom prst="rect">
            <a:avLst/>
          </a:prstGeom>
          <a:ln w="76200">
            <a:solidFill>
              <a:schemeClr val="tx1"/>
            </a:solidFill>
          </a:ln>
        </p:spPr>
      </p:pic>
    </p:spTree>
    <p:extLst>
      <p:ext uri="{BB962C8B-B14F-4D97-AF65-F5344CB8AC3E}">
        <p14:creationId xmlns:p14="http://schemas.microsoft.com/office/powerpoint/2010/main" val="30720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218940"/>
            <a:ext cx="11590986" cy="6284890"/>
          </a:xfrm>
          <a:prstGeom prst="rect">
            <a:avLst/>
          </a:prstGeom>
          <a:solidFill>
            <a:srgbClr val="92D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913" y="1390468"/>
            <a:ext cx="8815588" cy="4803820"/>
          </a:xfrm>
          <a:prstGeom prst="rect">
            <a:avLst/>
          </a:prstGeom>
          <a:ln w="76200">
            <a:solidFill>
              <a:schemeClr val="tx1"/>
            </a:solidFill>
          </a:ln>
        </p:spPr>
      </p:pic>
      <p:sp>
        <p:nvSpPr>
          <p:cNvPr id="5" name="TextBox 4"/>
          <p:cNvSpPr txBox="1"/>
          <p:nvPr/>
        </p:nvSpPr>
        <p:spPr>
          <a:xfrm>
            <a:off x="3477296" y="495839"/>
            <a:ext cx="5589431" cy="707886"/>
          </a:xfrm>
          <a:prstGeom prst="rect">
            <a:avLst/>
          </a:prstGeom>
          <a:noFill/>
          <a:ln w="5715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ছবিটিতে দেখে কী বুঝতে পারছ?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103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2" y="214433"/>
            <a:ext cx="11861442" cy="6503831"/>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40551" y="4547326"/>
            <a:ext cx="1287888" cy="10303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797013" y="4480850"/>
            <a:ext cx="1302691" cy="109678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5237700" y="4610637"/>
            <a:ext cx="1331753" cy="97359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4138907" y="4679187"/>
            <a:ext cx="1083239" cy="96591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6612205" y="4629151"/>
            <a:ext cx="1288030" cy="965916"/>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51291" y="2407278"/>
            <a:ext cx="1287888" cy="1030310"/>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508859" y="3488894"/>
            <a:ext cx="1262129" cy="1030945"/>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516157" y="2430058"/>
            <a:ext cx="1262129" cy="1003898"/>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548251" y="341067"/>
            <a:ext cx="1262129" cy="1027843"/>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161888" y="365883"/>
            <a:ext cx="1346847" cy="1003028"/>
          </a:xfrm>
          <a:prstGeom prst="rect">
            <a:avLst/>
          </a:prstGeom>
        </p:spPr>
      </p:pic>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86348" y="316046"/>
            <a:ext cx="1287888" cy="1030310"/>
          </a:xfrm>
          <a:prstGeom prst="rect">
            <a:avLst/>
          </a:prstGeom>
        </p:spPr>
      </p:pic>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72062" y="5596678"/>
            <a:ext cx="1287888" cy="1030310"/>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29310" y="3477183"/>
            <a:ext cx="1287888" cy="1030310"/>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82715" y="1356560"/>
            <a:ext cx="1287888" cy="1030310"/>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481712" y="5596678"/>
            <a:ext cx="1262129" cy="1092697"/>
          </a:xfrm>
          <a:prstGeom prst="rect">
            <a:avLst/>
          </a:prstGeom>
        </p:spPr>
      </p:pic>
      <p:pic>
        <p:nvPicPr>
          <p:cNvPr id="34" name="Picture 33"/>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509308" y="4535531"/>
            <a:ext cx="1262129" cy="1061147"/>
          </a:xfrm>
          <a:prstGeom prst="rect">
            <a:avLst/>
          </a:prstGeom>
        </p:spPr>
      </p:pic>
      <p:pic>
        <p:nvPicPr>
          <p:cNvPr id="35" name="Picture 34"/>
          <p:cNvPicPr>
            <a:picLocks noChangeAspect="1"/>
          </p:cNvPicPr>
          <p:nvPr/>
        </p:nvPicPr>
        <p:blipFill rotWithShape="1">
          <a:blip r:embed="rId5">
            <a:extLst>
              <a:ext uri="{28A0092B-C50C-407E-A947-70E740481C1C}">
                <a14:useLocalDpi xmlns:a14="http://schemas.microsoft.com/office/drawing/2010/main" val="0"/>
              </a:ext>
            </a:extLst>
          </a:blip>
          <a:srcRect l="81126" t="31874" r="2310" b="43535"/>
          <a:stretch/>
        </p:blipFill>
        <p:spPr>
          <a:xfrm>
            <a:off x="1521351" y="1341565"/>
            <a:ext cx="1262129" cy="1014716"/>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815390" y="3468863"/>
            <a:ext cx="1247354" cy="980713"/>
          </a:xfrm>
          <a:prstGeom prst="rect">
            <a:avLst/>
          </a:prstGeom>
        </p:spPr>
      </p:pic>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804045" y="2450977"/>
            <a:ext cx="1258699" cy="986611"/>
          </a:xfrm>
          <a:prstGeom prst="rect">
            <a:avLst/>
          </a:prstGeom>
        </p:spPr>
      </p:pic>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834228" y="1352489"/>
            <a:ext cx="1229763" cy="1047077"/>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834229" y="311024"/>
            <a:ext cx="1228516" cy="1015819"/>
          </a:xfrm>
          <a:prstGeom prst="rect">
            <a:avLst/>
          </a:prstGeom>
        </p:spPr>
      </p:pic>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2778286" y="5583390"/>
            <a:ext cx="1327378" cy="1056886"/>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936923" y="5688733"/>
            <a:ext cx="1327378" cy="986611"/>
          </a:xfrm>
          <a:prstGeom prst="rect">
            <a:avLst/>
          </a:prstGeom>
        </p:spPr>
      </p:pic>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947918" y="4560453"/>
            <a:ext cx="1249585" cy="1079225"/>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962426" y="3529694"/>
            <a:ext cx="1223559" cy="986611"/>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936925" y="2427299"/>
            <a:ext cx="1193705" cy="1058247"/>
          </a:xfrm>
          <a:prstGeom prst="rect">
            <a:avLst/>
          </a:prstGeom>
        </p:spPr>
      </p:pic>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951273" y="1394679"/>
            <a:ext cx="1195261" cy="986611"/>
          </a:xfrm>
          <a:prstGeom prst="rect">
            <a:avLst/>
          </a:prstGeom>
        </p:spPr>
      </p:pic>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30261" r="57330" b="82583"/>
          <a:stretch/>
        </p:blipFill>
        <p:spPr>
          <a:xfrm>
            <a:off x="7830632" y="358946"/>
            <a:ext cx="1327378" cy="986611"/>
          </a:xfrm>
          <a:prstGeom prst="rect">
            <a:avLst/>
          </a:prstGeom>
        </p:spPr>
      </p:pic>
      <p:pic>
        <p:nvPicPr>
          <p:cNvPr id="47" name="Picture 46"/>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6672443" y="5639215"/>
            <a:ext cx="1287888" cy="1030310"/>
          </a:xfrm>
          <a:prstGeom prst="rect">
            <a:avLst/>
          </a:prstGeom>
        </p:spPr>
      </p:pic>
      <p:pic>
        <p:nvPicPr>
          <p:cNvPr id="48" name="Picture 47"/>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4181736" y="5645103"/>
            <a:ext cx="1287888" cy="1030310"/>
          </a:xfrm>
          <a:prstGeom prst="rect">
            <a:avLst/>
          </a:prstGeom>
        </p:spPr>
      </p:pic>
      <p:pic>
        <p:nvPicPr>
          <p:cNvPr id="49" name="Picture 48"/>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577758" y="5638339"/>
            <a:ext cx="1287888" cy="1030310"/>
          </a:xfrm>
          <a:prstGeom prst="rect">
            <a:avLst/>
          </a:prstGeom>
        </p:spPr>
      </p:pic>
      <p:pic>
        <p:nvPicPr>
          <p:cNvPr id="50" name="Picture 49"/>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571231" y="4576297"/>
            <a:ext cx="1287888" cy="1030310"/>
          </a:xfrm>
          <a:prstGeom prst="rect">
            <a:avLst/>
          </a:prstGeom>
        </p:spPr>
      </p:pic>
      <p:pic>
        <p:nvPicPr>
          <p:cNvPr id="51" name="Picture 50"/>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577758" y="3555695"/>
            <a:ext cx="1287888" cy="1030310"/>
          </a:xfrm>
          <a:prstGeom prst="rect">
            <a:avLst/>
          </a:prstGeom>
        </p:spPr>
      </p:pic>
      <p:pic>
        <p:nvPicPr>
          <p:cNvPr id="52" name="Picture 51"/>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498854" y="2458585"/>
            <a:ext cx="1287888" cy="1030310"/>
          </a:xfrm>
          <a:prstGeom prst="rect">
            <a:avLst/>
          </a:prstGeom>
        </p:spPr>
      </p:pic>
      <p:pic>
        <p:nvPicPr>
          <p:cNvPr id="53" name="Picture 52"/>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521257" y="1387170"/>
            <a:ext cx="1287888" cy="1030310"/>
          </a:xfrm>
          <a:prstGeom prst="rect">
            <a:avLst/>
          </a:prstGeom>
        </p:spPr>
      </p:pic>
      <p:pic>
        <p:nvPicPr>
          <p:cNvPr id="54" name="Picture 53"/>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10551360" y="338601"/>
            <a:ext cx="1287888" cy="1030310"/>
          </a:xfrm>
          <a:prstGeom prst="rect">
            <a:avLst/>
          </a:prstGeom>
        </p:spPr>
      </p:pic>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130631" y="1414222"/>
            <a:ext cx="1420730" cy="1003028"/>
          </a:xfrm>
          <a:prstGeom prst="rect">
            <a:avLst/>
          </a:prstGeom>
        </p:spPr>
      </p:pic>
      <p:pic>
        <p:nvPicPr>
          <p:cNvPr id="59" name="Picture 58"/>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152007" y="2472157"/>
            <a:ext cx="1346847" cy="1003028"/>
          </a:xfrm>
          <a:prstGeom prst="rect">
            <a:avLst/>
          </a:prstGeom>
        </p:spPr>
      </p:pic>
      <p:pic>
        <p:nvPicPr>
          <p:cNvPr id="60" name="Picture 59"/>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186509" y="3521486"/>
            <a:ext cx="1346847" cy="1003028"/>
          </a:xfrm>
          <a:prstGeom prst="rect">
            <a:avLst/>
          </a:prstGeom>
        </p:spPr>
      </p:pic>
      <p:pic>
        <p:nvPicPr>
          <p:cNvPr id="61" name="Picture 60"/>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257691" y="4573820"/>
            <a:ext cx="1346847" cy="1003028"/>
          </a:xfrm>
          <a:prstGeom prst="rect">
            <a:avLst/>
          </a:prstGeom>
        </p:spPr>
      </p:pic>
      <p:pic>
        <p:nvPicPr>
          <p:cNvPr id="62" name="Picture 61"/>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186509" y="5658745"/>
            <a:ext cx="1346847" cy="1003028"/>
          </a:xfrm>
          <a:prstGeom prst="rect">
            <a:avLst/>
          </a:prstGeom>
        </p:spPr>
      </p:pic>
      <p:pic>
        <p:nvPicPr>
          <p:cNvPr id="63" name="Picture 62"/>
          <p:cNvPicPr>
            <a:picLocks noChangeAspect="1"/>
          </p:cNvPicPr>
          <p:nvPr/>
        </p:nvPicPr>
        <p:blipFill rotWithShape="1">
          <a:blip r:embed="rId6">
            <a:extLst>
              <a:ext uri="{28A0092B-C50C-407E-A947-70E740481C1C}">
                <a14:useLocalDpi xmlns:a14="http://schemas.microsoft.com/office/drawing/2010/main" val="0"/>
              </a:ext>
            </a:extLst>
          </a:blip>
          <a:srcRect l="54173" t="37372" r="24588" b="44788"/>
          <a:stretch/>
        </p:blipFill>
        <p:spPr>
          <a:xfrm>
            <a:off x="9092485" y="379512"/>
            <a:ext cx="1346847" cy="1003028"/>
          </a:xfrm>
          <a:prstGeom prst="rect">
            <a:avLst/>
          </a:prstGeom>
        </p:spPr>
      </p:pic>
      <p:pic>
        <p:nvPicPr>
          <p:cNvPr id="64" name="Picture 63"/>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5474082" y="5609783"/>
            <a:ext cx="1287888" cy="1030310"/>
          </a:xfrm>
          <a:prstGeom prst="rect">
            <a:avLst/>
          </a:prstGeom>
        </p:spPr>
      </p:pic>
      <p:pic>
        <p:nvPicPr>
          <p:cNvPr id="65" name="Picture 64"/>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6735550" y="320155"/>
            <a:ext cx="1201376" cy="1030310"/>
          </a:xfrm>
          <a:prstGeom prst="rect">
            <a:avLst/>
          </a:prstGeom>
        </p:spPr>
      </p:pic>
      <p:pic>
        <p:nvPicPr>
          <p:cNvPr id="66" name="Picture 65"/>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5421304" y="316046"/>
            <a:ext cx="1287888" cy="1010797"/>
          </a:xfrm>
          <a:prstGeom prst="rect">
            <a:avLst/>
          </a:prstGeom>
        </p:spPr>
      </p:pic>
      <p:pic>
        <p:nvPicPr>
          <p:cNvPr id="67" name="Picture 66"/>
          <p:cNvPicPr>
            <a:picLocks noChangeAspect="1"/>
          </p:cNvPicPr>
          <p:nvPr/>
        </p:nvPicPr>
        <p:blipFill rotWithShape="1">
          <a:blip r:embed="rId2">
            <a:extLst>
              <a:ext uri="{28A0092B-C50C-407E-A947-70E740481C1C}">
                <a14:useLocalDpi xmlns:a14="http://schemas.microsoft.com/office/drawing/2010/main" val="0"/>
              </a:ext>
            </a:extLst>
          </a:blip>
          <a:srcRect l="32958" r="50141" b="72676"/>
          <a:stretch/>
        </p:blipFill>
        <p:spPr>
          <a:xfrm>
            <a:off x="4133416" y="315898"/>
            <a:ext cx="1287888" cy="1024029"/>
          </a:xfrm>
          <a:prstGeom prst="rect">
            <a:avLst/>
          </a:prstGeom>
        </p:spPr>
      </p:pic>
      <p:sp>
        <p:nvSpPr>
          <p:cNvPr id="68" name="TextBox 67"/>
          <p:cNvSpPr txBox="1"/>
          <p:nvPr/>
        </p:nvSpPr>
        <p:spPr>
          <a:xfrm>
            <a:off x="4314095" y="2542345"/>
            <a:ext cx="3364492" cy="1938992"/>
          </a:xfrm>
          <a:prstGeom prst="rect">
            <a:avLst/>
          </a:prstGeom>
          <a:noFill/>
          <a:ln w="762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পাঠ –ভলিবল </a:t>
            </a:r>
          </a:p>
          <a:p>
            <a:pPr algn="ctr"/>
            <a:r>
              <a:rPr lang="bn-BD" sz="4000" dirty="0" smtClean="0">
                <a:latin typeface="NikoshBAN" panose="02000000000000000000" pitchFamily="2" charset="0"/>
                <a:cs typeface="NikoshBAN" panose="02000000000000000000" pitchFamily="2" charset="0"/>
              </a:rPr>
              <a:t>অধ্যায়-৮ম</a:t>
            </a:r>
          </a:p>
          <a:p>
            <a:pPr algn="ctr"/>
            <a:r>
              <a:rPr lang="bn-BD" sz="4000" dirty="0" smtClean="0">
                <a:latin typeface="NikoshBAN" panose="02000000000000000000" pitchFamily="2" charset="0"/>
                <a:cs typeface="NikoshBAN" panose="02000000000000000000" pitchFamily="2" charset="0"/>
              </a:rPr>
              <a:t>পৃষ্ঠা-৯২-৯৬ </a:t>
            </a:r>
            <a:endParaRPr lang="en-US" sz="4000" dirty="0">
              <a:latin typeface="NikoshBAN" panose="02000000000000000000" pitchFamily="2" charset="0"/>
              <a:cs typeface="NikoshBAN" panose="02000000000000000000" pitchFamily="2" charset="0"/>
            </a:endParaRPr>
          </a:p>
        </p:txBody>
      </p:sp>
      <p:pic>
        <p:nvPicPr>
          <p:cNvPr id="69" name="Picture 68"/>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5378237" y="1362163"/>
            <a:ext cx="1124946" cy="965916"/>
          </a:xfrm>
          <a:prstGeom prst="rect">
            <a:avLst/>
          </a:prstGeom>
        </p:spPr>
      </p:pic>
      <p:pic>
        <p:nvPicPr>
          <p:cNvPr id="70" name="Picture 69"/>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6536879" y="1408043"/>
            <a:ext cx="1356929" cy="965916"/>
          </a:xfrm>
          <a:prstGeom prst="rect">
            <a:avLst/>
          </a:prstGeom>
        </p:spPr>
      </p:pic>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l="36616" t="68956" r="38230" b="6731"/>
          <a:stretch/>
        </p:blipFill>
        <p:spPr>
          <a:xfrm>
            <a:off x="4147105" y="1400799"/>
            <a:ext cx="1226860" cy="965916"/>
          </a:xfrm>
          <a:prstGeom prst="rect">
            <a:avLst/>
          </a:prstGeom>
        </p:spPr>
      </p:pic>
    </p:spTree>
    <p:extLst>
      <p:ext uri="{BB962C8B-B14F-4D97-AF65-F5344CB8AC3E}">
        <p14:creationId xmlns:p14="http://schemas.microsoft.com/office/powerpoint/2010/main" val="8775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154546"/>
            <a:ext cx="12024575" cy="6503831"/>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4" name="TextBox 3"/>
          <p:cNvSpPr txBox="1"/>
          <p:nvPr/>
        </p:nvSpPr>
        <p:spPr>
          <a:xfrm>
            <a:off x="1171575" y="1671639"/>
            <a:ext cx="10086975" cy="2985433"/>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শিখনফলঃ </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1। ভলিবল খেলার আইনকানুন বর্ণনা করতে পারবে।</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২। ভলিবল খেলার কলাকৌশলগুলো প্রদর্শন করতে পারবে।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৩। ভলিবল </a:t>
            </a:r>
            <a:r>
              <a:rPr lang="bn-BD" sz="3600" dirty="0" smtClean="0">
                <a:latin typeface="NikoshBAN" panose="02000000000000000000" pitchFamily="2" charset="0"/>
                <a:cs typeface="NikoshBAN" panose="02000000000000000000" pitchFamily="2" charset="0"/>
              </a:rPr>
              <a:t>খেলার কোর্ট </a:t>
            </a:r>
            <a:r>
              <a:rPr lang="bn-BD" sz="3600" dirty="0" smtClean="0">
                <a:latin typeface="NikoshBAN" panose="02000000000000000000" pitchFamily="2" charset="0"/>
                <a:cs typeface="NikoshBAN" panose="02000000000000000000" pitchFamily="2" charset="0"/>
              </a:rPr>
              <a:t>অংকন করতে পারবে। </a:t>
            </a:r>
          </a:p>
          <a:p>
            <a:r>
              <a:rPr lang="bn-BD"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27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154546"/>
            <a:ext cx="11990231" cy="655534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12" y="1326073"/>
            <a:ext cx="9092486" cy="4894424"/>
          </a:xfrm>
          <a:prstGeom prst="rect">
            <a:avLst/>
          </a:prstGeom>
          <a:ln w="76200">
            <a:solidFill>
              <a:schemeClr val="tx1"/>
            </a:solidFill>
          </a:ln>
        </p:spPr>
      </p:pic>
      <p:sp>
        <p:nvSpPr>
          <p:cNvPr id="4" name="TextBox 3"/>
          <p:cNvSpPr txBox="1"/>
          <p:nvPr/>
        </p:nvSpPr>
        <p:spPr>
          <a:xfrm>
            <a:off x="3425780" y="355589"/>
            <a:ext cx="5344731" cy="769441"/>
          </a:xfrm>
          <a:prstGeom prst="rect">
            <a:avLst/>
          </a:prstGeom>
          <a:noFill/>
          <a:ln w="57150">
            <a:solidFill>
              <a:schemeClr val="tx1"/>
            </a:solidFill>
          </a:ln>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ছবিটিতে কী দেখতে পারছ?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612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875" y="128588"/>
            <a:ext cx="11944350" cy="6729412"/>
          </a:xfrm>
          <a:prstGeom prst="roundRect">
            <a:avLst/>
          </a:prstGeom>
          <a:solidFill>
            <a:schemeClr val="accent2">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861072" y="1490414"/>
            <a:ext cx="6507956" cy="52720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943" y="2231877"/>
            <a:ext cx="3986213" cy="3192525"/>
          </a:xfrm>
          <a:prstGeom prst="rect">
            <a:avLst/>
          </a:prstGeom>
          <a:ln w="57150">
            <a:solidFill>
              <a:schemeClr val="tx1"/>
            </a:solidFill>
          </a:ln>
        </p:spPr>
      </p:pic>
      <p:sp>
        <p:nvSpPr>
          <p:cNvPr id="5" name="TextBox 4"/>
          <p:cNvSpPr txBox="1"/>
          <p:nvPr/>
        </p:nvSpPr>
        <p:spPr>
          <a:xfrm>
            <a:off x="4729163" y="539834"/>
            <a:ext cx="1900238" cy="707886"/>
          </a:xfrm>
          <a:prstGeom prst="rect">
            <a:avLst/>
          </a:prstGeom>
          <a:noFill/>
          <a:ln w="57150">
            <a:solidFill>
              <a:schemeClr val="tx1"/>
            </a:solidFill>
          </a:ln>
        </p:spPr>
        <p:txBody>
          <a:bodyPr wrap="square" rtlCol="0">
            <a:spAutoFit/>
          </a:bodyPr>
          <a:lstStyle/>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 ভলিবল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32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3335" y="244699"/>
            <a:ext cx="11745533" cy="6613301"/>
          </a:xfrm>
          <a:prstGeom prst="roundRect">
            <a:avLst/>
          </a:prstGeom>
          <a:solidFill>
            <a:srgbClr val="C0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136" y="736559"/>
            <a:ext cx="7675808" cy="5294728"/>
          </a:xfrm>
          <a:prstGeom prst="rect">
            <a:avLst/>
          </a:prstGeom>
        </p:spPr>
      </p:pic>
    </p:spTree>
    <p:extLst>
      <p:ext uri="{BB962C8B-B14F-4D97-AF65-F5344CB8AC3E}">
        <p14:creationId xmlns:p14="http://schemas.microsoft.com/office/powerpoint/2010/main" val="41574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20" y="-85725"/>
            <a:ext cx="11758411" cy="6735651"/>
          </a:xfrm>
          <a:prstGeom prst="rect">
            <a:avLst/>
          </a:prstGeom>
          <a:solidFill>
            <a:srgbClr val="00B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38" y="1250617"/>
            <a:ext cx="8586787" cy="5035883"/>
          </a:xfrm>
          <a:prstGeom prst="rect">
            <a:avLst/>
          </a:prstGeom>
          <a:ln w="76200">
            <a:solidFill>
              <a:schemeClr val="tx1"/>
            </a:solidFill>
          </a:ln>
        </p:spPr>
      </p:pic>
      <p:sp>
        <p:nvSpPr>
          <p:cNvPr id="4" name="TextBox 3"/>
          <p:cNvSpPr txBox="1"/>
          <p:nvPr/>
        </p:nvSpPr>
        <p:spPr>
          <a:xfrm>
            <a:off x="4250531" y="197726"/>
            <a:ext cx="3886200" cy="769441"/>
          </a:xfrm>
          <a:prstGeom prst="rect">
            <a:avLst/>
          </a:prstGeom>
          <a:noFill/>
          <a:ln w="38100">
            <a:solidFill>
              <a:schemeClr val="tx1"/>
            </a:solidFill>
          </a:ln>
        </p:spPr>
        <p:txBody>
          <a:bodyPr wrap="square" rtlCol="0">
            <a:spAutoFit/>
          </a:bodyPr>
          <a:lstStyle/>
          <a:p>
            <a:r>
              <a:rPr lang="bn-BD" sz="4400" dirty="0" smtClean="0">
                <a:latin typeface="NikoshBAN" panose="02000000000000000000" pitchFamily="2" charset="0"/>
                <a:cs typeface="NikoshBAN" panose="02000000000000000000" pitchFamily="2" charset="0"/>
              </a:rPr>
              <a:t>ভলিবল খেলার কোর্ট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127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657</Words>
  <Application>Microsoft Office PowerPoint</Application>
  <PresentationFormat>Widescreen</PresentationFormat>
  <Paragraphs>76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User</cp:lastModifiedBy>
  <cp:revision>127</cp:revision>
  <dcterms:created xsi:type="dcterms:W3CDTF">2021-10-08T11:37:32Z</dcterms:created>
  <dcterms:modified xsi:type="dcterms:W3CDTF">2021-11-02T13:43:11Z</dcterms:modified>
</cp:coreProperties>
</file>