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84" r:id="rId2"/>
    <p:sldId id="264" r:id="rId3"/>
    <p:sldId id="285" r:id="rId4"/>
    <p:sldId id="274" r:id="rId5"/>
    <p:sldId id="273" r:id="rId6"/>
    <p:sldId id="266" r:id="rId7"/>
    <p:sldId id="268" r:id="rId8"/>
    <p:sldId id="275" r:id="rId9"/>
    <p:sldId id="269" r:id="rId10"/>
    <p:sldId id="270" r:id="rId11"/>
    <p:sldId id="271" r:id="rId12"/>
    <p:sldId id="259" r:id="rId13"/>
    <p:sldId id="281" r:id="rId14"/>
    <p:sldId id="260" r:id="rId15"/>
    <p:sldId id="276" r:id="rId16"/>
    <p:sldId id="262" r:id="rId17"/>
    <p:sldId id="282" r:id="rId18"/>
    <p:sldId id="263" r:id="rId19"/>
    <p:sldId id="279" r:id="rId20"/>
    <p:sldId id="288" r:id="rId21"/>
    <p:sldId id="287" r:id="rId22"/>
    <p:sldId id="280" r:id="rId23"/>
    <p:sldId id="28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738" autoAdjust="0"/>
  </p:normalViewPr>
  <p:slideViewPr>
    <p:cSldViewPr>
      <p:cViewPr varScale="1">
        <p:scale>
          <a:sx n="62" d="100"/>
          <a:sy n="62" d="100"/>
        </p:scale>
        <p:origin x="-15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BA3DC7-5DA5-4280-8488-1E02559A12B7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EF47F4-C415-40A8-9580-6D68345EA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537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স্লাইডটি</a:t>
            </a:r>
            <a:r>
              <a:rPr lang="en-US" dirty="0" smtClean="0"/>
              <a:t> </a:t>
            </a:r>
            <a:r>
              <a:rPr lang="en-US" dirty="0" err="1" smtClean="0"/>
              <a:t>উপস্থাপনের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পূর্বে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পুস্তকের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সংশ্লিষ্ট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মিলিয়ে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শিখনফল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অর্জনের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প্রেজেন্টেশন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ভিডিওর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নিজের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জ্ঞানকে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মিলিয়ে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1380D-B78C-46D1-8E5F-ACEED52345F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এ রকম কিছু</a:t>
            </a:r>
            <a:r>
              <a:rPr lang="bn-BD" baseline="0" dirty="0" smtClean="0"/>
              <a:t> মৌলের উদাহরণ শিক্ষার্থীদের কাছ থেকে বের করে নিতে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47F4-C415-40A8-9580-6D68345EA0E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এ রকম কিছু</a:t>
            </a:r>
            <a:r>
              <a:rPr lang="bn-BD" baseline="0" dirty="0" smtClean="0"/>
              <a:t> অণুর উদাহরণ শিক্ষার্থীদের কাছ থেকে বের করার চেষ্টা </a:t>
            </a:r>
            <a:r>
              <a:rPr lang="bn-BD" baseline="0" smtClean="0"/>
              <a:t>করতে পাড়েন। সংকেতের সংজ্ঞা শিক্ষার্থীদের কাছ থেকে বের করে আনার চেষ্টা করতে পারেন।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47F4-C415-40A8-9580-6D68345EA0E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প্রোটন ও নিউট্রন</a:t>
            </a:r>
            <a:r>
              <a:rPr lang="bn-BD" baseline="0" dirty="0" smtClean="0"/>
              <a:t> কেন্দ্রে এবং </a:t>
            </a:r>
            <a:r>
              <a:rPr lang="bn-BD" dirty="0" smtClean="0"/>
              <a:t> ইলেকট্রন কক্ষ</a:t>
            </a:r>
            <a:r>
              <a:rPr lang="bn-BD" baseline="0" dirty="0" smtClean="0"/>
              <a:t> পথে ঘুরে। এ বিষয়টি শিক্ষক বলে দিতে পারেন।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47F4-C415-40A8-9580-6D68345EA0E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47F4-C415-40A8-9580-6D68345EA0E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smtClean="0"/>
              <a:t>পাঠের বিশেষ বিশেষ অংশটুকু </a:t>
            </a:r>
            <a:r>
              <a:rPr lang="bn-BD" baseline="0" dirty="0" smtClean="0"/>
              <a:t>নিরব পাঠের মাধ্যমে পড়তে বলার জন্য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তিন মিনিট সময় দিতে </a:t>
            </a:r>
            <a:r>
              <a:rPr lang="bn-BD" baseline="0" smtClean="0">
                <a:latin typeface="NikoshBAN" pitchFamily="2" charset="0"/>
                <a:cs typeface="NikoshBAN" pitchFamily="2" charset="0"/>
              </a:rPr>
              <a:t>পারেন। কোথাও কোন সমস্যা থাকলে প্রশ্ন করার মাধ্যমে এর উত্তোরণ করা যেতে পারে।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47F4-C415-40A8-9580-6D68345EA0E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শিক্ষার্থীদেরকে</a:t>
            </a:r>
            <a:r>
              <a:rPr lang="bn-BD" baseline="0" dirty="0" smtClean="0"/>
              <a:t> কয়েকটি দলে ভাগ করে দিতে পারেন । দলীয় কাজে উল্লেখিত বিষয়গুলো বেরিয়ে না আসলে শিক্ষক শিক্ষার্থীদেরকে জানিয়ে দিতে পারেন।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47F4-C415-40A8-9580-6D68345EA0E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উল্লেখিত</a:t>
            </a:r>
            <a:r>
              <a:rPr lang="bn-BD" baseline="0" dirty="0" smtClean="0"/>
              <a:t> প্রশ্ন ছাড়াও শিক্ষক নিজ থেকে পাঠ সংশিষ্ট প্রশ্নের মাধ্যমে শিক্ষার্থীকে মূল্যায়ন করতে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47F4-C415-40A8-9580-6D68345EA0E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শিক্ষার্থী</a:t>
            </a:r>
            <a:r>
              <a:rPr lang="bn-BD" baseline="0" dirty="0" smtClean="0"/>
              <a:t> শব্দগুলো নিজ নিজ খাতায় লিখে নিবে এবং শিক্ষক ইচ্ছে করলে পুনরালোচনা করতে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47F4-C415-40A8-9580-6D68345EA0E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স্লাইডে উল্লেখিত</a:t>
            </a:r>
            <a:r>
              <a:rPr lang="bn-BD" baseline="0" dirty="0" smtClean="0"/>
              <a:t> বাড়ির কাজ ছাড়া শিক্ষক ইচ্ছে করলে পাঠ সংশ্লিষ্ট সৃজনশীল প্রশ্ন বাড়ির কাজ হিসেবে দিতে পারেন।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47F4-C415-40A8-9580-6D68345EA0E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প্রশ্ন করতে পারেন লোকটির দেখনোর দৃশ্যটি তোমরা কোথায় দেখে থাকো? এটি কিসের সংকেত?  এবার শিক্ষক বলতে পারেন তাহলে এসো আমরা প্রতীক ও সংকেত সম্পর্কে আজকের ক্লাশে জানার চেষ্টা করব।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47F4-C415-40A8-9580-6D68345EA0E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 পরিচিতি</a:t>
            </a:r>
            <a:r>
              <a:rPr lang="bn-BD" baseline="0" dirty="0" smtClean="0"/>
              <a:t> স্লাইডটি শুধু শিক্ষকের জন্য। </a:t>
            </a:r>
            <a:r>
              <a:rPr lang="bn-BD" dirty="0" smtClean="0"/>
              <a:t>কন্টেন্টটির মান</a:t>
            </a:r>
            <a:r>
              <a:rPr lang="bn-BD" baseline="0" dirty="0" smtClean="0"/>
              <a:t>সম্মত করার জন্য মতামত দিলে কৃতজ্ঞ থাকবো।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27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শিক্ষার্থীদের</a:t>
            </a:r>
            <a:r>
              <a:rPr lang="bn-BD" baseline="0" dirty="0" smtClean="0"/>
              <a:t> </a:t>
            </a:r>
            <a:r>
              <a:rPr lang="bn-BD" dirty="0" smtClean="0"/>
              <a:t>দেখা</a:t>
            </a:r>
            <a:r>
              <a:rPr lang="bn-BD" baseline="0" dirty="0" smtClean="0"/>
              <a:t> কিছু প্রতীক ও সংকেতের উদাহরণ দিতে শিক্ষক শিক্ষার্থীদেরকে বলতে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47F4-C415-40A8-9580-6D68345EA0E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পাঠ</a:t>
            </a:r>
            <a:r>
              <a:rPr lang="bn-BD" baseline="0" dirty="0" smtClean="0"/>
              <a:t> শিরোনাম ও তারিখ বোর্ডে লিখে নিবেন।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47F4-C415-40A8-9580-6D68345EA0E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47F4-C415-40A8-9580-6D68345EA0E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47F4-C415-40A8-9580-6D68345EA0E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শিক্ষার্থীদের</a:t>
            </a:r>
            <a:r>
              <a:rPr lang="bn-BD" baseline="0" dirty="0" smtClean="0"/>
              <a:t> কাছ থেকে  আরো কিছু উদারহণ  বের করার চেষ্টা করতে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47F4-C415-40A8-9580-6D68345EA0E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শিক্ষার্থীদের</a:t>
            </a:r>
            <a:r>
              <a:rPr lang="bn-BD" baseline="0" dirty="0" smtClean="0"/>
              <a:t> কাছ থেকে আরো কিছু মৌলের প্রতীকের নাম বের করে আনতে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47F4-C415-40A8-9580-6D68345EA0E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305AEDA-E904-4AC7-A1D1-187C979828F6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0D29467-748B-472D-A44B-41D9A02CF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05AEDA-E904-4AC7-A1D1-187C979828F6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D29467-748B-472D-A44B-41D9A02CF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05AEDA-E904-4AC7-A1D1-187C979828F6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D29467-748B-472D-A44B-41D9A02CF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05AEDA-E904-4AC7-A1D1-187C979828F6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D29467-748B-472D-A44B-41D9A02CF1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05AEDA-E904-4AC7-A1D1-187C979828F6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D29467-748B-472D-A44B-41D9A02CF1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05AEDA-E904-4AC7-A1D1-187C979828F6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D29467-748B-472D-A44B-41D9A02CF1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05AEDA-E904-4AC7-A1D1-187C979828F6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D29467-748B-472D-A44B-41D9A02CF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05AEDA-E904-4AC7-A1D1-187C979828F6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D29467-748B-472D-A44B-41D9A02CF1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05AEDA-E904-4AC7-A1D1-187C979828F6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D29467-748B-472D-A44B-41D9A02CF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305AEDA-E904-4AC7-A1D1-187C979828F6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D29467-748B-472D-A44B-41D9A02CF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305AEDA-E904-4AC7-A1D1-187C979828F6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0D29467-748B-472D-A44B-41D9A02CF1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305AEDA-E904-4AC7-A1D1-187C979828F6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0D29467-748B-472D-A44B-41D9A02CF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1" y="914400"/>
            <a:ext cx="5714999" cy="156966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 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পুস্তকের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819400"/>
            <a:ext cx="8444941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পাঠটি শ্রেণিকক্ষে উপস্থাপনের সময় প্রয়োজনীয় পরামর্শ প্রতিটি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স্লাইডের নিচে অর্থাৎ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Slide Note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 সংযোজন করা হয়েছে।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আশা করি সম্মানিত শিক্ষকগণ পাঠটি উপস্থাপনের পূর্বে  উল্লেখিত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দেখে নেবেন।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819400"/>
            <a:ext cx="8481809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পাঠটি শ্রেণিকক্ষে উপস্থাপনের সময় প্রয়োজনীয় পরামর্শ প্রতিটি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স্লাইডের নিচে অর্থাৎ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Slide Note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 সংযোজন করা হয়েছে।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আশা করি সম্মানিত শিক্ষকগণ পাঠটি উপস্থাপনের পূর্বে  উল্লেখিত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দেখে নেবেন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F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চেপে উপস্থাপন শুরু করতে পারেন।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33400"/>
            <a:ext cx="8458200" cy="5232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একটি অক্ষর দিয়ে প্রকাশিত প্রতীকের ক্ষেত্রে সর্বদাই বড় হাতের অক্ষর  হয়।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600200"/>
            <a:ext cx="350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O </a:t>
            </a:r>
            <a:r>
              <a:rPr lang="en-US" sz="4400" dirty="0" err="1" smtClean="0"/>
              <a:t>xygenium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6002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O</a:t>
            </a: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685800" y="1676400"/>
            <a:ext cx="533400" cy="533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2895600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F </a:t>
            </a:r>
            <a:r>
              <a:rPr lang="en-US" sz="4400" dirty="0" err="1" smtClean="0"/>
              <a:t>luorium</a:t>
            </a:r>
            <a:endParaRPr lang="en-US" sz="4400" dirty="0"/>
          </a:p>
        </p:txBody>
      </p:sp>
      <p:sp>
        <p:nvSpPr>
          <p:cNvPr id="7" name="Flowchart: Process 6"/>
          <p:cNvSpPr/>
          <p:nvPr/>
        </p:nvSpPr>
        <p:spPr>
          <a:xfrm>
            <a:off x="457200" y="2895600"/>
            <a:ext cx="381000" cy="685800"/>
          </a:xfrm>
          <a:prstGeom prst="flowChartProcess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2888159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F</a:t>
            </a:r>
            <a:endParaRPr lang="en-US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42672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Corboneum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381000" y="4267200"/>
            <a:ext cx="381000" cy="685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4800" y="4230469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0.77083 -0.00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7875 -0.0115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11111E-6 L 0.80417 -0.008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8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33400"/>
            <a:ext cx="8382000" cy="95410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দুইটি অক্ষর দিয়ে প্রকাশিত প্রতীকের ক্ষেত্রে প্রথমটি বড় হাতের অক্ষর এবং পরেরটি ছোট হাতের অক্ষর হয়।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2098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Helium</a:t>
            </a:r>
            <a:endParaRPr lang="en-US" sz="4000" dirty="0"/>
          </a:p>
        </p:txBody>
      </p:sp>
      <p:sp>
        <p:nvSpPr>
          <p:cNvPr id="4" name="Flowchart: Process 3"/>
          <p:cNvSpPr/>
          <p:nvPr/>
        </p:nvSpPr>
        <p:spPr>
          <a:xfrm>
            <a:off x="381000" y="2057400"/>
            <a:ext cx="609600" cy="838200"/>
          </a:xfrm>
          <a:prstGeom prst="flowChartProces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34290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Beryllium</a:t>
            </a:r>
            <a:endParaRPr lang="en-US" sz="3600" dirty="0"/>
          </a:p>
        </p:txBody>
      </p:sp>
      <p:sp>
        <p:nvSpPr>
          <p:cNvPr id="6" name="Rounded Rectangle 5"/>
          <p:cNvSpPr/>
          <p:nvPr/>
        </p:nvSpPr>
        <p:spPr>
          <a:xfrm>
            <a:off x="228600" y="3352800"/>
            <a:ext cx="762000" cy="762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" y="4724400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Ferrum</a:t>
            </a:r>
            <a:endParaRPr lang="en-US" sz="4400" dirty="0"/>
          </a:p>
        </p:txBody>
      </p:sp>
      <p:sp>
        <p:nvSpPr>
          <p:cNvPr id="8" name="Rectangle 7"/>
          <p:cNvSpPr/>
          <p:nvPr/>
        </p:nvSpPr>
        <p:spPr>
          <a:xfrm>
            <a:off x="381000" y="4724400"/>
            <a:ext cx="685800" cy="685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" y="2187714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He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34290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Be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4716959"/>
            <a:ext cx="99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Fe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0.65833 -0.0150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00" y="-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7.40741E-7 L 0.65417 -0.0136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00" y="-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022E-16 L 0.64584 -0.0215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00" y="-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8000" y="5562600"/>
            <a:ext cx="4038600" cy="5232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এখানে অক্সিজেনের কয়টি পরমাণু?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7000" y="5562600"/>
            <a:ext cx="5105400" cy="5232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এখানে হাইড্রোজেনের কয়টি পরমাণু?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800" y="5562600"/>
            <a:ext cx="3505200" cy="5232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কিসের প্রতীক?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381000"/>
            <a:ext cx="99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H</a:t>
            </a:r>
            <a:endParaRPr lang="en-US" sz="6000" dirty="0"/>
          </a:p>
        </p:txBody>
      </p:sp>
      <p:sp>
        <p:nvSpPr>
          <p:cNvPr id="13" name="TextBox 12"/>
          <p:cNvSpPr txBox="1"/>
          <p:nvPr/>
        </p:nvSpPr>
        <p:spPr>
          <a:xfrm>
            <a:off x="2362200" y="914400"/>
            <a:ext cx="99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H</a:t>
            </a:r>
            <a:endParaRPr lang="en-US" sz="6000" dirty="0"/>
          </a:p>
        </p:txBody>
      </p:sp>
      <p:sp>
        <p:nvSpPr>
          <p:cNvPr id="14" name="TextBox 13"/>
          <p:cNvSpPr txBox="1"/>
          <p:nvPr/>
        </p:nvSpPr>
        <p:spPr>
          <a:xfrm>
            <a:off x="1905000" y="2438400"/>
            <a:ext cx="99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O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0" y="1676400"/>
            <a:ext cx="4876800" cy="206210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দুইটি হাইড্রোজেন পরমাণু ও একটি অক্সিজেন পরমাণু যুক্ত হয়ে পানির একটি অণু তৈরি করেছে। সুতরাং পানির সংকেত </a:t>
            </a:r>
            <a:r>
              <a:rPr lang="en-US" sz="3200" dirty="0" smtClean="0">
                <a:latin typeface="Arial Narrow" pitchFamily="34" charset="0"/>
                <a:cs typeface="NikoshBAN" pitchFamily="2" charset="0"/>
              </a:rPr>
              <a:t>H</a:t>
            </a:r>
            <a:r>
              <a:rPr lang="en-US" sz="1600" dirty="0" smtClean="0">
                <a:solidFill>
                  <a:srgbClr val="FF0000"/>
                </a:solidFill>
                <a:latin typeface="Arial Narrow" pitchFamily="34" charset="0"/>
                <a:cs typeface="NikoshBAN" pitchFamily="2" charset="0"/>
              </a:rPr>
              <a:t>2</a:t>
            </a:r>
            <a:r>
              <a:rPr lang="en-US" sz="3200" dirty="0" smtClean="0">
                <a:solidFill>
                  <a:srgbClr val="FF0000"/>
                </a:solidFill>
                <a:latin typeface="Arial Narrow" pitchFamily="34" charset="0"/>
                <a:cs typeface="NikoshBAN" pitchFamily="2" charset="0"/>
              </a:rPr>
              <a:t>O</a:t>
            </a:r>
            <a:endParaRPr lang="en-US" sz="3200" dirty="0">
              <a:solidFill>
                <a:srgbClr val="FF0000"/>
              </a:solidFill>
              <a:latin typeface="Arial Narrow" pitchFamily="34" charset="0"/>
              <a:cs typeface="NikoshBAN" pitchFamily="2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1333500" y="3086100"/>
            <a:ext cx="838200" cy="6096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H="1">
            <a:off x="2438400" y="3048000"/>
            <a:ext cx="762000" cy="6096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3.7037E-7 L 0.04583 0.4703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0" y="23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2.59259E-6 L 0.04583 0.38148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0" y="1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/>
      <p:bldP spid="12" grpId="1"/>
      <p:bldP spid="13" grpId="0"/>
      <p:bldP spid="13" grpId="1"/>
      <p:bldP spid="14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2590800"/>
            <a:ext cx="6096000" cy="523220"/>
          </a:xfrm>
          <a:prstGeom prst="rect">
            <a:avLst/>
          </a:prstGeom>
          <a:solidFill>
            <a:srgbClr val="00B050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প্রতীক ও সংকেতের মধ্যে তিনটি পার্থক্য লিখ।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2590800" y="1219200"/>
            <a:ext cx="3505200" cy="762000"/>
          </a:xfrm>
          <a:prstGeom prst="wedgeRect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7000" y="1295400"/>
            <a:ext cx="19812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সময়ঃ ৫ মিনিট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tom_model_0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47800"/>
            <a:ext cx="4953000" cy="4953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381000"/>
            <a:ext cx="7848600" cy="646331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পরমাণুকে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ঙ্গলে আরো তিন ধরণের কণা পাওয়া যায়।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505200" y="3048000"/>
            <a:ext cx="2667000" cy="2286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53200" y="2743200"/>
            <a:ext cx="1600200" cy="52322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প্রোটন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819400" y="4267200"/>
            <a:ext cx="3810000" cy="2286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77000" y="1219200"/>
            <a:ext cx="1905000" cy="52322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ইলেকট্রন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0" y="4114800"/>
            <a:ext cx="1600200" cy="52322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নিউট্রন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5257800" y="1676400"/>
            <a:ext cx="990600" cy="6858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438501" y="1447800"/>
            <a:ext cx="4114800" cy="41148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905635" y="2858068"/>
            <a:ext cx="1180532" cy="118053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5"/>
          <p:cNvGrpSpPr/>
          <p:nvPr/>
        </p:nvGrpSpPr>
        <p:grpSpPr>
          <a:xfrm>
            <a:off x="3015643" y="3243049"/>
            <a:ext cx="457200" cy="457200"/>
            <a:chOff x="6986516" y="2224585"/>
            <a:chExt cx="457200" cy="457200"/>
          </a:xfrm>
        </p:grpSpPr>
        <p:sp>
          <p:nvSpPr>
            <p:cNvPr id="12" name="Oval 11"/>
            <p:cNvSpPr/>
            <p:nvPr/>
          </p:nvSpPr>
          <p:spPr>
            <a:xfrm>
              <a:off x="6986516" y="2224585"/>
              <a:ext cx="457200" cy="457200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Plus 5"/>
            <p:cNvSpPr/>
            <p:nvPr/>
          </p:nvSpPr>
          <p:spPr>
            <a:xfrm>
              <a:off x="7107071" y="2362200"/>
              <a:ext cx="216090" cy="228600"/>
            </a:xfrm>
            <a:prstGeom prst="mathPlus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Oval 9"/>
          <p:cNvSpPr/>
          <p:nvPr/>
        </p:nvSpPr>
        <p:spPr>
          <a:xfrm>
            <a:off x="3267301" y="3518279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6"/>
          <p:cNvGrpSpPr/>
          <p:nvPr/>
        </p:nvGrpSpPr>
        <p:grpSpPr>
          <a:xfrm>
            <a:off x="3572101" y="3266364"/>
            <a:ext cx="457200" cy="457200"/>
            <a:chOff x="6986516" y="2224585"/>
            <a:chExt cx="457200" cy="457200"/>
          </a:xfrm>
        </p:grpSpPr>
        <p:sp>
          <p:nvSpPr>
            <p:cNvPr id="18" name="Oval 17"/>
            <p:cNvSpPr/>
            <p:nvPr/>
          </p:nvSpPr>
          <p:spPr>
            <a:xfrm>
              <a:off x="6986516" y="2224585"/>
              <a:ext cx="457200" cy="457200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Plus 18"/>
            <p:cNvSpPr/>
            <p:nvPr/>
          </p:nvSpPr>
          <p:spPr>
            <a:xfrm>
              <a:off x="7107071" y="2362200"/>
              <a:ext cx="216090" cy="228600"/>
            </a:xfrm>
            <a:prstGeom prst="mathPlus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Oval 19"/>
          <p:cNvSpPr/>
          <p:nvPr/>
        </p:nvSpPr>
        <p:spPr>
          <a:xfrm>
            <a:off x="3244243" y="2923464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324100" y="2266950"/>
            <a:ext cx="2362200" cy="2362200"/>
          </a:xfrm>
          <a:prstGeom prst="ellipse">
            <a:avLst/>
          </a:prstGeom>
          <a:noFill/>
          <a:ln w="28575"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438650" y="3333750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111706" y="3274042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924050" y="1885950"/>
            <a:ext cx="3200400" cy="3200400"/>
          </a:xfrm>
          <a:prstGeom prst="ellipse">
            <a:avLst/>
          </a:prstGeom>
          <a:noFill/>
          <a:ln w="28575"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276600" y="1657350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7"/>
          <p:cNvGrpSpPr/>
          <p:nvPr/>
        </p:nvGrpSpPr>
        <p:grpSpPr>
          <a:xfrm>
            <a:off x="4497416" y="863025"/>
            <a:ext cx="3214602" cy="1918843"/>
            <a:chOff x="4497416" y="863025"/>
            <a:chExt cx="3214602" cy="1918843"/>
          </a:xfrm>
        </p:grpSpPr>
        <p:sp>
          <p:nvSpPr>
            <p:cNvPr id="2" name="TextBox 1"/>
            <p:cNvSpPr txBox="1"/>
            <p:nvPr/>
          </p:nvSpPr>
          <p:spPr>
            <a:xfrm>
              <a:off x="5124450" y="863025"/>
              <a:ext cx="2587568" cy="58477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অনুমোদিত কক্ষপথ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>
              <a:off x="4497416" y="1371600"/>
              <a:ext cx="1979584" cy="1410268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4"/>
          <p:cNvGrpSpPr/>
          <p:nvPr/>
        </p:nvGrpSpPr>
        <p:grpSpPr>
          <a:xfrm>
            <a:off x="609558" y="3865715"/>
            <a:ext cx="2468962" cy="2281660"/>
            <a:chOff x="609558" y="3865715"/>
            <a:chExt cx="2468962" cy="2281660"/>
          </a:xfrm>
        </p:grpSpPr>
        <p:sp>
          <p:nvSpPr>
            <p:cNvPr id="11" name="TextBox 10"/>
            <p:cNvSpPr txBox="1"/>
            <p:nvPr/>
          </p:nvSpPr>
          <p:spPr>
            <a:xfrm>
              <a:off x="609558" y="5562600"/>
              <a:ext cx="1483098" cy="584775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নিউক্লিয়াস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4" name="Straight Arrow Connector 13"/>
            <p:cNvCxnSpPr>
              <a:endCxn id="4" idx="3"/>
            </p:cNvCxnSpPr>
            <p:nvPr/>
          </p:nvCxnSpPr>
          <p:spPr>
            <a:xfrm flipV="1">
              <a:off x="1676400" y="3865715"/>
              <a:ext cx="1402120" cy="1696885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Arrow Connector 23"/>
          <p:cNvCxnSpPr>
            <a:stCxn id="29" idx="6"/>
          </p:cNvCxnSpPr>
          <p:nvPr/>
        </p:nvCxnSpPr>
        <p:spPr>
          <a:xfrm>
            <a:off x="4895850" y="3562350"/>
            <a:ext cx="1809750" cy="4000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620000" y="3886200"/>
            <a:ext cx="1295400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ইলেকট্রন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81400" y="5638800"/>
            <a:ext cx="5334000" cy="95410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নিউক্লিয়াসে অবস্থান করে প্রোটন  ও নিউট্রন এবং কক্ষপথে ইলেকট্রনগুলো ঘুরতে থাকে।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91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208 0.00185 C -0.004 0.09922 -0.06702 0.17183 -0.13872 0.16305 C -0.21042 0.15634 -0.26389 0.07077 -0.25764 -0.02636 C -0.25191 -0.12373 -0.18889 -0.19588 -0.11736 -0.18732 C -0.04532 -0.17992 0.00798 -0.09528 0.00208 0.00185 Z " pathEditMode="relative" rAng="5681921" ptsTypes="fffff">
                                      <p:cBhvr>
                                        <p:cTn id="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3" y="-138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034 -0.02174 C 0.00694 -0.11841 0.06961 -0.19056 0.1401 -0.18247 C 0.21059 -0.17391 0.26215 -0.08788 0.25555 0.00948 C 0.24896 0.10661 0.18663 0.17808 0.11614 0.16952 C 0.04548 0.16096 -0.0066 0.07539 0.00034 -0.02174 Z " pathEditMode="relative" rAng="-5087602" ptsTypes="fffff">
                                      <p:cBhvr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43" y="152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-2.49769E-6 C 0.09618 -2.49769E-6 0.175 0.10176 0.175 0.22757 C 0.175 0.35315 0.09618 0.45514 -3.33333E-6 0.45514 C -0.0967 0.45514 -0.175 0.35315 -0.175 0.22757 C -0.175 0.10176 -0.0967 -2.49769E-6 -3.33333E-6 -2.49769E-6 Z " pathEditMode="relative" rAng="0" ptsTypes="fffff">
                                      <p:cBhvr>
                                        <p:cTn id="2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7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  <p:bldP spid="37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hanim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1066800"/>
            <a:ext cx="5219700" cy="5219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228600"/>
            <a:ext cx="5410200" cy="707886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হাইড্রোজেন পরমাণুর গঠন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34200" y="19812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ইলেকট্রন ঘুরছে।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>
            <a:endCxn id="4" idx="1"/>
          </p:cNvCxnSpPr>
          <p:nvPr/>
        </p:nvCxnSpPr>
        <p:spPr>
          <a:xfrm flipV="1">
            <a:off x="4953000" y="2242810"/>
            <a:ext cx="1981200" cy="8813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505200" y="3086100"/>
          <a:ext cx="2133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ackager Shell Object" showAsIcon="1" r:id="rId4" imgW="2134080" imgH="685800" progId="Package">
                  <p:embed/>
                </p:oleObj>
              </mc:Choice>
              <mc:Fallback>
                <p:oleObj name="Packager Shell Object" showAsIcon="1" r:id="rId4" imgW="2134080" imgH="68580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086100"/>
                        <a:ext cx="21336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43200" y="457200"/>
            <a:ext cx="4343400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এসো ভিডিওটি দেখি।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>
            <a:off x="1371600" y="685800"/>
            <a:ext cx="3429000" cy="762000"/>
          </a:xfrm>
          <a:prstGeom prst="wedgeRectCallout">
            <a:avLst>
              <a:gd name="adj1" fmla="val -17736"/>
              <a:gd name="adj2" fmla="val 1262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667000"/>
            <a:ext cx="8305800" cy="107721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পরমাণুকে ভাঙ্গলে কয়টি কণা পাওয়া যায়? পরমাণুতে কণাগুলোর অবস্থান  সচিত্র বর্ণনা কর।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2600" y="786825"/>
            <a:ext cx="2362200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 ১০ মিনিট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81000"/>
            <a:ext cx="5562600" cy="101566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19050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প্রতীক ও সংকেত কাহাকে বলে?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8956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প্রতীক ও সংকেতের মধ্যে একটি পার্থক্য বল।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39624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প্রতীক লেখার দুইটি নিয়ম উল্লেখ কর।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4953000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পরমাণুর ক্ষুদ্রতম কণা কয়টি ও  কী কী?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304800"/>
            <a:ext cx="3200400" cy="707886"/>
          </a:xfrm>
          <a:prstGeom prst="rect">
            <a:avLst/>
          </a:prstGeom>
          <a:solidFill>
            <a:srgbClr val="00B050"/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jhgf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219200"/>
            <a:ext cx="5977656" cy="449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381000"/>
            <a:ext cx="3352800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গুরুত্বপূর্ণ শব্দ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1600200"/>
            <a:ext cx="4343400" cy="267765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প্রতীক</a:t>
            </a:r>
          </a:p>
          <a:p>
            <a:pPr>
              <a:buFont typeface="Wingdings" pitchFamily="2" charset="2"/>
              <a:buChar char="Ø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সংকেত</a:t>
            </a:r>
          </a:p>
          <a:p>
            <a:pPr>
              <a:buFont typeface="Wingdings" pitchFamily="2" charset="2"/>
              <a:buChar char="Ø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প্রোটন</a:t>
            </a:r>
          </a:p>
          <a:p>
            <a:pPr>
              <a:buFont typeface="Wingdings" pitchFamily="2" charset="2"/>
              <a:buChar char="Ø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ইলেকট্রন</a:t>
            </a:r>
          </a:p>
          <a:p>
            <a:pPr>
              <a:buFont typeface="Wingdings" pitchFamily="2" charset="2"/>
              <a:buChar char="Ø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নিউট্রন</a:t>
            </a:r>
          </a:p>
          <a:p>
            <a:pPr>
              <a:buFont typeface="Wingdings" pitchFamily="2" charset="2"/>
              <a:buChar char="Ø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কক্ষপথ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1015425"/>
            <a:ext cx="3733800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2286000"/>
            <a:ext cx="6934200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প্রতীক লেখার কয়েকটি নিয়ম লিখে  আনবে।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209800" y="0"/>
            <a:ext cx="5867400" cy="1371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l_atom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371600"/>
            <a:ext cx="5410200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435114"/>
            <a:ext cx="3505200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কৃতজ্ঞতা স্বীকার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524000"/>
            <a:ext cx="8382000" cy="421653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শিক্ষা মন্ত্রণালয়, মাউশি, এনসিটিবি ও এটুআই এর সংশ্লিষ্ট কর্মকর্তাবৃন্দ এবং কন্টেন্ট সম্পাদক হিসাবে যাঁদের নির্দেশনা, পরামর্শ ও তত্ত্বাবধানে এই মডেল কন্টেন্ট সমৃদ্ধ এরা হলেন-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জনাব সামসুদ্দিন আহমেদ তালুকদার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                                     প্রভাষক, টিটিসি, কুমিল্লা।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জনাব খাদিজা ইয়াছমিন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সহকারী অধ্যাপক, টিটিসি, ঢাকা।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জনাব মোঃ তাজুল ইসলাম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সহকারী অধ্যাপক, টিটিসি, পাবনা।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457200" y="1208179"/>
            <a:ext cx="8229600" cy="4887821"/>
            <a:chOff x="228600" y="954881"/>
            <a:chExt cx="8534399" cy="5369719"/>
          </a:xfrm>
        </p:grpSpPr>
        <p:sp>
          <p:nvSpPr>
            <p:cNvPr id="16" name="Rounded Rectangle 15"/>
            <p:cNvSpPr/>
            <p:nvPr/>
          </p:nvSpPr>
          <p:spPr>
            <a:xfrm>
              <a:off x="228600" y="3048000"/>
              <a:ext cx="4114801" cy="32766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মোহাম্মদ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নাসির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উদ্দিন</a:t>
              </a:r>
              <a:endPara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সহকা</a:t>
              </a:r>
              <a:r>
                <a:rPr lang="bn-BD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রী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endPara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দুলালপুর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এস,এম,এন্ড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কে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উচ্চ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বিদ্যালয়</a:t>
              </a:r>
              <a:endPara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ব্রাহ্মণপাড়া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কুমিল্লা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unasir983</a:t>
              </a:r>
              <a:r>
                <a:rPr lang="en-US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@yahoo.com</a:t>
              </a:r>
            </a:p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Mob.-01745038513</a:t>
              </a:r>
              <a:endPara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648200" y="3124200"/>
              <a:ext cx="4114799" cy="32004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শ্রেণিঃ সপ্তম</a:t>
              </a:r>
            </a:p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বিষয়ঃ বিজ্ঞান</a:t>
              </a:r>
            </a:p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অধ্যায়ঃ ষষ্ঠ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14133" y="954881"/>
              <a:ext cx="2844800" cy="69056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পরিচিতি</a:t>
              </a: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rot="5400000">
              <a:off x="2942872" y="4609394"/>
              <a:ext cx="3124200" cy="141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 descr="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067" y="457201"/>
            <a:ext cx="1989667" cy="2600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57201"/>
            <a:ext cx="1751437" cy="220833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kjhgggf.gif"/>
          <p:cNvPicPr>
            <a:picLocks noChangeAspect="1"/>
          </p:cNvPicPr>
          <p:nvPr/>
        </p:nvPicPr>
        <p:blipFill>
          <a:blip r:embed="rId3"/>
          <a:srcRect b="4002"/>
          <a:stretch>
            <a:fillRect/>
          </a:stretch>
        </p:blipFill>
        <p:spPr>
          <a:xfrm>
            <a:off x="1825137" y="1146046"/>
            <a:ext cx="4575663" cy="54833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52600" y="304800"/>
            <a:ext cx="5867400" cy="52322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ছবিগুলো কিসের প্রতীক ও সংকেত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33400" y="1066800"/>
            <a:ext cx="8153400" cy="5181600"/>
            <a:chOff x="533400" y="1066800"/>
            <a:chExt cx="8153400" cy="5181600"/>
          </a:xfrm>
        </p:grpSpPr>
        <p:pic>
          <p:nvPicPr>
            <p:cNvPr id="11" name="Picture 10" descr="fghjf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2982" y="1066800"/>
              <a:ext cx="4105218" cy="2362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" name="Picture 11" descr="fj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00600" y="1066800"/>
              <a:ext cx="3810000" cy="236753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3" name="Picture 12" descr="gghh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3400" y="3504646"/>
              <a:ext cx="4114800" cy="274375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4" name="Picture 13" descr="ggr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00600" y="3505200"/>
              <a:ext cx="3886200" cy="25146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533400"/>
            <a:ext cx="6324600" cy="5232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পরমাণু ও প্রতীক , অণু ও সংকেত  এবং  পরমাণুর কথা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jhgf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895" y="1371600"/>
            <a:ext cx="5692705" cy="4281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973282"/>
            <a:ext cx="7848600" cy="397031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প্রতীক কী তা বলতে পারবে।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সংকেতের সংজ্ঞা বলতে পারবে।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৩। প্রতীক লেখার নিয়মগুলো ব্যাখ্যা করতে পারবে।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4।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প্রতীক ও সংকেত ব্যবহার করে নির্বাচিত মৌলিক ও যৌগিক পদার্থ চিহ্নিত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৫। পরমাণুর কণা ব্যাখ্যা করতে পারবে।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457200"/>
            <a:ext cx="5562600" cy="1107996"/>
          </a:xfrm>
          <a:prstGeom prst="rect">
            <a:avLst/>
          </a:prstGeom>
          <a:solidFill>
            <a:srgbClr val="00B050"/>
          </a:solidFill>
          <a:scene3d>
            <a:camera prst="isometricOffAxis2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04800"/>
            <a:ext cx="5638800" cy="523220"/>
          </a:xfrm>
          <a:prstGeom prst="rect">
            <a:avLst/>
          </a:prstGeom>
          <a:solidFill>
            <a:srgbClr val="00B0F0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 পর্যন্ত আবিস্কৃত মৌলের সংখ্যা ১১৮ টি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d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524000"/>
            <a:ext cx="4642556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dff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1524000"/>
            <a:ext cx="3796948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447800" y="5257800"/>
            <a:ext cx="2590800" cy="40011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প্রকৃতিতে পাওয়া যায় ৯৮ টি।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600" y="5334000"/>
            <a:ext cx="3657600" cy="400110"/>
          </a:xfrm>
          <a:prstGeom prst="rect">
            <a:avLst/>
          </a:prstGeom>
          <a:solidFill>
            <a:srgbClr val="00B0F0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ল্যাবরেটরীতে কৃত্রিমভাবে তৈরি হয় ২০ টি।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14400" y="1334869"/>
            <a:ext cx="152400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টিভি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2133600"/>
            <a:ext cx="1524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পিএসসি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4572000"/>
            <a:ext cx="1524000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5410200"/>
            <a:ext cx="1524000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ডাঃ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9200" y="2858869"/>
            <a:ext cx="152400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মোঃ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9200" y="3657600"/>
            <a:ext cx="1524000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মোসাঃ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1295400"/>
            <a:ext cx="236220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টেলিভিশন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2133600"/>
            <a:ext cx="29718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প্রাইমারী স্কুল সার্টিফিকেট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0" y="2819400"/>
            <a:ext cx="22098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মোহাম্মদ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4400" y="3657600"/>
            <a:ext cx="1981200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মোসাম্মৎ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4400" y="4495800"/>
            <a:ext cx="1981200" cy="70788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আব্দুল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" y="5334000"/>
            <a:ext cx="2667000" cy="70788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ডাক্তার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9600" y="685800"/>
            <a:ext cx="2438400" cy="52322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পুরো নাম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05600" y="863025"/>
            <a:ext cx="2286000" cy="52322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সংক্ষিপ্ত নাম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4400" y="6172200"/>
            <a:ext cx="1371600" cy="52322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304800" y="6120825"/>
            <a:ext cx="3048000" cy="58477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Hydrogenium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685800" y="177225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তোমরা কি এই নামগুলোর সংক্ষিপ্ত রুপ  বলতে পারবে?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0.64167 -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0.61667 -0.0136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00" y="-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60833 -0.0136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00" y="-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0.60833 -0.0025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0.60833 0.0085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00" y="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1.85185E-6 L 0.65 -0.0025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64167 -0.0159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00" y="-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33400"/>
            <a:ext cx="8458200" cy="95410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প্রতীক সাধারণত মৌলের ল্যাটিন বা ইংরেজি  নামের একটি বা দুটি আদ্যক্ষর দ্বারা প্রকাশ করা হয়।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46482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Lithium</a:t>
            </a:r>
            <a:endParaRPr lang="en-US" sz="5400" dirty="0"/>
          </a:p>
        </p:txBody>
      </p:sp>
      <p:sp>
        <p:nvSpPr>
          <p:cNvPr id="8" name="Rectangle 7"/>
          <p:cNvSpPr/>
          <p:nvPr/>
        </p:nvSpPr>
        <p:spPr>
          <a:xfrm>
            <a:off x="381000" y="4495800"/>
            <a:ext cx="762000" cy="990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11" name="TextBox 10"/>
          <p:cNvSpPr txBox="1"/>
          <p:nvPr/>
        </p:nvSpPr>
        <p:spPr>
          <a:xfrm>
            <a:off x="533400" y="4724400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Li</a:t>
            </a:r>
            <a:endParaRPr lang="en-US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21336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H </a:t>
            </a:r>
            <a:r>
              <a:rPr lang="en-US" sz="4800" dirty="0" err="1" smtClean="0"/>
              <a:t>ydrogenium</a:t>
            </a:r>
            <a:endParaRPr lang="en-US" sz="4800" dirty="0"/>
          </a:p>
        </p:txBody>
      </p:sp>
      <p:sp>
        <p:nvSpPr>
          <p:cNvPr id="12" name="Rounded Rectangle 11"/>
          <p:cNvSpPr/>
          <p:nvPr/>
        </p:nvSpPr>
        <p:spPr>
          <a:xfrm>
            <a:off x="685800" y="2057400"/>
            <a:ext cx="685800" cy="9144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62000" y="2140803"/>
            <a:ext cx="76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H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.74167 0.005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74583 0.006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467</TotalTime>
  <Words>829</Words>
  <Application>Microsoft Office PowerPoint</Application>
  <PresentationFormat>On-screen Show (4:3)</PresentationFormat>
  <Paragraphs>150</Paragraphs>
  <Slides>23</Slides>
  <Notes>18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Concourse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Jahan Computer</dc:creator>
  <cp:lastModifiedBy>ASUS</cp:lastModifiedBy>
  <cp:revision>59</cp:revision>
  <dcterms:created xsi:type="dcterms:W3CDTF">2014-11-05T16:00:18Z</dcterms:created>
  <dcterms:modified xsi:type="dcterms:W3CDTF">2021-11-03T13:21:50Z</dcterms:modified>
</cp:coreProperties>
</file>