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9" r:id="rId3"/>
    <p:sldId id="260" r:id="rId4"/>
    <p:sldId id="291" r:id="rId5"/>
    <p:sldId id="271" r:id="rId6"/>
    <p:sldId id="270" r:id="rId7"/>
    <p:sldId id="267" r:id="rId8"/>
    <p:sldId id="272" r:id="rId9"/>
    <p:sldId id="299" r:id="rId10"/>
    <p:sldId id="301" r:id="rId11"/>
    <p:sldId id="305" r:id="rId12"/>
    <p:sldId id="303" r:id="rId13"/>
    <p:sldId id="304" r:id="rId14"/>
    <p:sldId id="289" r:id="rId15"/>
    <p:sldId id="302" r:id="rId16"/>
    <p:sldId id="306" r:id="rId17"/>
    <p:sldId id="286" r:id="rId18"/>
    <p:sldId id="290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1" autoAdjust="0"/>
    <p:restoredTop sz="84486" autoAdjust="0"/>
  </p:normalViewPr>
  <p:slideViewPr>
    <p:cSldViewPr>
      <p:cViewPr>
        <p:scale>
          <a:sx n="57" d="100"/>
          <a:sy n="57" d="100"/>
        </p:scale>
        <p:origin x="-173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6CE32-7F48-40C9-80E4-281069366B0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3A05F-9B42-453B-A759-22CE2AB99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এখানে</a:t>
            </a:r>
            <a:r>
              <a:rPr lang="bn-BD" baseline="0" dirty="0" smtClean="0"/>
              <a:t> প্রথম বীকারে পানির সাধারণ তাপমাত্রা দেখানো হয়েছে, পরের বীকারে বরফ যোগ করাতে পানির তাপমাত্রার পরিবর্তন দেখানো হয়েছে ফলে পরিবেশ থেকে কিছু তাপ শোষিত হচ্ছে। </a:t>
            </a:r>
            <a:r>
              <a:rPr lang="bn-BD" dirty="0" smtClean="0"/>
              <a:t>একক কাজটি</a:t>
            </a:r>
            <a:r>
              <a:rPr lang="bn-BD" baseline="0" dirty="0" smtClean="0"/>
              <a:t> শিক্ষার্থীদের মৌখিক উপস্থাপনার মাধ্যমে আদায় করতে পারেন। এবং অন্যদেরকে খাতার সাথে মিলিয়ে নিতে বলতে পারেন। এতে সময় কম লাগবে।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মোম</a:t>
            </a:r>
            <a:r>
              <a:rPr lang="bn-BD" baseline="0" dirty="0" smtClean="0"/>
              <a:t> জ্বলনের ফলে প্রথমে তরল এবং পরে গ্যাসীয় অবস্থা হয়ে বাতাসের অক্সিজের সাথে বিক্রিয়া করে কার্বন-ডাই-অক্সাইড, পানি ও তাপ উৎপন্ন হয়ে বেরিয়ে যাওয়ার দৃশ্য দেখানো হয়েছে।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95F35-603B-4FD4-BC92-3529BE62244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বিষয়</a:t>
            </a:r>
            <a:r>
              <a:rPr lang="bn-BD" baseline="0" dirty="0" smtClean="0"/>
              <a:t> শিক্ষক শিক্ষার্থীদেরকে বন্ধন ভাংগার ফলে যে তাপ বেরিয়ে আসে সে বিষয়টি এই  স্লাইডের মাধ্যমে বুঝাতে পারেন। অথবা অন্য কোন পন্থাও অবলম্বন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শ্রেণি</a:t>
            </a:r>
            <a:r>
              <a:rPr lang="bn-BD" baseline="0" dirty="0" smtClean="0"/>
              <a:t> শিক্ষক বন্ধন ভাঙ্গার প্রয়োজনীয় শক্তি ও বন্ধন গড়ার প্রয়োজনীয় শক্তি মাধ্যমে ডেলটা এইচ এর মান বোর্ডে দেখাতে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পুরাতন বন্ধন ভাঙ্গার জন্য প্রয়োজনীয় মোট শক্তি</a:t>
            </a:r>
            <a:r>
              <a:rPr lang="bn-BD" sz="1200" dirty="0" smtClean="0">
                <a:latin typeface="+mj-lt"/>
                <a:cs typeface="NikoshBAN" pitchFamily="2" charset="0"/>
              </a:rPr>
              <a:t>=</a:t>
            </a:r>
            <a:r>
              <a:rPr lang="en-US" sz="1200" dirty="0" smtClean="0">
                <a:latin typeface="+mj-lt"/>
                <a:cs typeface="NikoshBAN" pitchFamily="2" charset="0"/>
              </a:rPr>
              <a:t>414</a:t>
            </a:r>
            <a:r>
              <a:rPr lang="bn-BD" sz="1200" dirty="0" smtClean="0">
                <a:latin typeface="+mj-lt"/>
                <a:cs typeface="NikoshBAN" pitchFamily="2" charset="0"/>
              </a:rPr>
              <a:t>+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244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658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এবং নতুন বন্ধন গঠিত  হওয়ায় নির্গত জন্য মোট শক্তি  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431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326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757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99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কিলোজুল তাপ উৎপন্ন হয়েছে।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ভিডিওটি দেখানোর</a:t>
            </a:r>
            <a:r>
              <a:rPr lang="bn-BD" baseline="0" dirty="0" smtClean="0"/>
              <a:t> সময় গুরুত্বপূর্ণ অংশটুকুতে থেমে বর্ণনা দিতে পারেন। ভিডিওর বিক্রিয়াটি সরাসরি শ্রেণি শিক্ষক শিক্ষার্থীদের  মাধ্যমে দেখাতে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বিষয়</a:t>
            </a:r>
            <a:r>
              <a:rPr lang="bn-BD" baseline="0" dirty="0" smtClean="0"/>
              <a:t> শিক্ষক ইচ্ছে করলে নিজস্ব ব্যাখ্যা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সবল ও দূর্বল</a:t>
            </a:r>
            <a:r>
              <a:rPr lang="bn-BD" baseline="0" dirty="0" smtClean="0"/>
              <a:t> </a:t>
            </a:r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দলে ভাগ করে দিতে পারেন। ব্যবহারিক কাজটি শ্রেণি কক্ষে শিক্ষার্থীদের মাধ্যমে প্রদর্শন করতে বলতে  পারেন। দলনেতার মাধ্যমে তা উপস্থাপন করা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মূল্যায়নের ক্ষেত্রে শ্রেণি শিক্ষক আরো পাঠ সংশ্লিষ্ট প্রশ্ন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শ্রেণি</a:t>
            </a:r>
            <a:r>
              <a:rPr lang="bn-BD" baseline="0" dirty="0" smtClean="0"/>
              <a:t> শিক্ষক ইচ্ছে করলে</a:t>
            </a:r>
            <a:r>
              <a:rPr lang="bn-BD" dirty="0" smtClean="0"/>
              <a:t> বাড়ির কাজ</a:t>
            </a:r>
            <a:r>
              <a:rPr lang="bn-BD" baseline="0" dirty="0" smtClean="0"/>
              <a:t> নিজের মত করেও দিতে পারেন।</a:t>
            </a:r>
            <a:r>
              <a:rPr lang="bn-BD" dirty="0" smtClean="0"/>
              <a:t>বাড়ির কাজ</a:t>
            </a:r>
            <a:r>
              <a:rPr lang="bn-BD" baseline="0" dirty="0" smtClean="0"/>
              <a:t> শিক্ষার্থীদের ডায়রিতে লিখে নিতে বলতে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কার্যক্রমের শুরুতে আজকের পাঠে শিক্ষার্থীদের স্বাগত জানানোর উদ্দেশ্যে অধ্যায়ের সাথে সাদৃশ্যপূর্ণ ছবিসহ স্লাইডটি ব্যবহার করা হয়েছে। তবে বিষয়শিক্ষক ইচ্ছে করলে ছবিটি বাদ দিতে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ইচ্ছে করলে অন্য কোন উপায়েও পাঠ শিরোনাম বের করে আনতে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বোর্ডে লিখে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3A05F-9B42-453B-A759-22CE2AB992C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বিষয় শিক্ষক শিক্ষার্থীদের মাধম্যে </a:t>
            </a:r>
            <a:r>
              <a:rPr lang="bn-BD" dirty="0" smtClean="0"/>
              <a:t>বিক্রিয়াটি শ্রেণিকক্ষে</a:t>
            </a:r>
            <a:r>
              <a:rPr lang="bn-BD" baseline="0" dirty="0" smtClean="0"/>
              <a:t> বাস্তবে দেখাতে পারেন।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বিষয় শিক্ষক শিক্ষার্থীদের মাধম্যে </a:t>
            </a:r>
            <a:r>
              <a:rPr lang="bn-BD" dirty="0" smtClean="0"/>
              <a:t>বিক্রিয়াটি শ্রেণিকক্ষে</a:t>
            </a:r>
            <a:r>
              <a:rPr lang="bn-BD" baseline="0" dirty="0" smtClean="0"/>
              <a:t> বাস্তবে দেখাতে পারেন।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তাপহারী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বিক্রিয়ার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( </a:t>
            </a:r>
            <a:r>
              <a:rPr lang="en-US" baseline="0" dirty="0" err="1" smtClean="0"/>
              <a:t>লক্ষণীয়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পানির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রূপান্তর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রাসায়নিক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বিক্রিয়া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76042-F632-439D-AEFA-7722E3E725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81D80F-0BE9-48C8-8DAE-BB2F1BB5EC61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A06E77-8E66-49CE-8BCD-966C0A9326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উপস্থাপনের জন্য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304800" y="5486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তাপমাত্রা কমে যাওয়ার কারণ কী?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11054"/>
          <a:stretch/>
        </p:blipFill>
        <p:spPr>
          <a:xfrm>
            <a:off x="4191794" y="1986156"/>
            <a:ext cx="4343400" cy="4261449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7011194" y="3376831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rot="5400000">
            <a:off x="3581400" y="2817812"/>
            <a:ext cx="9144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421188" y="3122612"/>
            <a:ext cx="1676400" cy="1588"/>
          </a:xfrm>
          <a:prstGeom prst="line">
            <a:avLst/>
          </a:prstGeom>
          <a:ln w="1174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5182394" y="456406"/>
            <a:ext cx="152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106194" y="3580606"/>
            <a:ext cx="3048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3963591" y="1980009"/>
            <a:ext cx="2591594" cy="1588"/>
          </a:xfrm>
          <a:prstGeom prst="line">
            <a:avLst/>
          </a:prstGeom>
          <a:ln w="1174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8"/>
          <p:cNvGrpSpPr/>
          <p:nvPr/>
        </p:nvGrpSpPr>
        <p:grpSpPr>
          <a:xfrm>
            <a:off x="5487194" y="739834"/>
            <a:ext cx="304800" cy="2765132"/>
            <a:chOff x="1828800" y="4114907"/>
            <a:chExt cx="304800" cy="2058115"/>
          </a:xfrm>
        </p:grpSpPr>
        <p:grpSp>
          <p:nvGrpSpPr>
            <p:cNvPr id="4" name="Group 40"/>
            <p:cNvGrpSpPr/>
            <p:nvPr/>
          </p:nvGrpSpPr>
          <p:grpSpPr>
            <a:xfrm>
              <a:off x="1828800" y="5029115"/>
              <a:ext cx="304800" cy="1143907"/>
              <a:chOff x="1828800" y="685800"/>
              <a:chExt cx="914400" cy="5487988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1828800" y="6858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828800" y="16002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828800" y="25146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828800" y="34290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828800" y="43434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828800" y="52578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828800" y="61722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1"/>
            <p:cNvGrpSpPr/>
            <p:nvPr/>
          </p:nvGrpSpPr>
          <p:grpSpPr>
            <a:xfrm>
              <a:off x="1828800" y="4114907"/>
              <a:ext cx="304800" cy="762715"/>
              <a:chOff x="1828800" y="2514600"/>
              <a:chExt cx="914400" cy="3659188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828800" y="25146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828800" y="34290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1828800" y="43434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828800" y="52578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828800" y="61722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TextBox 123"/>
          <p:cNvSpPr txBox="1"/>
          <p:nvPr/>
        </p:nvSpPr>
        <p:spPr>
          <a:xfrm>
            <a:off x="5868194" y="3047206"/>
            <a:ext cx="73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791994" y="283027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715794" y="25254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15794" y="22968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715794" y="20682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15794" y="18396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15794" y="16110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15794" y="129460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15794" y="10776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715794" y="8490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715794" y="54427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rot="5400000">
            <a:off x="4648597" y="3047603"/>
            <a:ext cx="1219994" cy="1588"/>
          </a:xfrm>
          <a:prstGeom prst="line">
            <a:avLst/>
          </a:prstGeom>
          <a:ln w="1174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344988" y="1598612"/>
            <a:ext cx="1828800" cy="1588"/>
          </a:xfrm>
          <a:prstGeom prst="line">
            <a:avLst/>
          </a:prstGeom>
          <a:ln w="1174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706394" y="3580606"/>
            <a:ext cx="4572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06394" y="4037806"/>
            <a:ext cx="533400" cy="228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909594" y="3790156"/>
            <a:ext cx="406400" cy="17145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53994" y="3733006"/>
            <a:ext cx="342900" cy="2032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58794" y="3910806"/>
            <a:ext cx="342900" cy="2032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011194" y="3656806"/>
            <a:ext cx="228600" cy="152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6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15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0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15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50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15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53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3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4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8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6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0" y="2819400"/>
          <a:ext cx="12795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9400"/>
                        <a:ext cx="12795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762000"/>
            <a:ext cx="4191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876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40069"/>
          <a:stretch/>
        </p:blipFill>
        <p:spPr>
          <a:xfrm>
            <a:off x="1143000" y="2743200"/>
            <a:ext cx="2327724" cy="152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1905000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90800" y="5791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ঘটনাটি ব্যাখ্যা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40069"/>
          <a:stretch/>
        </p:blipFill>
        <p:spPr>
          <a:xfrm>
            <a:off x="5181599" y="2743200"/>
            <a:ext cx="2327724" cy="1524000"/>
          </a:xfrm>
          <a:prstGeom prst="rect">
            <a:avLst/>
          </a:prstGeom>
        </p:spPr>
      </p:pic>
      <p:cxnSp>
        <p:nvCxnSpPr>
          <p:cNvPr id="91" name="Straight Arrow Connector 90"/>
          <p:cNvCxnSpPr/>
          <p:nvPr/>
        </p:nvCxnSpPr>
        <p:spPr>
          <a:xfrm rot="5400000" flipH="1" flipV="1">
            <a:off x="6058693" y="4304506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rot="5400000" flipH="1" flipV="1">
            <a:off x="6706393" y="4419600"/>
            <a:ext cx="15160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0800000">
            <a:off x="7620003" y="3810000"/>
            <a:ext cx="228597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 flipH="1" flipV="1">
            <a:off x="5715793" y="4495800"/>
            <a:ext cx="15160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181599" y="3886200"/>
            <a:ext cx="152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5400000">
            <a:off x="2400697" y="4304903"/>
            <a:ext cx="762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16200000" flipH="1">
            <a:off x="2818606" y="4037806"/>
            <a:ext cx="152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1829594" y="4191000"/>
            <a:ext cx="15160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2819400" y="3656012"/>
            <a:ext cx="1524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895600" y="381000"/>
            <a:ext cx="28956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rot="5400000" flipH="1" flipV="1">
            <a:off x="2171698" y="2781302"/>
            <a:ext cx="1066804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6477000" y="457200"/>
            <a:ext cx="14478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৫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791200" y="1905000"/>
            <a:ext cx="1905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5400000" flipH="1" flipV="1">
            <a:off x="5829298" y="2857502"/>
            <a:ext cx="1066804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5800" y="5029200"/>
            <a:ext cx="304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95400" y="4876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তাপ প্রবাহের দিক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5723E-6 L -0.00018 -0.083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5723E-6 L -0.00018 -0.083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-0.10417 -3.294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5723E-6 L -0.00018 -0.083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6069E-6 L 0.07084 -1.5606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884 L -0.00018 0.049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0405E-6 L 3.33333E-6 0.094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2219 L -0.00017 0.072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4.45087E-6 L 0.05833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3d_thumb_lighting_rendering_particles_particle_volumetric_flame_candle_fi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133600"/>
            <a:ext cx="2174724" cy="4419600"/>
          </a:xfrm>
          <a:prstGeom prst="rect">
            <a:avLst/>
          </a:prstGeom>
        </p:spPr>
      </p:pic>
      <p:grpSp>
        <p:nvGrpSpPr>
          <p:cNvPr id="2" name="Group 67"/>
          <p:cNvGrpSpPr/>
          <p:nvPr/>
        </p:nvGrpSpPr>
        <p:grpSpPr>
          <a:xfrm>
            <a:off x="4495800" y="3505200"/>
            <a:ext cx="533400" cy="609600"/>
            <a:chOff x="4648200" y="2895600"/>
            <a:chExt cx="533400" cy="609600"/>
          </a:xfrm>
        </p:grpSpPr>
        <p:sp>
          <p:nvSpPr>
            <p:cNvPr id="62" name="Oval 61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8"/>
          <p:cNvGrpSpPr/>
          <p:nvPr/>
        </p:nvGrpSpPr>
        <p:grpSpPr>
          <a:xfrm>
            <a:off x="4038600" y="3505200"/>
            <a:ext cx="533400" cy="609600"/>
            <a:chOff x="4648200" y="2895600"/>
            <a:chExt cx="533400" cy="609600"/>
          </a:xfrm>
        </p:grpSpPr>
        <p:sp>
          <p:nvSpPr>
            <p:cNvPr id="70" name="Oval 69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3962400" y="4038600"/>
            <a:ext cx="533400" cy="609600"/>
            <a:chOff x="4648200" y="2895600"/>
            <a:chExt cx="533400" cy="609600"/>
          </a:xfrm>
        </p:grpSpPr>
        <p:sp>
          <p:nvSpPr>
            <p:cNvPr id="78" name="Oval 77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80"/>
          <p:cNvGrpSpPr/>
          <p:nvPr/>
        </p:nvGrpSpPr>
        <p:grpSpPr>
          <a:xfrm>
            <a:off x="4724400" y="4038600"/>
            <a:ext cx="533400" cy="609600"/>
            <a:chOff x="4648200" y="2895600"/>
            <a:chExt cx="533400" cy="609600"/>
          </a:xfrm>
        </p:grpSpPr>
        <p:sp>
          <p:nvSpPr>
            <p:cNvPr id="82" name="Oval 81"/>
            <p:cNvSpPr/>
            <p:nvPr/>
          </p:nvSpPr>
          <p:spPr>
            <a:xfrm>
              <a:off x="4648200" y="32004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8768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876800" y="2895600"/>
              <a:ext cx="304800" cy="3048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Oval 89"/>
          <p:cNvSpPr/>
          <p:nvPr/>
        </p:nvSpPr>
        <p:spPr>
          <a:xfrm>
            <a:off x="4040037" y="5624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267200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498674" y="5624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725837" y="563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040037" y="5853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267200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498674" y="5853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725837" y="586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040037" y="6081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267200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498674" y="6081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725837" y="609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040037" y="6310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267200" y="632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498674" y="6310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725837" y="6324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4038600" y="4786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265763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497237" y="47862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724400" y="4800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038600" y="5014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265763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497237" y="50148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724400" y="5029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038600" y="5243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265763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497237" y="5243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724400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038600" y="5472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265763" y="548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4497237" y="5472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724400" y="5486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flipH="1">
            <a:off x="4419600" y="4191000"/>
            <a:ext cx="1524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038600" y="4862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265763" y="487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497237" y="48624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38600" y="5091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265763" y="510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4497237" y="50910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724400" y="5105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038600" y="5319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265763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97237" y="531962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7244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4724400" y="4876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8001000" y="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8839200" y="1524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57200" y="609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581400" y="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228600" y="4572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অক্সিজানের অণু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304800" y="4800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28600" y="5334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কার্বন-ডাই-অক্সাইডের অণু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304800" y="548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457200" y="5486400"/>
            <a:ext cx="304800" cy="304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85800" y="5562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28600" y="6096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মোমের অণু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81000" y="632460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839200" y="5867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0" y="59436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609600" y="762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28600" y="3810000"/>
            <a:ext cx="31242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পানির অণু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457200" y="4953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86"/>
          <p:cNvGrpSpPr/>
          <p:nvPr/>
        </p:nvGrpSpPr>
        <p:grpSpPr>
          <a:xfrm>
            <a:off x="304800" y="3962400"/>
            <a:ext cx="685800" cy="381000"/>
            <a:chOff x="304800" y="3962400"/>
            <a:chExt cx="685800" cy="381000"/>
          </a:xfrm>
        </p:grpSpPr>
        <p:sp>
          <p:nvSpPr>
            <p:cNvPr id="153" name="Oval 152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87"/>
          <p:cNvGrpSpPr/>
          <p:nvPr/>
        </p:nvGrpSpPr>
        <p:grpSpPr>
          <a:xfrm>
            <a:off x="4038600" y="4191000"/>
            <a:ext cx="685800" cy="381000"/>
            <a:chOff x="304800" y="3962400"/>
            <a:chExt cx="685800" cy="381000"/>
          </a:xfrm>
        </p:grpSpPr>
        <p:sp>
          <p:nvSpPr>
            <p:cNvPr id="89" name="Oval 88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57"/>
          <p:cNvGrpSpPr/>
          <p:nvPr/>
        </p:nvGrpSpPr>
        <p:grpSpPr>
          <a:xfrm>
            <a:off x="4191000" y="4343400"/>
            <a:ext cx="685800" cy="381000"/>
            <a:chOff x="304800" y="3962400"/>
            <a:chExt cx="685800" cy="381000"/>
          </a:xfrm>
        </p:grpSpPr>
        <p:sp>
          <p:nvSpPr>
            <p:cNvPr id="159" name="Oval 158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61"/>
          <p:cNvGrpSpPr/>
          <p:nvPr/>
        </p:nvGrpSpPr>
        <p:grpSpPr>
          <a:xfrm>
            <a:off x="4343400" y="4495800"/>
            <a:ext cx="685800" cy="381000"/>
            <a:chOff x="304800" y="3962400"/>
            <a:chExt cx="685800" cy="381000"/>
          </a:xfrm>
        </p:grpSpPr>
        <p:sp>
          <p:nvSpPr>
            <p:cNvPr id="163" name="Oval 162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65"/>
          <p:cNvGrpSpPr/>
          <p:nvPr/>
        </p:nvGrpSpPr>
        <p:grpSpPr>
          <a:xfrm>
            <a:off x="4495800" y="4648200"/>
            <a:ext cx="685800" cy="381000"/>
            <a:chOff x="304800" y="3962400"/>
            <a:chExt cx="685800" cy="381000"/>
          </a:xfrm>
        </p:grpSpPr>
        <p:sp>
          <p:nvSpPr>
            <p:cNvPr id="167" name="Oval 166"/>
            <p:cNvSpPr/>
            <p:nvPr/>
          </p:nvSpPr>
          <p:spPr>
            <a:xfrm>
              <a:off x="533400" y="4038600"/>
              <a:ext cx="304800" cy="304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685800" y="39624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304800" y="4038600"/>
              <a:ext cx="304800" cy="3048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2" name="Oval 171"/>
          <p:cNvSpPr/>
          <p:nvPr/>
        </p:nvSpPr>
        <p:spPr>
          <a:xfrm>
            <a:off x="8991600" y="167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991600" y="60198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733800" y="152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153400" y="152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914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152400" y="6096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609600" y="7620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8" dur="1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0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2" dur="17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6" dur="16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1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0" dur="16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0" dur="15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4" dur="16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3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0" dur="1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8" presetClass="path" presetSubtype="0" repeatCount="indefinite" autoRev="1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2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4" dur="1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48" dur="16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2" dur="16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8" presetClass="path" presetSubtype="0" repeatCount="indefinite" autoRev="1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5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8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8" presetClass="path" presetSubtype="0" repeatCount="indefinite" autoRev="1" fill="hold" grpId="0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2" dur="15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8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8" presetClass="path" presetSubtype="0" repeatCount="indefinite" autoRev="1" fill="hold" grpId="0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6" dur="16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8" presetClass="path" presetSubtype="0" repeatCount="indefinite" autoRev="1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18 -0.00069 C 0.01788 -2.61916E-6 0.01857 0.0007 0.01892 0.00162 C 0.01909 0.00278 0.01927 0.00417 0.01944 0.00532 C 0.01979 0.00671 0.01944 0.00764 0.01927 0.00879 C 0.01909 0.00995 0.01892 0.01111 0.0184 0.01203 C 0.01788 0.01319 0.01718 0.01389 0.01614 0.01458 C 0.01545 0.01504 0.01458 0.0155 0.01354 0.01574 C 0.0125 0.01597 0.01163 0.01597 0.01076 0.01574 C 0.00989 0.0155 0.00885 0.01481 0.00816 0.01412 C 0.00746 0.01342 0.00694 0.0125 0.00659 0.01157 C 0.00625 0.01041 0.00607 0.00926 0.00607 0.0081 C 0.0059 0.00694 0.00607 0.00579 0.00642 0.00463 C 0.00677 0.0037 0.00746 0.00278 0.0085 0.00255 C 0.00937 0.00232 0.01041 0.00255 0.01111 0.00324 C 0.01163 0.00394 0.01198 0.00509 0.01198 0.00625 C 0.01198 0.00764 0.01198 0.00879 0.01163 0.00972 C 0.01111 0.01065 0.01128 0.01088 0.00972 0.01227 C 0.00816 0.01365 0.00677 0.01319 0.0059 0.01319 C 0.00503 0.01319 0.00434 0.01296 0.00347 0.0125 C 0.0026 0.01203 0.00173 0.01111 0.00121 0.01041 C 0.00069 0.00949 0.00052 0.00856 0.00017 0.00694 C 3.33333E-6 0.00556 3.33333E-6 0.00463 3.33333E-6 0.00347 C 3.33333E-6 0.00232 3.33333E-6 0.00116 3.33333E-6 -2.61916E-6 " pathEditMode="relative" rAng="0" ptsTypes="fffffffffffffffffffffff">
                                      <p:cBhvr>
                                        <p:cTn id="6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88889E-6 2.0111E-6 C -0.00225 -0.00925 -0.00503 -0.00647 -0.01267 -0.0074 C -0.01371 -0.01341 -0.0151 -0.01549 -0.01961 -0.01688 C -0.02083 -0.0252 -0.02395 -0.02566 -0.02951 -0.02705 C -0.03142 -0.03444 -0.02829 -0.02474 -0.03368 -0.03098 C -0.03437 -0.0319 -0.0342 -0.03352 -0.03437 -0.03468 C -0.03524 -0.03884 -0.03628 -0.04254 -0.03732 -0.0467 C -0.03541 -0.06681 -0.03611 -0.05802 -0.03507 -0.07328 C -0.03541 -0.07582 -0.03854 -0.10009 -0.03871 -0.10056 C -0.03993 -0.10241 -0.04132 -0.10402 -0.04288 -0.10518 C -0.04409 -0.1061 -0.04704 -0.10703 -0.04704 -0.1068 C -0.05086 -0.11165 -0.05347 -0.11489 -0.05833 -0.11651 C -0.05954 -0.11882 -0.06111 -0.12182 -0.06267 -0.1239 C -0.06493 -0.12691 -0.06475 -0.12437 -0.06475 -0.12668 " pathEditMode="relative" rAng="0" ptsTypes="fffffffffffffA">
                                      <p:cBhvr>
                                        <p:cTn id="7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0" y="-64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1111 C 0.00243 -0.01412 0.00503 -0.0176 0.0026 -0.02315 C 0.00173 -0.02547 -0.00087 -0.02477 -0.00278 -0.02523 C -0.00903 -0.03542 -0.00643 -0.03079 -0.01042 -0.0382 C -0.01216 -0.04607 -0.01094 -0.04283 -0.01302 -0.04792 C -0.01268 -0.05602 -0.01216 -0.06459 -0.01111 -0.07269 C -0.01059 -0.07732 -0.00834 -0.08125 -0.00747 -0.08542 C -0.00712 -0.09815 -0.00799 -0.13982 0.00139 -0.14815 C 0.00364 -0.15394 0.00903 -0.15371 0.01302 -0.15556 C 0.01475 -0.15625 0.01805 -0.15857 0.01805 -0.15834 " pathEditMode="relative" rAng="0" ptsTypes="fffffffffA">
                                      <p:cBhvr>
                                        <p:cTn id="72" dur="32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4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-5.18519E-6 C 0.0099 -0.00325 0.01059 -0.00556 0.01823 -0.01227 C 0.01997 -0.01575 0.02136 -0.01968 0.0224 -0.02362 C 0.01997 -0.03357 0.01997 -0.047 0.0224 -0.05649 C 0.02153 -0.06598 0.01945 -0.07454 0.01754 -0.08357 C 0.01719 -0.08542 0.01632 -0.0919 0.01545 -0.09306 C 0.01441 -0.09468 0.00955 -0.09561 0.00834 -0.09584 C 0.00452 -0.09514 -0.00295 -0.09399 -0.00295 -0.09399 " pathEditMode="relative" ptsTypes="fffffffA">
                                      <p:cBhvr>
                                        <p:cTn id="74" dur="46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1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-4.44444E-6 C 0.01284 0.00093 0.02465 -0.00046 0.03732 -0.00185 C 0.04044 -0.00417 0.04079 -0.00648 0.04444 -0.00764 C 0.046 -0.01065 0.04704 -0.01343 0.04791 -0.0169 C 0.04722 -0.01991 0.04531 -0.02245 0.04513 -0.02546 C 0.04461 -0.04097 0.046 -0.04236 0.04791 -0.0537 C 0.04843 -0.05949 0.05034 -0.08125 0.05555 -0.08356 C 0.06058 -0.09028 0.06718 -0.09769 0.07465 -0.09769 " pathEditMode="relative" ptsTypes="fffffffA">
                                      <p:cBhvr>
                                        <p:cTn id="76" dur="26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7.40741E-7 C 0.00417 -0.00185 0.00833 -0.00231 0.01198 -0.00555 C 0.01128 -0.00555 -0.00035 -0.0081 -0.00139 -0.00463 C -0.00208 -0.00208 0.00469 7.40741E-7 0.00278 0.00093 C -0.00069 0.00278 -0.00469 -0.00023 -0.00851 -0.00092 C -0.01233 -0.00254 -0.0158 -0.00463 -0.01979 -0.00555 C -0.02066 -0.00602 -0.02517 -0.00833 -0.02604 -0.00926 C -0.03403 -0.01805 -0.02674 -0.01296 -0.03316 -0.0169 C -0.03403 -0.01875 -0.03507 -0.0206 -0.03594 -0.02245 C -0.03646 -0.02338 -0.03733 -0.02523 -0.03733 -0.02523 C -0.03837 -0.0375 -0.03993 -0.05301 -0.03455 -0.06389 C -0.03576 -0.07014 -0.03455 -0.06667 -0.03941 -0.07315 C -0.0401 -0.07407 -0.04149 -0.07592 -0.04149 -0.07592 C -0.04306 -0.08287 -0.04219 -0.09004 -0.04358 -0.09676 C -0.04375 -0.09792 -0.04514 -0.09792 -0.04583 -0.09861 C -0.04722 -0.10023 -0.04757 -0.10324 -0.04931 -0.10417 C -0.05035 -0.10486 -0.05156 -0.10417 -0.05278 -0.10417 " pathEditMode="relative" ptsTypes="ffffffffffffffffA">
                                      <p:cBhvr>
                                        <p:cTn id="78" dur="38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11111E-6 0.02222 C 0.00294 0.01643 -0.0007 0.02199 0.00485 0.01852 C 0.00572 0.01782 0.00624 0.01643 0.00711 0.01574 C 0.01197 0.01134 0.01961 0.00833 0.02534 0.00717 C 0.0269 0.00092 0.0335 -0.00278 0.03801 -0.00486 C 0.04131 -0.01181 0.0401 -0.01968 0.04149 -0.02755 C 0.04079 -0.04306 0.04235 -0.05834 0.04513 -0.07338 C 0.04531 -0.0831 0.04548 -0.09283 0.04583 -0.10255 C 0.04583 -0.10371 0.04652 -0.1051 0.04652 -0.10625 C 0.04739 -0.12269 0.04478 -0.14306 0.05919 -0.14954 C 0.06006 -0.15139 0.0618 -0.15232 0.06267 -0.15417 C 0.0644 -0.15764 0.06423 -0.16204 0.06683 -0.16551 " pathEditMode="relative" ptsTypes="fffffffffffA">
                                      <p:cBhvr>
                                        <p:cTn id="80" dur="5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22222E-6 -2.49191E-6 C -0.00295 -0.02705 -0.00139 -0.06542 -0.02552 -0.07305 C -0.04271 -0.08438 -0.05989 -0.09316 -0.07847 -0.09917 C -0.08281 -0.1031 -0.08785 -0.10541 -0.09219 -0.10957 C -0.09444 -0.11165 -0.09566 -0.11535 -0.09792 -0.11743 C -0.10226 -0.12159 -0.10694 -0.12321 -0.1118 -0.12529 C -0.12083 -0.13731 -0.12969 -0.14656 -0.14114 -0.15396 C -0.15121 -0.17291 -0.16215 -0.19025 -0.17257 -0.20874 C -0.1743 -0.21868 -0.17882 -0.22515 -0.18038 -0.23486 C -0.18368 -0.25474 -0.18472 -0.26699 -0.19601 -0.28202 C -0.20035 -0.29959 -0.22396 -0.31369 -0.23524 -0.32363 C -0.25052 -0.33703 -0.22899 -0.31831 -0.25087 -0.33935 C -0.26042 -0.34859 -0.26198 -0.34721 -0.26858 -0.35761 C -0.2743 -0.36662 -0.27656 -0.37864 -0.28038 -0.38905 C -0.28316 -0.41147 -0.29739 -0.45608 -0.31753 -0.45955 C -0.32535 -0.46094 -0.33333 -0.45955 -0.34114 -0.45955 " pathEditMode="relative" ptsTypes="fffffffffffffffA">
                                      <p:cBhvr>
                                        <p:cTn id="8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73472E-18 -5.28895E-6 C 0.00365 -0.01896 0.00469 -0.03908 0.00973 -0.05757 C 0.01493 -0.07675 0.02726 -0.08623 0.03525 -0.10218 C 0.03664 -0.10473 0.03716 -0.10842 0.03924 -0.11004 C 0.04271 -0.11282 0.04705 -0.11351 0.05105 -0.11513 C 0.06077 -0.12807 0.06997 -0.12738 0.08039 -0.14102 C 0.08368 -0.15419 0.08907 -0.16275 0.0941 -0.175 C 0.09844 -0.18563 0.10295 -0.20019 0.10591 -0.21175 C 0.1125 -0.23787 0.11545 -0.26561 0.12552 -0.28988 C 0.1323 -0.3063 0.13802 -0.32525 0.15295 -0.33196 C 0.16945 -0.33889 0.15677 -0.33404 0.19219 -0.33681 C 0.20191 -0.34999 0.2125 -0.36247 0.22361 -0.37333 C 0.22882 -0.37842 0.23924 -0.38905 0.23924 -0.38905 C 0.24723 -0.40523 0.24705 -0.42581 0.25886 -0.43875 C 0.26407 -0.4443 0.26476 -0.44361 0.27066 -0.44661 C 0.28143 -0.45193 0.27691 -0.4517 0.2823 -0.4517 " pathEditMode="relative" ptsTypes="fffffffffffffff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fill="hold" nodeType="withEffect">
                                  <p:stCondLst>
                                    <p:cond delay="4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7.33703E-6 C -0.00122 -0.00254 -0.00278 -0.00508 -0.00382 -0.00785 C -0.00469 -0.01039 -0.00486 -0.0134 -0.0059 -0.01571 C -0.01285 -0.03189 -0.02153 -0.04576 -0.02743 -0.06264 C -0.03056 -0.07142 -0.03299 -0.08067 -0.03715 -0.08876 C -0.03854 -0.0913 -0.03993 -0.09384 -0.04115 -0.09662 C -0.04254 -0.10008 -0.04288 -0.10425 -0.04497 -0.10702 C -0.04636 -0.1091 -0.04896 -0.10887 -0.05087 -0.10979 C -0.09636 -0.10263 -0.12101 -0.10563 -0.17639 -0.10702 C -0.18281 -0.11973 -0.18195 -0.13268 -0.18629 -0.14632 C -0.19358 -0.16897 -0.20521 -0.18192 -0.21563 -0.2011 C -0.2217 -0.21243 -0.21962 -0.21682 -0.22743 -0.22722 C -0.22813 -0.23162 -0.22952 -0.23578 -0.22934 -0.24017 C -0.22882 -0.26976 -0.2283 -0.29958 -0.22535 -0.32893 C -0.22465 -0.3361 -0.2007 -0.34997 -0.19601 -0.35251 C -0.19236 -0.35898 -0.18715 -0.36384 -0.1842 -0.37077 C -0.18177 -0.37632 -0.18229 -0.38326 -0.18038 -0.38904 C -0.17309 -0.41169 -0.17899 -0.3888 -0.17448 -0.4073 C -0.17587 -0.45468 -0.17708 -0.50462 -0.18629 -0.55085 C -0.18559 -0.55778 -0.18524 -0.56495 -0.1842 -0.57188 C -0.18316 -0.57905 -0.18038 -0.58529 -0.18038 -0.59269 " pathEditMode="relative" ptsTypes="ffffffffffffffffffffA">
                                      <p:cBhvr>
                                        <p:cTn id="8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7.37402E-6 C 0.00695 -0.0275 0.0066 -0.05408 0.00799 -0.08344 C 0.0073 -0.09569 0.00799 -0.10818 0.00591 -0.1202 C 0.00365 -0.13291 -0.01041 -0.16319 -0.01753 -0.17221 C -0.02187 -0.18862 -0.0276 -0.19532 -0.03524 -0.20896 C -0.03819 -0.22075 -0.04357 -0.23254 -0.04895 -0.24271 C -0.05347 -0.26814 -0.04687 -0.23786 -0.05677 -0.26398 C -0.06423 -0.28363 -0.05816 -0.27369 -0.06267 -0.28987 C -0.06632 -0.30304 -0.07014 -0.3153 -0.07639 -0.32639 C -0.07864 -0.34188 -0.08211 -0.34396 -0.08628 -0.3576 C -0.08819 -0.36407 -0.0927 -0.38557 -0.09409 -0.39158 C -0.096 -0.41308 -0.09461 -0.43665 -0.1 -0.457 C -0.0993 -0.4778 -0.09948 -0.49884 -0.09791 -0.51964 C -0.09687 -0.53328 -0.09062 -0.54738 -0.0901 -0.56125 C -0.08958 -0.57697 -0.0901 -0.59269 -0.0901 -0.60841 " pathEditMode="relative" ptsTypes="ffffffffffffffA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43 -0.01919 C -0.06945 0.0067 -0.08577 0.04623 -0.10938 0.0564 C -0.11389 0.06241 -0.11979 0.06727 -0.12309 0.07466 C -0.125 0.07905 -0.12622 0.08414 -0.12899 0.08784 C -0.13229 0.09223 -0.1408 0.09824 -0.1408 0.09824 C -0.14323 0.1031 -0.14427 0.10911 -0.1467 0.11396 C -0.16215 0.14517 -0.14393 0.10078 -0.15643 0.12945 C -0.16354 0.14563 -0.16771 0.16481 -0.17413 0.18169 C -0.17587 0.18631 -0.17813 0.19047 -0.18004 0.19487 C -0.18143 0.19833 -0.18264 0.2018 -0.18386 0.20527 C -0.18837 0.23601 -0.1816 0.20319 -0.19167 0.22607 C -0.1941 0.23162 -0.19375 0.23856 -0.19566 0.24433 C -0.19688 0.24803 -0.19827 0.2515 -0.19965 0.25497 C -0.20087 0.25728 -0.20261 0.25982 -0.20347 0.2626 C -0.20521 0.26768 -0.2059 0.27323 -0.20747 0.27831 C -0.20972 0.28548 -0.21268 0.29242 -0.21528 0.29935 C -0.21649 0.30259 -0.21945 0.30397 -0.22118 0.30698 C -0.23004 0.32085 -0.23507 0.32686 -0.2467 0.33842 C -0.25399 0.34558 -0.25955 0.35298 -0.26823 0.35668 C -0.27865 0.36569 -0.28733 0.37332 -0.29965 0.37748 C -0.3092 0.38395 -0.31684 0.39366 -0.32708 0.39852 C -0.33524 0.40938 -0.3434 0.41701 -0.35452 0.42187 C -0.36181 0.42834 -0.36597 0.43712 -0.37205 0.44544 C -0.37535 0.4577 -0.38247 0.46602 -0.38976 0.47411 C -0.39774 0.48289 -0.39427 0.4815 -0.40156 0.49237 C -0.42413 0.52566 -0.40504 0.49745 -0.4191 0.5134 C -0.42118 0.51572 -0.425 0.52126 -0.425 0.52126 " pathEditMode="relative" ptsTypes="ffffffffffffffffffffffffffA">
                                      <p:cBhvr>
                                        <p:cTn id="90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9.06149E-7 C -0.01493 0.01988 -0.03333 0.05016 -0.06024 0.05802 C -0.06528 0.06264 -0.07205 0.06634 -0.07587 0.07189 C -0.07795 0.07536 -0.07934 0.07929 -0.08247 0.08206 C -0.08628 0.08553 -0.09583 0.09015 -0.09583 0.09038 C -0.09861 0.09385 -0.09983 0.09847 -0.1026 0.10217 C -0.12014 0.12621 -0.09948 0.092 -0.11372 0.11419 C -0.1217 0.12644 -0.12639 0.14124 -0.13368 0.15418 C -0.13576 0.15788 -0.13837 0.16089 -0.14045 0.16435 C -0.14201 0.16713 -0.1434 0.16967 -0.14479 0.17244 C -0.15 0.19602 -0.14219 0.17083 -0.15365 0.18839 C -0.15642 0.19256 -0.15608 0.19787 -0.15816 0.20226 C -0.15955 0.20527 -0.16111 0.20781 -0.16267 0.21059 C -0.16406 0.2122 -0.16615 0.21428 -0.16701 0.21637 C -0.1691 0.22029 -0.16979 0.22446 -0.1717 0.22839 C -0.17413 0.23393 -0.1776 0.23925 -0.18056 0.24457 C -0.18194 0.24711 -0.18524 0.24827 -0.18715 0.25058 C -0.19722 0.26121 -0.20295 0.26583 -0.21615 0.27462 C -0.22448 0.28017 -0.23073 0.28594 -0.24063 0.28872 C -0.25243 0.29565 -0.26233 0.30143 -0.27639 0.30467 C -0.28715 0.30975 -0.29583 0.31715 -0.30747 0.32085 C -0.31667 0.32917 -0.32604 0.33495 -0.33854 0.33888 C -0.34688 0.34373 -0.35156 0.35044 -0.35851 0.35691 C -0.36233 0.36639 -0.37031 0.37263 -0.37865 0.37887 C -0.38767 0.38557 -0.38368 0.38465 -0.39201 0.39297 C -0.41771 0.41863 -0.39601 0.3969 -0.41198 0.40915 C -0.41441 0.41077 -0.41858 0.41516 -0.41858 0.41539 " pathEditMode="relative" rAng="0" ptsTypes="ffffffffffffffffffffffffffA">
                                      <p:cBhvr>
                                        <p:cTn id="9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209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0" nodeType="withEffect">
                                  <p:stCondLst>
                                    <p:cond delay="2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9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4.91447E-6 C 0.00434 0.03143 0.00972 0.07951 0.01753 0.09177 C 0.0191 0.09916 0.02101 0.10494 0.02222 0.11396 C 0.02274 0.11927 0.02326 0.12552 0.02413 0.13014 C 0.02517 0.13546 0.02812 0.14262 0.02812 0.14308 C 0.02882 0.14863 0.02917 0.15603 0.03003 0.16181 C 0.03524 0.19972 0.02917 0.14586 0.03333 0.18076 C 0.03576 0.20041 0.03715 0.22376 0.03924 0.24433 C 0.03976 0.24988 0.04062 0.25497 0.04115 0.26028 C 0.04167 0.26444 0.04201 0.2686 0.04253 0.273 C 0.04392 0.31021 0.04167 0.27045 0.04514 0.29819 C 0.04583 0.3049 0.04583 0.31345 0.04635 0.32038 C 0.04687 0.32501 0.04722 0.32917 0.04774 0.33333 C 0.04809 0.3361 0.04878 0.33934 0.04896 0.34257 C 0.04965 0.34882 0.04983 0.35552 0.05035 0.36176 C 0.05104 0.37055 0.05208 0.37887 0.05295 0.38742 C 0.0533 0.39135 0.05434 0.39297 0.05486 0.39667 C 0.05781 0.41354 0.05955 0.42071 0.06354 0.43481 C 0.06597 0.44359 0.06771 0.45261 0.07066 0.457 C 0.07413 0.46809 0.07708 0.47734 0.08108 0.48243 C 0.08437 0.49029 0.08681 0.50208 0.09028 0.50785 C 0.09306 0.52126 0.09583 0.53051 0.09948 0.53629 C 0.10191 0.54415 0.1033 0.55501 0.10538 0.56495 C 0.10642 0.57998 0.10885 0.59015 0.11128 0.59986 C 0.11389 0.61049 0.11267 0.60887 0.1151 0.62205 C 0.12274 0.66273 0.11632 0.62829 0.12101 0.64771 C 0.1217 0.65048 0.12309 0.65718 0.12309 0.65765 " pathEditMode="relative" rAng="0" ptsTypes="ffffffffffffffffffffffffffA">
                                      <p:cBhvr>
                                        <p:cTn id="96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310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532 0.06773 C -0.06198 0.05663 -0.08264 0.03976 -0.1125 0.03537 C -0.11823 0.03283 -0.1257 0.03074 -0.13004 0.02751 C -0.1323 0.02566 -0.13386 0.02358 -0.13733 0.02196 C -0.14167 0.02011 -0.15226 0.01734 -0.15226 0.01734 C -0.15539 0.01549 -0.15677 0.01271 -0.15973 0.01063 C -0.17934 -0.00254 -0.15625 0.01641 -0.17223 0.00416 C -0.18108 -0.00277 -0.18629 -0.0111 -0.19445 -0.01826 C -0.19671 -0.02034 -0.19966 -0.02196 -0.20191 -0.02381 C -0.20365 -0.02543 -0.20521 -0.02681 -0.20677 -0.02843 C -0.21268 -0.04138 -0.204 -0.02751 -0.21667 -0.03722 C -0.2198 -0.03953 -0.21945 -0.04253 -0.22171 -0.04508 C -0.22327 -0.04669 -0.225 -0.04808 -0.22674 -0.0497 C -0.2283 -0.05039 -0.23056 -0.05155 -0.2316 -0.0527 C -0.23386 -0.05502 -0.23473 -0.05733 -0.23681 -0.05941 C -0.23959 -0.06264 -0.24341 -0.06565 -0.24671 -0.06842 C -0.24827 -0.07004 -0.25191 -0.0705 -0.254 -0.07189 C -0.26528 -0.07767 -0.27171 -0.08044 -0.28646 -0.0853 C -0.29566 -0.0883 -0.30261 -0.09154 -0.31372 -0.09316 C -0.32691 -0.09686 -0.33785 -0.10009 -0.35348 -0.10194 C -0.36563 -0.10472 -0.37518 -0.10888 -0.3882 -0.11096 C -0.39844 -0.11558 -0.40886 -0.11882 -0.42292 -0.1209 C -0.43212 -0.12367 -0.43733 -0.12737 -0.44514 -0.13107 C -0.44931 -0.13638 -0.45834 -0.13985 -0.46754 -0.14332 C -0.47761 -0.14702 -0.47309 -0.14656 -0.48247 -0.15118 C -0.51112 -0.16528 -0.48698 -0.15326 -0.50469 -0.16019 C -0.50747 -0.16112 -0.51198 -0.16343 -0.51198 -0.16366 " pathEditMode="relative" rAng="0" ptsTypes="ffffffffffffffffffffffffffA">
                                      <p:cBhvr>
                                        <p:cTn id="98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96209E-6 C 0.01719 -0.01595 0.0382 -0.04023 0.06875 -0.04647 C 0.07466 -0.05017 0.0823 -0.05317 0.08681 -0.05779 C 0.08907 -0.06034 0.0908 -0.06334 0.09428 -0.06565 C 0.09879 -0.06843 0.10955 -0.07236 0.10955 -0.07213 C 0.11285 -0.0749 0.11424 -0.07906 0.11719 -0.08207 C 0.13733 -0.10079 0.11372 -0.07374 0.13004 -0.09131 C 0.13924 -0.10125 0.14445 -0.11304 0.15296 -0.12344 C 0.15521 -0.12645 0.15816 -0.12876 0.16059 -0.1313 C 0.16233 -0.13361 0.16389 -0.1357 0.16546 -0.13801 C 0.17153 -0.1565 0.16268 -0.13662 0.1757 -0.15049 C 0.17882 -0.15396 0.17848 -0.15812 0.18091 -0.16182 C 0.18247 -0.16413 0.18421 -0.16621 0.18594 -0.16852 C 0.18768 -0.16944 0.18993 -0.17106 0.19098 -0.17268 C 0.19323 -0.17615 0.19428 -0.17938 0.19636 -0.18239 C 0.19914 -0.18701 0.20313 -0.1914 0.20643 -0.19533 C 0.20816 -0.19765 0.21181 -0.19834 0.21389 -0.20019 C 0.22553 -0.20851 0.23212 -0.21244 0.24723 -0.21938 C 0.25678 -0.22377 0.26389 -0.22839 0.27518 -0.2307 C 0.28872 -0.23602 0.3 -0.24064 0.31598 -0.24342 C 0.32848 -0.24735 0.3382 -0.25336 0.35157 -0.25636 C 0.36216 -0.26283 0.37275 -0.26746 0.38716 -0.27046 C 0.39671 -0.27439 0.40191 -0.27971 0.41007 -0.28502 C 0.41424 -0.29265 0.42362 -0.29774 0.43299 -0.30259 C 0.44323 -0.30791 0.43872 -0.30722 0.44827 -0.31392 C 0.47761 -0.33403 0.45296 -0.31692 0.47101 -0.32686 C 0.47396 -0.32825 0.47865 -0.33149 0.47865 -0.33172 " pathEditMode="relative" rAng="0" ptsTypes="ffffffffffffffffffffffffffA">
                                      <p:cBhvr>
                                        <p:cTn id="100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02" dur="3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7 -3.7037E-7 C -0.01893 -0.01296 -0.03507 -0.02917 -0.05226 -0.04676 C -0.06962 -0.06458 -0.08594 -0.08519 -0.10643 -0.09722 C -0.11823 -0.10394 -0.13907 -0.10463 -0.14966 -0.10625 C -0.18924 -0.11829 -0.22674 -0.12986 -0.26737 -0.13333 C -0.28004 -0.13565 -0.29219 -0.13982 -0.30504 -0.14236 C -0.31719 -0.14722 -0.33039 -0.1456 -0.34289 -0.14769 C -0.37674 -0.15995 -0.34011 -0.1463 -0.3698 -0.15857 C -0.38612 -0.16528 -0.40764 -0.16921 -0.4198 -0.18727 C -0.42605 -0.19653 -0.42726 -0.20833 -0.43612 -0.21435 C -0.43802 -0.21551 -0.44254 -0.21713 -0.44427 -0.21782 C -0.44688 -0.21898 -0.45243 -0.22153 -0.45243 -0.22153 C -0.45695 -0.22616 -0.46077 -0.22894 -0.4658 -0.23241 C -0.47066 -0.23565 -0.47257 -0.24097 -0.47796 -0.24306 C -0.479 -0.24398 -0.49462 -0.25648 -0.48872 -0.24861 " pathEditMode="relative" ptsTypes="ffffffffffffffA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166 0.05347 C -0.05 0.02546 -0.05694 -0.00926 -0.06423 -0.04699 C -0.0717 -0.08519 -0.07882 -0.1294 -0.0875 -0.15509 C -0.0927 -0.16945 -0.10156 -0.17107 -0.10607 -0.17454 C -0.12309 -0.20023 -0.13923 -0.22523 -0.15677 -0.23264 C -0.16215 -0.2375 -0.16736 -0.24653 -0.17291 -0.25185 C -0.17812 -0.26227 -0.18385 -0.2588 -0.18923 -0.26343 C -0.20382 -0.28958 -0.18802 -0.26042 -0.20069 -0.28658 C -0.20781 -0.30116 -0.21701 -0.30949 -0.22222 -0.34815 C -0.225 -0.36806 -0.22552 -0.39329 -0.22934 -0.40625 C -0.23003 -0.4088 -0.23211 -0.41227 -0.23281 -0.41366 C -0.23385 -0.4162 -0.23628 -0.42176 -0.23628 -0.4213 C -0.23819 -0.43171 -0.23993 -0.4375 -0.24201 -0.44491 C -0.24409 -0.45208 -0.24496 -0.46343 -0.24722 -0.46783 C -0.24774 -0.46991 -0.25434 -0.49653 -0.25191 -0.47986 " pathEditMode="relative" rAng="0" ptsTypes="ffffffffffffff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-275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3351 0.03333 C -0.01476 0.01991 0.00104 0.00347 0.01806 -0.01435 C 0.03507 -0.03264 0.05122 -0.05347 0.07135 -0.06574 C 0.08299 -0.07269 0.10347 -0.07338 0.11389 -0.075 C 0.15295 -0.08727 0.18993 -0.09907 0.22986 -0.10255 C 0.24236 -0.10486 0.25434 -0.10903 0.26701 -0.11181 C 0.27899 -0.11667 0.29201 -0.11505 0.30434 -0.11713 C 0.33767 -0.12963 0.30156 -0.11574 0.33073 -0.12824 C 0.34688 -0.13495 0.36806 -0.13912 0.38004 -0.15741 C 0.38611 -0.1669 0.38733 -0.17894 0.39618 -0.18495 C 0.39792 -0.18611 0.40243 -0.18773 0.40417 -0.18843 C 0.40677 -0.18981 0.41215 -0.19236 0.41215 -0.19213 C 0.41667 -0.19699 0.42031 -0.19977 0.42535 -0.20347 C 0.43021 -0.20671 0.43195 -0.21204 0.43733 -0.21412 C 0.43837 -0.21528 0.45382 -0.22778 0.44792 -0.21991 " pathEditMode="relative" rAng="0" ptsTypes="ffffffffffffff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nodeType="withEffect">
                                  <p:stCondLst>
                                    <p:cond delay="2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483 0.00903 C -0.02709 -0.02107 -0.02882 -0.0588 -0.03073 -0.09954 C -0.03264 -0.14074 -0.03438 -0.18843 -0.03664 -0.21644 C -0.03785 -0.23195 -0.04028 -0.23357 -0.04132 -0.23727 C -0.04566 -0.26528 -0.04983 -0.29213 -0.05434 -0.3 C -0.05573 -0.30556 -0.05695 -0.31505 -0.05851 -0.32107 C -0.05973 -0.33241 -0.06129 -0.32847 -0.06268 -0.33334 C -0.06632 -0.36181 -0.06233 -0.33009 -0.06563 -0.35857 C -0.06736 -0.37408 -0.06962 -0.38334 -0.07101 -0.42523 C -0.0717 -0.44653 -0.07188 -0.47384 -0.07275 -0.48797 C -0.07309 -0.49051 -0.07361 -0.49422 -0.07379 -0.49584 C -0.07396 -0.49861 -0.07466 -0.50463 -0.07466 -0.50394 C -0.07518 -0.51528 -0.07552 -0.52176 -0.07604 -0.52963 C -0.07657 -0.53727 -0.07691 -0.54954 -0.07743 -0.5544 C -0.07761 -0.55648 -0.07917 -0.58542 -0.07865 -0.56736 " pathEditMode="relative" rAng="0" ptsTypes="ffffffffffffffA"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297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9.06149E-7 C -0.01493 0.01988 -0.03333 0.05016 -0.06024 0.05802 C -0.06528 0.06264 -0.07205 0.06634 -0.07587 0.07189 C -0.07795 0.07536 -0.07934 0.07929 -0.08247 0.08206 C -0.08628 0.08553 -0.09583 0.09015 -0.09583 0.09038 C -0.09861 0.09385 -0.09983 0.09847 -0.1026 0.10217 C -0.12014 0.12621 -0.09948 0.092 -0.11372 0.11419 C -0.1217 0.12644 -0.12639 0.14124 -0.13368 0.15418 C -0.13576 0.15788 -0.13837 0.16089 -0.14045 0.16435 C -0.14201 0.16713 -0.1434 0.16967 -0.14479 0.17244 C -0.15 0.19602 -0.14219 0.17083 -0.15365 0.18839 C -0.15642 0.19256 -0.15608 0.19787 -0.15816 0.20226 C -0.15955 0.20527 -0.16111 0.20781 -0.16267 0.21059 C -0.16406 0.2122 -0.16615 0.21428 -0.16701 0.21637 C -0.1691 0.22029 -0.16979 0.22446 -0.1717 0.22839 C -0.17413 0.23393 -0.1776 0.23925 -0.18056 0.24457 C -0.18194 0.24711 -0.18524 0.24827 -0.18715 0.25058 C -0.19722 0.26121 -0.20295 0.26583 -0.21615 0.27462 C -0.22448 0.28017 -0.23073 0.28594 -0.24063 0.28872 C -0.25243 0.29565 -0.26233 0.30143 -0.27639 0.30467 C -0.28715 0.30975 -0.29583 0.31715 -0.30747 0.32085 C -0.31667 0.32917 -0.32604 0.33495 -0.33854 0.33888 C -0.34688 0.34373 -0.35156 0.35044 -0.35851 0.35691 C -0.36233 0.36639 -0.37031 0.37263 -0.37865 0.37887 C -0.38767 0.38557 -0.38368 0.38465 -0.39201 0.39297 C -0.41771 0.41863 -0.39601 0.3969 -0.41198 0.40915 C -0.41441 0.41077 -0.41858 0.41516 -0.41858 0.41539 " pathEditMode="relative" rAng="0" ptsTypes="ffffffffffffffffffffffffffA">
                                      <p:cBhvr>
                                        <p:cTn id="112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2090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0" nodeType="withEffect">
                                  <p:stCondLst>
                                    <p:cond delay="2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532 0.06773 C -0.06198 0.05663 -0.08264 0.03976 -0.1125 0.03537 C -0.11823 0.03283 -0.1257 0.03074 -0.13004 0.02751 C -0.1323 0.02566 -0.13386 0.02358 -0.13733 0.02196 C -0.14167 0.02011 -0.15226 0.01734 -0.15226 0.01734 C -0.15539 0.01549 -0.15677 0.01271 -0.15973 0.01063 C -0.17934 -0.00254 -0.15625 0.01641 -0.17223 0.00416 C -0.18108 -0.00277 -0.18629 -0.0111 -0.19445 -0.01826 C -0.19671 -0.02034 -0.19966 -0.02196 -0.20191 -0.02381 C -0.20365 -0.02543 -0.20521 -0.02681 -0.20677 -0.02843 C -0.21268 -0.04138 -0.204 -0.02751 -0.21667 -0.03722 C -0.2198 -0.03953 -0.21945 -0.04253 -0.22171 -0.04508 C -0.22327 -0.04669 -0.225 -0.04808 -0.22674 -0.0497 C -0.2283 -0.05039 -0.23056 -0.05155 -0.2316 -0.0527 C -0.23386 -0.05502 -0.23473 -0.05733 -0.23681 -0.05941 C -0.23959 -0.06264 -0.24341 -0.06565 -0.24671 -0.06842 C -0.24827 -0.07004 -0.25191 -0.0705 -0.254 -0.07189 C -0.26528 -0.07767 -0.27171 -0.08044 -0.28646 -0.0853 C -0.29566 -0.0883 -0.30261 -0.09154 -0.31372 -0.09316 C -0.32691 -0.09686 -0.33785 -0.10009 -0.35348 -0.10194 C -0.36563 -0.10472 -0.37518 -0.10888 -0.3882 -0.11096 C -0.39844 -0.11558 -0.40886 -0.11882 -0.42292 -0.1209 C -0.43212 -0.12367 -0.43733 -0.12737 -0.44514 -0.13107 C -0.44931 -0.13638 -0.45834 -0.13985 -0.46754 -0.14332 C -0.47761 -0.14702 -0.47309 -0.14656 -0.48247 -0.15118 C -0.51112 -0.16528 -0.48698 -0.15326 -0.50469 -0.16019 C -0.50747 -0.16112 -0.51198 -0.16343 -0.51198 -0.16366 " pathEditMode="relative" rAng="0" ptsTypes="ffffffffffffffffffffffffffA">
                                      <p:cBhvr>
                                        <p:cTn id="114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117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778E-7 4.91447E-6 C 0.00434 0.03143 0.00972 0.07951 0.01753 0.09177 C 0.0191 0.09916 0.02101 0.10494 0.02222 0.11396 C 0.02274 0.11927 0.02326 0.12552 0.02413 0.13014 C 0.02517 0.13546 0.02812 0.14262 0.02812 0.14308 C 0.02882 0.14863 0.02917 0.15603 0.03003 0.16181 C 0.03524 0.19972 0.02917 0.14586 0.03333 0.18076 C 0.03576 0.20041 0.03715 0.22376 0.03924 0.24433 C 0.03976 0.24988 0.04062 0.25497 0.04115 0.26028 C 0.04167 0.26444 0.04201 0.2686 0.04253 0.273 C 0.04392 0.31021 0.04167 0.27045 0.04514 0.29819 C 0.04583 0.3049 0.04583 0.31345 0.04635 0.32038 C 0.04687 0.32501 0.04722 0.32917 0.04774 0.33333 C 0.04809 0.3361 0.04878 0.33934 0.04896 0.34257 C 0.04965 0.34882 0.04983 0.35552 0.05035 0.36176 C 0.05104 0.37055 0.05208 0.37887 0.05295 0.38742 C 0.0533 0.39135 0.05434 0.39297 0.05486 0.39667 C 0.05781 0.41354 0.05955 0.42071 0.06354 0.43481 C 0.06597 0.44359 0.06771 0.45261 0.07066 0.457 C 0.07413 0.46809 0.07708 0.47734 0.08108 0.48243 C 0.08437 0.49029 0.08681 0.50208 0.09028 0.50785 C 0.09306 0.52126 0.09583 0.53051 0.09948 0.53629 C 0.10191 0.54415 0.1033 0.55501 0.10538 0.56495 C 0.10642 0.57998 0.10885 0.59015 0.11128 0.59986 C 0.11389 0.61049 0.11267 0.60887 0.1151 0.62205 C 0.12274 0.66273 0.11632 0.62829 0.12101 0.64771 C 0.1217 0.65048 0.12309 0.65718 0.12309 0.65765 " pathEditMode="relative" rAng="0" ptsTypes="ffffffffffffffffffffffffffA">
                                      <p:cBhvr>
                                        <p:cTn id="116" dur="3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3310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5643 -0.01919 C -0.06945 0.0067 -0.08577 0.04623 -0.10938 0.0564 C -0.11389 0.06241 -0.11979 0.06727 -0.12309 0.07466 C -0.125 0.07905 -0.12622 0.08414 -0.12899 0.08784 C -0.13229 0.09223 -0.1408 0.09824 -0.1408 0.09824 C -0.14323 0.1031 -0.14427 0.10911 -0.1467 0.11396 C -0.16215 0.14517 -0.14393 0.10078 -0.15643 0.12945 C -0.16354 0.14563 -0.16771 0.16481 -0.17413 0.18169 C -0.17587 0.18631 -0.17813 0.19047 -0.18004 0.19487 C -0.18143 0.19833 -0.18264 0.2018 -0.18386 0.20527 C -0.18837 0.23601 -0.1816 0.20319 -0.19167 0.22607 C -0.1941 0.23162 -0.19375 0.23856 -0.19566 0.24433 C -0.19688 0.24803 -0.19827 0.2515 -0.19965 0.25497 C -0.20087 0.25728 -0.20261 0.25982 -0.20347 0.2626 C -0.20521 0.26768 -0.2059 0.27323 -0.20747 0.27831 C -0.20972 0.28548 -0.21268 0.29242 -0.21528 0.29935 C -0.21649 0.30259 -0.21945 0.30397 -0.22118 0.30698 C -0.23004 0.32085 -0.23507 0.32686 -0.2467 0.33842 C -0.25399 0.34558 -0.25955 0.35298 -0.26823 0.35668 C -0.27865 0.36569 -0.28733 0.37332 -0.29965 0.37748 C -0.3092 0.38395 -0.31684 0.39366 -0.32708 0.39852 C -0.33524 0.40938 -0.3434 0.41701 -0.35452 0.42187 C -0.36181 0.42834 -0.36597 0.43712 -0.37205 0.44544 C -0.37535 0.4577 -0.38247 0.46602 -0.38976 0.47411 C -0.39774 0.48289 -0.39427 0.4815 -0.40156 0.49237 C -0.42413 0.52566 -0.40504 0.49745 -0.4191 0.5134 C -0.42118 0.51572 -0.425 0.52126 -0.425 0.52126 " pathEditMode="relative" ptsTypes="ffffffffffffffffffffffffffA">
                                      <p:cBhvr>
                                        <p:cTn id="118" dur="3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repeatCount="indefinite" accel="50000" decel="50000" fill="hold" grpId="0" nodeType="withEffect">
                                  <p:stCondLst>
                                    <p:cond delay="1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20" dur="3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3.96209E-6 C 0.01719 -0.01595 0.0382 -0.04023 0.06875 -0.04647 C 0.07466 -0.05017 0.0823 -0.05317 0.08681 -0.05779 C 0.08907 -0.06034 0.0908 -0.06334 0.09428 -0.06565 C 0.09879 -0.06843 0.10955 -0.07236 0.10955 -0.07213 C 0.11285 -0.0749 0.11424 -0.07906 0.11719 -0.08207 C 0.13733 -0.10079 0.11372 -0.07374 0.13004 -0.09131 C 0.13924 -0.10125 0.14445 -0.11304 0.15296 -0.12344 C 0.15521 -0.12645 0.15816 -0.12876 0.16059 -0.1313 C 0.16233 -0.13361 0.16389 -0.1357 0.16546 -0.13801 C 0.17153 -0.1565 0.16268 -0.13662 0.1757 -0.15049 C 0.17882 -0.15396 0.17848 -0.15812 0.18091 -0.16182 C 0.18247 -0.16413 0.18421 -0.16621 0.18594 -0.16852 C 0.18768 -0.16944 0.18993 -0.17106 0.19098 -0.17268 C 0.19323 -0.17615 0.19428 -0.17938 0.19636 -0.18239 C 0.19914 -0.18701 0.20313 -0.1914 0.20643 -0.19533 C 0.20816 -0.19765 0.21181 -0.19834 0.21389 -0.20019 C 0.22553 -0.20851 0.23212 -0.21244 0.24723 -0.21938 C 0.25678 -0.22377 0.26389 -0.22839 0.27518 -0.2307 C 0.28872 -0.23602 0.3 -0.24064 0.31598 -0.24342 C 0.32848 -0.24735 0.3382 -0.25336 0.35157 -0.25636 C 0.36216 -0.26283 0.37275 -0.26746 0.38716 -0.27046 C 0.39671 -0.27439 0.40191 -0.27971 0.41007 -0.28502 C 0.41424 -0.29265 0.42362 -0.29774 0.43299 -0.30259 C 0.44323 -0.30791 0.43872 -0.30722 0.44827 -0.31392 C 0.47761 -0.33403 0.45296 -0.31692 0.47101 -0.32686 C 0.47396 -0.32825 0.47865 -0.33149 0.47865 -0.33172 " pathEditMode="relative" rAng="0" ptsTypes="ffffffffffffffffffffffffffA">
                                      <p:cBhvr>
                                        <p:cTn id="122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accel="50000" decel="50000" fill="hold" grpId="0" nodeType="withEffect">
                                  <p:stCondLst>
                                    <p:cond delay="2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05556E-6 -6.88858E-7 C 0.01493 0.02658 0.03351 0.0675 0.06077 0.0779 C 0.0658 0.08414 0.07257 0.08923 0.07639 0.09686 C 0.07865 0.10148 0.08004 0.10657 0.08316 0.1105 C 0.08698 0.11489 0.0967 0.12113 0.0967 0.12136 C 0.09948 0.12621 0.1007 0.13246 0.10348 0.13754 C 0.12136 0.16967 0.10035 0.1239 0.11476 0.15349 C 0.12292 0.17013 0.12761 0.19001 0.13507 0.20735 C 0.13698 0.21221 0.13959 0.2166 0.14184 0.22099 C 0.14341 0.22469 0.14479 0.22816 0.14618 0.23185 C 0.15139 0.26352 0.14358 0.22954 0.15521 0.25335 C 0.15799 0.2589 0.15747 0.26607 0.15973 0.27208 C 0.16111 0.27601 0.16268 0.27947 0.16441 0.28317 C 0.1658 0.28548 0.16771 0.28803 0.16875 0.29103 C 0.17066 0.29635 0.17153 0.3019 0.17327 0.30721 C 0.17587 0.31461 0.17934 0.32178 0.18229 0.32894 C 0.18368 0.33241 0.18698 0.3338 0.18907 0.3368 C 0.19914 0.35113 0.20504 0.35737 0.21841 0.3694 C 0.22674 0.37679 0.23316 0.38442 0.24306 0.38812 C 0.25504 0.3976 0.26493 0.40546 0.27917 0.40962 C 0.29011 0.41632 0.29879 0.42649 0.31059 0.43135 C 0.31997 0.44267 0.32934 0.45053 0.34202 0.45562 C 0.35052 0.46232 0.35521 0.47134 0.36216 0.47989 C 0.36598 0.4926 0.37414 0.50116 0.38247 0.50948 C 0.39167 0.51849 0.38768 0.51711 0.39618 0.52843 C 0.42205 0.56288 0.4 0.53352 0.41615 0.55016 C 0.41858 0.55247 0.42309 0.55825 0.42309 0.55848 " pathEditMode="relative" rAng="0" ptsTypes="ffffffffffffffffffffffffffA">
                                      <p:cBhvr>
                                        <p:cTn id="124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9" grpId="0" animBg="1"/>
      <p:bldP spid="134" grpId="0" animBg="1"/>
      <p:bldP spid="137" grpId="0" animBg="1"/>
      <p:bldP spid="138" grpId="0" animBg="1"/>
      <p:bldP spid="139" grpId="0" animBg="1"/>
      <p:bldP spid="140" grpId="0" animBg="1"/>
      <p:bldP spid="149" grpId="0" animBg="1"/>
      <p:bldP spid="150" grpId="0" animBg="1"/>
      <p:bldP spid="15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8" grpId="0" animBg="1"/>
      <p:bldP spid="1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95400" y="914400"/>
            <a:ext cx="2743201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অভ্যন্তরিণ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-1676400" y="3962400"/>
            <a:ext cx="1524000" cy="152400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1295400"/>
            <a:ext cx="2209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98089" y="4191000"/>
            <a:ext cx="969111" cy="9894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3720253" y="503058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4267200"/>
            <a:ext cx="990600" cy="913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1418489" y="4191000"/>
            <a:ext cx="1096111" cy="9813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1613162" y="503463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17800" y="503328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57600" y="358683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52693" y="358683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55147" y="3581400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67200" y="4293519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867400" y="4267200"/>
            <a:ext cx="751840" cy="6803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67400" y="4267200"/>
            <a:ext cx="751840" cy="6803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943600" y="4267200"/>
            <a:ext cx="751840" cy="6803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53760" y="4272633"/>
            <a:ext cx="751840" cy="6803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8200" y="4293519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5896E-6 L -0.18281 -0.37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18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4162E-6 L 0.00885 -0.193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9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948E-6 L 0.05174 -0.341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6069E-6 L 0.3099 -0.307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9942E-6 L -0.04114 -0.261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3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65896E-6 L 0.10052 -0.23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555E-6 L 0.9 -0.022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8" grpId="0" animBg="1"/>
      <p:bldP spid="16" grpId="0" animBg="1"/>
      <p:bldP spid="19" grpId="0" animBg="1"/>
      <p:bldP spid="2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95400" y="914400"/>
            <a:ext cx="2743201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অভ্যন্তরিণ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-1676400" y="3962400"/>
            <a:ext cx="1524000" cy="1524000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1295400"/>
            <a:ext cx="2209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শক্তি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98089" y="4191000"/>
            <a:ext cx="969111" cy="9894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3720253" y="503058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4267200"/>
            <a:ext cx="990600" cy="9132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1418489" y="4191000"/>
            <a:ext cx="1096111" cy="98132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1613162" y="503463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17800" y="503328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657600" y="358683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52693" y="3586833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55147" y="3581400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67200" y="4293519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867400" y="4267200"/>
            <a:ext cx="751840" cy="6803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867400" y="4272633"/>
            <a:ext cx="751840" cy="6803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67400" y="4272633"/>
            <a:ext cx="751840" cy="68036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o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8200" y="4293519"/>
            <a:ext cx="751840" cy="680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2971800" y="4267200"/>
            <a:ext cx="3581400" cy="2209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71800" y="457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বন্ধন ভাঙ্গলে কী বেরিয়ে আসে?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65896E-6 L -0.18281 -0.37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64162E-6 L 0.00885 -0.193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2948E-6 L 0.05174 -0.341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6069E-6 L 0.3099 -0.307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15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69942E-6 L -0.04114 -0.261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1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65896E-6 L 0.10052 -0.23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8555E-6 L 0.86667 -2.4855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8" grpId="0" animBg="1"/>
      <p:bldP spid="16" grpId="0" animBg="1"/>
      <p:bldP spid="19" grpId="0" animBg="1"/>
      <p:bldP spid="2" grpId="0" animBg="1"/>
      <p:bldP spid="22" grpId="0" animBg="1"/>
      <p:bldP spid="25" grpId="0" animBg="1"/>
      <p:bldP spid="20" grpId="0" animBg="1"/>
      <p:bldP spid="20" grpId="1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2877457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2877457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19800" y="2362200"/>
            <a:ext cx="1143000" cy="99060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2877457"/>
            <a:ext cx="914400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914400" y="20574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36576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905000" y="20574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36576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90800" y="289560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19800" y="3200400"/>
            <a:ext cx="1143000" cy="99060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Cl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4267200" y="2895600"/>
            <a:ext cx="914400" cy="9144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52400" y="5067300"/>
                <a:ext cx="1524000" cy="14097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∆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𝐇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67300"/>
                <a:ext cx="1524000" cy="14097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qual 2"/>
          <p:cNvSpPr/>
          <p:nvPr/>
        </p:nvSpPr>
        <p:spPr>
          <a:xfrm>
            <a:off x="1828800" y="5410200"/>
            <a:ext cx="609600" cy="685800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590800" y="5029200"/>
                <a:ext cx="2438400" cy="14478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029200"/>
                <a:ext cx="2438400" cy="14478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5943600" y="5067300"/>
                <a:ext cx="3048000" cy="14478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sz="4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067300"/>
                <a:ext cx="3048000" cy="14478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inus 8"/>
          <p:cNvSpPr/>
          <p:nvPr/>
        </p:nvSpPr>
        <p:spPr>
          <a:xfrm>
            <a:off x="5029200" y="5334000"/>
            <a:ext cx="914400" cy="91440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2362200" y="3048000"/>
            <a:ext cx="1143000" cy="6096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৪১৪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3505200" y="5334000"/>
            <a:ext cx="533400" cy="609600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Callout 19"/>
          <p:cNvSpPr/>
          <p:nvPr/>
        </p:nvSpPr>
        <p:spPr>
          <a:xfrm>
            <a:off x="5943600" y="3200400"/>
            <a:ext cx="1143000" cy="533400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২৪৪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7086600" y="5562600"/>
            <a:ext cx="533400" cy="609600"/>
          </a:xfrm>
          <a:prstGeom prst="mathPlu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Callout 21"/>
          <p:cNvSpPr/>
          <p:nvPr/>
        </p:nvSpPr>
        <p:spPr>
          <a:xfrm>
            <a:off x="5181600" y="1219200"/>
            <a:ext cx="1066800" cy="6096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৪31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2209800" y="3124200"/>
            <a:ext cx="1295400" cy="533400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326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1200" y="533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বিক্রিয়ায় তাপের পরিবর্তন হয় কেন?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343400"/>
            <a:ext cx="25908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0000" dirty="0" smtClean="0"/>
              <a:t>1 </a:t>
            </a:r>
            <a:r>
              <a:rPr lang="en-US" sz="3200" dirty="0" smtClean="0"/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বিক্রিয়কের মোট শক্তি</a:t>
            </a:r>
            <a:r>
              <a:rPr lang="en-US" dirty="0" smtClean="0"/>
              <a:t>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4343400"/>
            <a:ext cx="2667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</a:t>
            </a:r>
            <a:r>
              <a:rPr lang="en-US" sz="2000" baseline="-20000" dirty="0" smtClean="0"/>
              <a:t>2 </a:t>
            </a:r>
            <a:r>
              <a:rPr lang="en-US" sz="3200" dirty="0" smtClean="0"/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উৎপাদেরর মোট শক্তি</a:t>
            </a:r>
            <a:r>
              <a:rPr lang="en-US" dirty="0" smtClean="0"/>
              <a:t> </a:t>
            </a:r>
            <a:endParaRPr lang="en-US" sz="1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" y="4572000"/>
            <a:ext cx="2819400" cy="381000"/>
            <a:chOff x="1066800" y="4038600"/>
            <a:chExt cx="4065182" cy="381000"/>
          </a:xfrm>
        </p:grpSpPr>
        <p:grpSp>
          <p:nvGrpSpPr>
            <p:cNvPr id="28" name="Group 19"/>
            <p:cNvGrpSpPr/>
            <p:nvPr/>
          </p:nvGrpSpPr>
          <p:grpSpPr>
            <a:xfrm>
              <a:off x="1066800" y="4038600"/>
              <a:ext cx="4065182" cy="381000"/>
              <a:chOff x="762000" y="4191000"/>
              <a:chExt cx="4130749" cy="381000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0" name="TextBox 29"/>
              <p:cNvSpPr txBox="1"/>
              <p:nvPr/>
            </p:nvSpPr>
            <p:spPr>
              <a:xfrm>
                <a:off x="762000" y="4191000"/>
                <a:ext cx="4130749" cy="36933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1200" dirty="0" smtClean="0"/>
                  <a:t> </a:t>
                </a:r>
                <a:r>
                  <a:rPr lang="en-US" sz="1200" dirty="0" smtClean="0"/>
                  <a:t>     </a:t>
                </a:r>
                <a:r>
                  <a:rPr lang="en-US" dirty="0" smtClean="0"/>
                  <a:t> H</a:t>
                </a:r>
                <a:r>
                  <a:rPr lang="bn-BD" sz="1400" dirty="0" smtClean="0"/>
                  <a:t> </a:t>
                </a:r>
                <a:r>
                  <a:rPr lang="bn-BD" dirty="0" smtClean="0"/>
                  <a:t>=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বিক্রিয়ায় তাপের পরিবর্তন</a:t>
                </a:r>
                <a:r>
                  <a:rPr lang="bn-BD" dirty="0" smtClean="0"/>
                  <a:t> </a:t>
                </a:r>
                <a:endParaRPr lang="en-US" sz="1200" dirty="0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914400" y="4191000"/>
                <a:ext cx="381000" cy="381000"/>
              </a:xfrm>
              <a:prstGeom prst="triangl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9" name="Isosceles Triangle 28"/>
            <p:cNvSpPr/>
            <p:nvPr/>
          </p:nvSpPr>
          <p:spPr>
            <a:xfrm>
              <a:off x="1286540" y="4114800"/>
              <a:ext cx="389862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4600" y="609600"/>
            <a:ext cx="1524000" cy="457200"/>
            <a:chOff x="1066800" y="4038600"/>
            <a:chExt cx="4279139" cy="381000"/>
          </a:xfrm>
        </p:grpSpPr>
        <p:grpSp>
          <p:nvGrpSpPr>
            <p:cNvPr id="33" name="Group 19"/>
            <p:cNvGrpSpPr/>
            <p:nvPr/>
          </p:nvGrpSpPr>
          <p:grpSpPr>
            <a:xfrm>
              <a:off x="1066800" y="4038600"/>
              <a:ext cx="4279139" cy="381000"/>
              <a:chOff x="762000" y="4191000"/>
              <a:chExt cx="4348157" cy="381000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35" name="TextBox 34"/>
              <p:cNvSpPr txBox="1"/>
              <p:nvPr/>
            </p:nvSpPr>
            <p:spPr>
              <a:xfrm>
                <a:off x="762000" y="4191000"/>
                <a:ext cx="4348157" cy="30777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1200" dirty="0" smtClean="0"/>
                  <a:t> </a:t>
                </a:r>
                <a:r>
                  <a:rPr lang="en-US" sz="1200" dirty="0" smtClean="0"/>
                  <a:t>     </a:t>
                </a:r>
                <a:r>
                  <a:rPr lang="en-US" dirty="0" smtClean="0"/>
                  <a:t> H</a:t>
                </a:r>
                <a:r>
                  <a:rPr lang="bn-BD" sz="1400" dirty="0" smtClean="0"/>
                  <a:t> </a:t>
                </a:r>
                <a:r>
                  <a:rPr lang="bn-BD" dirty="0" smtClean="0"/>
                  <a:t>= </a:t>
                </a:r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?</a:t>
                </a:r>
                <a:endParaRPr lang="en-US" sz="1200" dirty="0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>
                <a:off x="914400" y="4191000"/>
                <a:ext cx="381000" cy="381000"/>
              </a:xfrm>
              <a:prstGeom prst="triangle">
                <a:avLst/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>
              <a:off x="1371599" y="4114800"/>
              <a:ext cx="337072" cy="114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6235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L 0.00833 0.3440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09827E-6 L -0.2125 0.32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11E-6 L -0.0375 -0.2164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0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4.68208E-6 L 0.0875 0.63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31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6994E-6 L -0.37083 -0.0388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-1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0.59167 0.3551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8" grpId="0" animBg="1"/>
      <p:bldP spid="10" grpId="0" animBg="1"/>
      <p:bldP spid="10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581400" y="838200"/>
            <a:ext cx="685800" cy="609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14400" y="1828800"/>
            <a:ext cx="10668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  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90600" y="2133600"/>
            <a:ext cx="457200" cy="457200"/>
          </a:xfrm>
          <a:prstGeom prst="triangle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2362200" y="2057400"/>
            <a:ext cx="914400" cy="6096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1981200"/>
            <a:ext cx="24384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 ৯৯ কিলোজুল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34200" y="38100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810000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rot="5400000">
            <a:off x="-1181894" y="2781300"/>
            <a:ext cx="4344194" cy="79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H="1">
            <a:off x="3048002" y="2743199"/>
            <a:ext cx="4419597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4953000"/>
            <a:ext cx="32004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257800" y="4953000"/>
            <a:ext cx="32004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9200" y="2590800"/>
            <a:ext cx="23622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72994" y="1142999"/>
            <a:ext cx="19812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600" y="4038600"/>
            <a:ext cx="21336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486694" y="3313906"/>
            <a:ext cx="1447006" cy="7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5791200" y="1828800"/>
            <a:ext cx="1372394" cy="79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87194" y="2514599"/>
            <a:ext cx="2057400" cy="158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230832" y="3807768"/>
            <a:ext cx="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28600" y="2971800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648200" y="1523205"/>
            <a:ext cx="762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4570561" y="2359968"/>
            <a:ext cx="76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2133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2000" dirty="0" smtClean="0"/>
              <a:t>1</a:t>
            </a:r>
            <a:endParaRPr lang="en-US" baseline="-2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558929" y="9143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2000" dirty="0" smtClean="0"/>
              <a:t>2</a:t>
            </a:r>
            <a:endParaRPr lang="en-US" baseline="-2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33600" y="1981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বিক্রিয়ক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1929" y="60959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উৎপাদ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00" y="3439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উৎপাদ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0929" y="25907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বিক্রিয়ক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9200" y="3810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2000" dirty="0" smtClean="0"/>
              <a:t>2</a:t>
            </a:r>
            <a:endParaRPr lang="en-US" baseline="-2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06529" y="26669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2000" dirty="0" smtClean="0"/>
              <a:t>1</a:t>
            </a:r>
            <a:endParaRPr lang="en-US" baseline="-2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57200" y="5334000"/>
            <a:ext cx="38100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 উৎপাদী বিক্রিয়ার শক্তিচিত্রে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+mj-lt"/>
                <a:cs typeface="NikoshBAN" pitchFamily="2" charset="0"/>
              </a:rPr>
              <a:t>E</a:t>
            </a:r>
            <a:r>
              <a:rPr lang="en-US" sz="2800" baseline="-22000" dirty="0" smtClean="0">
                <a:latin typeface="+mj-lt"/>
                <a:cs typeface="NikoshBAN" pitchFamily="2" charset="0"/>
              </a:rPr>
              <a:t>1</a:t>
            </a:r>
            <a:r>
              <a:rPr lang="en-US" sz="2800" dirty="0" smtClean="0">
                <a:latin typeface="+mj-lt"/>
                <a:cs typeface="NikoshBAN" pitchFamily="2" charset="0"/>
              </a:rPr>
              <a:t> </a:t>
            </a:r>
            <a:r>
              <a:rPr lang="bn-BD" sz="2800" dirty="0" smtClean="0">
                <a:latin typeface="+mj-lt"/>
                <a:cs typeface="NikoshBAN" pitchFamily="2" charset="0"/>
              </a:rPr>
              <a:t>ও</a:t>
            </a:r>
            <a:r>
              <a:rPr lang="en-US" sz="2800" dirty="0" smtClean="0">
                <a:latin typeface="+mj-lt"/>
                <a:cs typeface="NikoshBAN" pitchFamily="2" charset="0"/>
              </a:rPr>
              <a:t> E</a:t>
            </a:r>
            <a:r>
              <a:rPr lang="en-US" sz="2800" baseline="-22000" dirty="0" smtClean="0">
                <a:latin typeface="+mj-lt"/>
                <a:cs typeface="NikoshBAN" pitchFamily="2" charset="0"/>
              </a:rPr>
              <a:t>2</a:t>
            </a:r>
            <a:r>
              <a:rPr lang="bn-BD" sz="2800" baseline="-22000" dirty="0" smtClean="0">
                <a:latin typeface="+mj-lt"/>
                <a:cs typeface="NikoshBAN" pitchFamily="2" charset="0"/>
              </a:rPr>
              <a:t>   </a:t>
            </a:r>
            <a:r>
              <a:rPr lang="bn-BD" sz="2800" dirty="0" smtClean="0">
                <a:latin typeface="+mj-lt"/>
                <a:cs typeface="NikoshBAN" pitchFamily="2" charset="0"/>
              </a:rPr>
              <a:t> এর সম্পর্ক লিখ।</a:t>
            </a:r>
            <a:endParaRPr lang="en-US" sz="2800" baseline="-2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3000" y="5334000"/>
            <a:ext cx="3505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তাপহারী বিক্রিয়ার শক্তিচিত্রে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E</a:t>
            </a:r>
            <a:r>
              <a:rPr lang="en-US" sz="2800" baseline="-22000" dirty="0" smtClean="0">
                <a:latin typeface="+mj-lt"/>
                <a:cs typeface="NikoshBAN" pitchFamily="2" charset="0"/>
              </a:rPr>
              <a:t>2</a:t>
            </a:r>
            <a:r>
              <a:rPr lang="bn-BD" sz="2800" baseline="-22000" dirty="0" smtClean="0">
                <a:latin typeface="+mj-lt"/>
                <a:cs typeface="NikoshBAN" pitchFamily="2" charset="0"/>
              </a:rPr>
              <a:t> </a:t>
            </a:r>
            <a:r>
              <a:rPr lang="bn-BD" sz="2800" dirty="0" smtClean="0">
                <a:latin typeface="+mj-lt"/>
                <a:cs typeface="NikoshBAN" pitchFamily="2" charset="0"/>
              </a:rPr>
              <a:t> ও</a:t>
            </a:r>
            <a:r>
              <a:rPr lang="en-US" sz="2800" dirty="0" smtClean="0">
                <a:latin typeface="+mj-lt"/>
                <a:cs typeface="NikoshBAN" pitchFamily="2" charset="0"/>
              </a:rPr>
              <a:t> E</a:t>
            </a:r>
            <a:r>
              <a:rPr lang="en-US" sz="2800" baseline="-22000" dirty="0" smtClean="0">
                <a:latin typeface="+mj-lt"/>
                <a:cs typeface="NikoshBAN" pitchFamily="2" charset="0"/>
              </a:rPr>
              <a:t>1</a:t>
            </a:r>
            <a:r>
              <a:rPr lang="bn-BD" sz="2800" dirty="0" smtClean="0">
                <a:latin typeface="+mj-lt"/>
                <a:cs typeface="NikoshBAN" pitchFamily="2" charset="0"/>
              </a:rPr>
              <a:t> এর সম্পর্ক লিখ।</a:t>
            </a:r>
            <a:endParaRPr lang="en-US" sz="2800" baseline="-2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391180"/>
            <a:ext cx="33528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ঘটনাটি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96669"/>
            <a:ext cx="44958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3535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B1704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0"/>
            <a:ext cx="2235199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mithanoic aci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667000"/>
            <a:ext cx="20574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.jpgnnn.jpg"/>
          <p:cNvPicPr>
            <a:picLocks noChangeAspect="1"/>
          </p:cNvPicPr>
          <p:nvPr/>
        </p:nvPicPr>
        <p:blipFill>
          <a:blip r:embed="rId5"/>
          <a:srcRect l="8229" t="31920" r="15960"/>
          <a:stretch>
            <a:fillRect/>
          </a:stretch>
        </p:blipFill>
        <p:spPr>
          <a:xfrm>
            <a:off x="3429000" y="1371600"/>
            <a:ext cx="1066800" cy="9580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29000" y="2286000"/>
            <a:ext cx="152400" cy="228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29000" y="27432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2971800"/>
            <a:ext cx="762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4505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B170486.JPG"/>
          <p:cNvPicPr>
            <a:picLocks noChangeAspect="1"/>
          </p:cNvPicPr>
          <p:nvPr/>
        </p:nvPicPr>
        <p:blipFill>
          <a:blip r:embed="rId3"/>
          <a:srcRect l="46610" t="35686" r="25424" b="15254"/>
          <a:stretch>
            <a:fillRect/>
          </a:stretch>
        </p:blipFill>
        <p:spPr>
          <a:xfrm>
            <a:off x="5867400" y="2672859"/>
            <a:ext cx="1447800" cy="1670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mithanoic acid.jpg"/>
          <p:cNvPicPr>
            <a:picLocks noChangeAspect="1"/>
          </p:cNvPicPr>
          <p:nvPr/>
        </p:nvPicPr>
        <p:blipFill>
          <a:blip r:embed="rId4"/>
          <a:srcRect l="14815" b="68182"/>
          <a:stretch>
            <a:fillRect/>
          </a:stretch>
        </p:blipFill>
        <p:spPr>
          <a:xfrm>
            <a:off x="6553200" y="1219200"/>
            <a:ext cx="1828800" cy="533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6629400" y="1752600"/>
            <a:ext cx="152400" cy="2286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6629400" y="2133600"/>
            <a:ext cx="152400" cy="2286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6629400" y="2743200"/>
            <a:ext cx="152400" cy="2286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0" y="1524000"/>
            <a:ext cx="10668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লেবুর রস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495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চিত্র-৩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528935"/>
            <a:ext cx="1524000" cy="461665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5105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ন্যায়ঃ( চিত্র-১) গ্লাসে খাবার সোডা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smtClean="0">
                <a:latin typeface="+mj-lt"/>
                <a:cs typeface="NikoshBAN" pitchFamily="2" charset="0"/>
              </a:rPr>
              <a:t>NaHCO</a:t>
            </a:r>
            <a:r>
              <a:rPr lang="en-US" sz="2400" baseline="-20000" dirty="0" smtClean="0">
                <a:latin typeface="+mj-lt"/>
                <a:cs typeface="NikoshBAN" pitchFamily="2" charset="0"/>
              </a:rPr>
              <a:t>3</a:t>
            </a:r>
            <a:r>
              <a:rPr lang="en-US" sz="2400" dirty="0" smtClean="0">
                <a:latin typeface="+mj-lt"/>
                <a:cs typeface="NikoshBAN" pitchFamily="2" charset="0"/>
              </a:rPr>
              <a:t>  )</a:t>
            </a:r>
            <a:r>
              <a:rPr lang="bn-BD" sz="2400" dirty="0" smtClean="0">
                <a:latin typeface="+mj-lt"/>
                <a:cs typeface="NikoshBAN" pitchFamily="2" charset="0"/>
              </a:rPr>
              <a:t> নাও।</a:t>
            </a:r>
            <a:r>
              <a:rPr lang="en-US" sz="2400" dirty="0" smtClean="0">
                <a:latin typeface="+mj-lt"/>
                <a:cs typeface="NikoshBAN" pitchFamily="2" charset="0"/>
              </a:rPr>
              <a:t> </a:t>
            </a:r>
            <a:endParaRPr lang="en-US" sz="2400" baseline="-2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105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ন্যায়ঃ( চিত্র-২)  একটি টেস্টটিউবে লেবুর রস</a:t>
            </a:r>
            <a:r>
              <a:rPr lang="bn-BD" sz="2400" dirty="0" smtClean="0">
                <a:latin typeface="+mj-lt"/>
                <a:cs typeface="NikoshBAN" pitchFamily="2" charset="0"/>
              </a:rPr>
              <a:t> নাও।</a:t>
            </a:r>
            <a:r>
              <a:rPr lang="en-US" sz="2400" dirty="0" smtClean="0">
                <a:latin typeface="+mj-lt"/>
                <a:cs typeface="NikoshBAN" pitchFamily="2" charset="0"/>
              </a:rPr>
              <a:t> </a:t>
            </a:r>
            <a:endParaRPr lang="en-US" sz="2400" baseline="-2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105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ন্যায়ঃ( চিত্র-৩) খাবার সোডার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400" dirty="0" smtClean="0">
                <a:latin typeface="+mj-lt"/>
                <a:cs typeface="NikoshBAN" pitchFamily="2" charset="0"/>
              </a:rPr>
              <a:t>NaHCO</a:t>
            </a:r>
            <a:r>
              <a:rPr lang="en-US" sz="2400" baseline="-20000" dirty="0" smtClean="0">
                <a:latin typeface="+mj-lt"/>
                <a:cs typeface="NikoshBAN" pitchFamily="2" charset="0"/>
              </a:rPr>
              <a:t>3</a:t>
            </a:r>
            <a:r>
              <a:rPr lang="en-US" sz="2400" dirty="0" smtClean="0">
                <a:latin typeface="+mj-lt"/>
                <a:cs typeface="NikoshBAN" pitchFamily="2" charset="0"/>
              </a:rPr>
              <a:t>  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গ্লাসে</a:t>
            </a:r>
            <a:r>
              <a:rPr lang="bn-BD" sz="2400" dirty="0" smtClean="0">
                <a:latin typeface="+mj-lt"/>
                <a:cs typeface="NikoshBAN" pitchFamily="2" charset="0"/>
              </a:rPr>
              <a:t>  লেবুর রস ঢালো।</a:t>
            </a:r>
            <a:r>
              <a:rPr lang="en-US" sz="2400" dirty="0" smtClean="0">
                <a:latin typeface="+mj-lt"/>
                <a:cs typeface="NikoshBAN" pitchFamily="2" charset="0"/>
              </a:rPr>
              <a:t> </a:t>
            </a:r>
            <a:endParaRPr lang="en-US" sz="2400" baseline="-2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8768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বিক্রিয়ার পূর্বের তাপমাত্রা ও বিক্রিয়ার পরের তাপমাত্রার মধ্যে কি ধরণের পার্থক্য অনুভব করলে সমীকরণসহ ব্যাখ্যা দাও।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0" y="5638800"/>
            <a:ext cx="8305800" cy="338554"/>
            <a:chOff x="765528" y="5638800"/>
            <a:chExt cx="7921272" cy="338554"/>
          </a:xfrm>
        </p:grpSpPr>
        <p:sp>
          <p:nvSpPr>
            <p:cNvPr id="24" name="TextBox 23"/>
            <p:cNvSpPr txBox="1"/>
            <p:nvPr/>
          </p:nvSpPr>
          <p:spPr>
            <a:xfrm>
              <a:off x="765528" y="5638800"/>
              <a:ext cx="7921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NaHCO</a:t>
              </a:r>
              <a:r>
                <a:rPr lang="en-US" sz="1400" baseline="-20000" dirty="0" smtClean="0"/>
                <a:t>3</a:t>
              </a:r>
              <a:r>
                <a:rPr lang="en-US" sz="1400" dirty="0" smtClean="0"/>
                <a:t> (</a:t>
              </a:r>
              <a:r>
                <a:rPr lang="en-US" sz="1400" dirty="0" err="1" smtClean="0"/>
                <a:t>aq</a:t>
              </a:r>
              <a:r>
                <a:rPr lang="en-US" sz="1400" dirty="0" smtClean="0"/>
                <a:t>) + CH</a:t>
              </a:r>
              <a:r>
                <a:rPr lang="en-US" sz="1400" baseline="-20000" dirty="0" smtClean="0"/>
                <a:t>3</a:t>
              </a:r>
              <a:r>
                <a:rPr lang="en-US" sz="1400" dirty="0" smtClean="0"/>
                <a:t>COOH (</a:t>
              </a:r>
              <a:r>
                <a:rPr lang="en-US" sz="1400" dirty="0" err="1" smtClean="0"/>
                <a:t>aq</a:t>
              </a:r>
              <a:r>
                <a:rPr lang="en-US" sz="1400" dirty="0" smtClean="0"/>
                <a:t>)+ </a:t>
              </a:r>
              <a:r>
                <a:rPr lang="bn-BD" sz="1400" dirty="0" smtClean="0">
                  <a:latin typeface="NikoshBAN" pitchFamily="2" charset="0"/>
                  <a:cs typeface="NikoshBAN" pitchFamily="2" charset="0"/>
                </a:rPr>
                <a:t>তাপ ( দ্রবণ থেকে শোষিত)</a:t>
              </a:r>
              <a:r>
                <a:rPr lang="en-US" sz="1400" dirty="0" smtClean="0"/>
                <a:t>   </a:t>
              </a:r>
              <a:r>
                <a:rPr lang="bn-BD" sz="1400" dirty="0" smtClean="0"/>
                <a:t>     </a:t>
              </a:r>
              <a:r>
                <a:rPr lang="en-US" sz="1400" dirty="0" smtClean="0"/>
                <a:t>CH</a:t>
              </a:r>
              <a:r>
                <a:rPr lang="en-US" sz="1400" baseline="-20000" dirty="0" smtClean="0"/>
                <a:t>3</a:t>
              </a:r>
              <a:r>
                <a:rPr lang="en-US" sz="1400" dirty="0" smtClean="0"/>
                <a:t>COO</a:t>
              </a:r>
              <a:r>
                <a:rPr lang="en-US" sz="2400" baseline="20000" dirty="0" smtClean="0"/>
                <a:t>-</a:t>
              </a:r>
              <a:r>
                <a:rPr lang="en-US" sz="1400" dirty="0" smtClean="0"/>
                <a:t>Na</a:t>
              </a:r>
              <a:r>
                <a:rPr lang="en-US" sz="2000" baseline="20000" dirty="0" smtClean="0"/>
                <a:t>+</a:t>
              </a:r>
              <a:r>
                <a:rPr lang="en-US" sz="1400" dirty="0" smtClean="0"/>
                <a:t> (</a:t>
              </a:r>
              <a:r>
                <a:rPr lang="en-US" sz="1400" dirty="0" err="1" smtClean="0"/>
                <a:t>aq</a:t>
              </a:r>
              <a:r>
                <a:rPr lang="en-US" sz="1400" dirty="0" smtClean="0"/>
                <a:t>) CO</a:t>
              </a:r>
              <a:r>
                <a:rPr lang="en-US" sz="1400" baseline="-20000" dirty="0" smtClean="0"/>
                <a:t>2</a:t>
              </a:r>
              <a:r>
                <a:rPr lang="en-US" sz="1400" dirty="0" smtClean="0"/>
                <a:t> (g) + H</a:t>
              </a:r>
              <a:r>
                <a:rPr lang="en-US" sz="1400" baseline="-22000" dirty="0" smtClean="0"/>
                <a:t>2</a:t>
              </a:r>
              <a:r>
                <a:rPr lang="en-US" sz="1400" dirty="0" smtClean="0"/>
                <a:t>O (I)                       </a:t>
              </a:r>
              <a:endParaRPr lang="en-US" sz="14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053189" y="5791200"/>
              <a:ext cx="29068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2312E-6 L -3.33333E-6 0.088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33 L -3.33333E-6 0.127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555 L -3.33333E-6 0.16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53070"/>
            <a:ext cx="4114800" cy="923330"/>
          </a:xfrm>
          <a:prstGeom prst="rect">
            <a:avLst/>
          </a:prstGeom>
          <a:solidFill>
            <a:srgbClr val="00B0F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natriu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955482"/>
            <a:ext cx="5600700" cy="4140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3810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35814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বন্ধন শক্তি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457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আন্তঃআণবিক শক্তি কাকে বলে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048000"/>
            <a:ext cx="7239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তাপের পরিবর্তনের ভিত্তিতে রাসায়নিক বিক্রিয়া কয় প্রকার?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733800"/>
            <a:ext cx="7086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 যে বিক্রিয়ায় তাপ শোষিত হয় তাকে কি বিক্রিয়া বলে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685800"/>
            <a:ext cx="38100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7772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তিনটি তাপ উৎপাদী ও দুইটি তাপহারী বিক্রিয়ার উদাহরণ লিখে আনবে।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648200" cy="8309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nergy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543800" cy="481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73314"/>
            <a:ext cx="3505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30031"/>
            <a:ext cx="8001000" cy="224676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শিক্ষক প্রশিক্ষক, টিটিসি, কুমিল্লা।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2057400"/>
            <a:ext cx="381000" cy="15240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80999" y="954881"/>
            <a:ext cx="8305801" cy="5369719"/>
            <a:chOff x="380999" y="954881"/>
            <a:chExt cx="7848601" cy="5369719"/>
          </a:xfrm>
        </p:grpSpPr>
        <p:sp>
          <p:nvSpPr>
            <p:cNvPr id="16" name="Rounded Rectangle 15"/>
            <p:cNvSpPr/>
            <p:nvPr/>
          </p:nvSpPr>
          <p:spPr>
            <a:xfrm>
              <a:off x="380999" y="3276600"/>
              <a:ext cx="4038601" cy="3048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1" y="3200400"/>
              <a:ext cx="3581399" cy="31242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নবম</a:t>
              </a:r>
            </a:p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রসায়ন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অষ্টম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6200000" flipH="1">
              <a:off x="3143386" y="4758267"/>
              <a:ext cx="2819400" cy="84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6553200" y="381000"/>
            <a:ext cx="1990725" cy="2438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2" y="609600"/>
            <a:ext cx="2128958" cy="2400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5410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leb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990600"/>
            <a:ext cx="24384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5334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রান্নাবান্না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410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410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ৎপন্ন হয়?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05200" y="2971800"/>
            <a:ext cx="1295400" cy="1143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52600" y="2667000"/>
            <a:ext cx="1219200" cy="1219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 animBg="1"/>
      <p:bldP spid="9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620000" cy="4580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609600"/>
            <a:ext cx="38862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রাসায়নিক শক্তি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143000"/>
            <a:ext cx="28194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67000"/>
            <a:ext cx="777240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রাসায়নিক বন্ধনের ধারণা বর্ণনা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আন্তঃআণবিক শক্তি সম্পর্কে বর্ণনা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রাসায়নিক বিক্রিয়ায় শক্তির পরিবর্তন ব্যাখ্যা করতে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তাপ উৎপাদী বিক্রিয়া  ও তাপহারী বিক্রিয়া ব্যাখ্যা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14600" y="572869"/>
            <a:ext cx="37338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লক্ষ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876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যৌগে মৌলসমূহ কীভাবে যুক্ত থাকে?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876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রাসায়নিক বন্ধনের মাধ্যমে।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4648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পদার্থের অণু বা আয়নসমূহ একে অপরের সাথে কোন শক্তির মাধ্যমে কাছাকাছি থেকে একটি নির্দিষ্ট অবস্থা প্রকাশ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0" y="4876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আন্তঃআণবিক শক্তি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76400" y="2057400"/>
            <a:ext cx="5486398" cy="1676400"/>
            <a:chOff x="1600200" y="1295400"/>
            <a:chExt cx="5486398" cy="1676400"/>
          </a:xfrm>
        </p:grpSpPr>
        <p:sp>
          <p:nvSpPr>
            <p:cNvPr id="5" name="Rectangle 4"/>
            <p:cNvSpPr/>
            <p:nvPr/>
          </p:nvSpPr>
          <p:spPr>
            <a:xfrm>
              <a:off x="1600200" y="1295400"/>
              <a:ext cx="2819400" cy="16764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295400"/>
              <a:ext cx="2514598" cy="1676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3048000" y="2133600"/>
            <a:ext cx="3048000" cy="1543051"/>
            <a:chOff x="838200" y="3505200"/>
            <a:chExt cx="3048000" cy="154305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505200"/>
              <a:ext cx="914400" cy="152783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999" y="3505200"/>
              <a:ext cx="959555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505200"/>
              <a:ext cx="914400" cy="15430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56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3918936" cy="3657600"/>
          </a:xfrm>
          <a:prstGeom prst="rect">
            <a:avLst/>
          </a:prstGeom>
          <a:solidFill>
            <a:schemeClr val="bg2"/>
          </a:solidFill>
        </p:spPr>
      </p:pic>
      <p:cxnSp>
        <p:nvCxnSpPr>
          <p:cNvPr id="7" name="Straight Arrow Connector 6"/>
          <p:cNvCxnSpPr/>
          <p:nvPr/>
        </p:nvCxnSpPr>
        <p:spPr>
          <a:xfrm>
            <a:off x="4572000" y="16002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24400" y="2743200"/>
            <a:ext cx="2362200" cy="33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3581400"/>
            <a:ext cx="2819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57150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  তরল থেকে জলীয়বাষ্পে পরিণত হওয়ার কারণ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571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অবস্থায় তাপ সরিয়ে নিলে কী ঘটবে?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12192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2514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3352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1229380"/>
            <a:ext cx="16002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2524780"/>
            <a:ext cx="1143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3429000"/>
            <a:ext cx="990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7"/>
          <p:cNvGrpSpPr/>
          <p:nvPr/>
        </p:nvGrpSpPr>
        <p:grpSpPr>
          <a:xfrm>
            <a:off x="4648200" y="3728050"/>
            <a:ext cx="2667000" cy="2895600"/>
            <a:chOff x="5967849" y="838200"/>
            <a:chExt cx="1905000" cy="2379133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671C04"/>
                </a:clrFrom>
                <a:clrTo>
                  <a:srgbClr val="671C0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849" y="1302230"/>
              <a:ext cx="1905000" cy="19151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0" name="Donut 99"/>
            <p:cNvSpPr/>
            <p:nvPr/>
          </p:nvSpPr>
          <p:spPr>
            <a:xfrm>
              <a:off x="6400591" y="1137968"/>
              <a:ext cx="1023466" cy="2050660"/>
            </a:xfrm>
            <a:prstGeom prst="donut">
              <a:avLst>
                <a:gd name="adj" fmla="val 3486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Frame 100"/>
            <p:cNvSpPr/>
            <p:nvPr/>
          </p:nvSpPr>
          <p:spPr>
            <a:xfrm>
              <a:off x="5967849" y="838200"/>
              <a:ext cx="1905000" cy="2379133"/>
            </a:xfrm>
            <a:prstGeom prst="frame">
              <a:avLst>
                <a:gd name="adj1" fmla="val 32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 b="11054"/>
          <a:stretch/>
        </p:blipFill>
        <p:spPr>
          <a:xfrm>
            <a:off x="3810000" y="2057400"/>
            <a:ext cx="4343400" cy="4261449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6629400" y="3448075"/>
            <a:ext cx="764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rot="5400000">
            <a:off x="3199606" y="2889056"/>
            <a:ext cx="914400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4039394" y="3193856"/>
            <a:ext cx="1676400" cy="1588"/>
          </a:xfrm>
          <a:prstGeom prst="line">
            <a:avLst/>
          </a:prstGeom>
          <a:ln w="1174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4800600" y="457200"/>
            <a:ext cx="152400" cy="3352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4724400" y="3651850"/>
            <a:ext cx="3048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3581797" y="2051253"/>
            <a:ext cx="2591594" cy="1588"/>
          </a:xfrm>
          <a:prstGeom prst="line">
            <a:avLst/>
          </a:prstGeom>
          <a:ln w="1174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8"/>
          <p:cNvGrpSpPr/>
          <p:nvPr/>
        </p:nvGrpSpPr>
        <p:grpSpPr>
          <a:xfrm>
            <a:off x="5105400" y="811078"/>
            <a:ext cx="304800" cy="2765132"/>
            <a:chOff x="1828800" y="4114907"/>
            <a:chExt cx="304800" cy="2058115"/>
          </a:xfrm>
        </p:grpSpPr>
        <p:grpSp>
          <p:nvGrpSpPr>
            <p:cNvPr id="4" name="Group 40"/>
            <p:cNvGrpSpPr/>
            <p:nvPr/>
          </p:nvGrpSpPr>
          <p:grpSpPr>
            <a:xfrm>
              <a:off x="1828800" y="5029115"/>
              <a:ext cx="304800" cy="1143907"/>
              <a:chOff x="1828800" y="685800"/>
              <a:chExt cx="914400" cy="5487988"/>
            </a:xfrm>
          </p:grpSpPr>
          <p:cxnSp>
            <p:nvCxnSpPr>
              <p:cNvPr id="117" name="Straight Connector 116"/>
              <p:cNvCxnSpPr/>
              <p:nvPr/>
            </p:nvCxnSpPr>
            <p:spPr>
              <a:xfrm>
                <a:off x="1828800" y="6858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828800" y="16002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828800" y="25146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1828800" y="34290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828800" y="43434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828800" y="52578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1828800" y="61722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1"/>
            <p:cNvGrpSpPr/>
            <p:nvPr/>
          </p:nvGrpSpPr>
          <p:grpSpPr>
            <a:xfrm>
              <a:off x="1828800" y="4114907"/>
              <a:ext cx="304800" cy="762715"/>
              <a:chOff x="1828800" y="2514600"/>
              <a:chExt cx="914400" cy="3659188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828800" y="25146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828800" y="34290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1828800" y="43434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1828800" y="52578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828800" y="61722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4" name="TextBox 123"/>
          <p:cNvSpPr txBox="1"/>
          <p:nvPr/>
        </p:nvSpPr>
        <p:spPr>
          <a:xfrm>
            <a:off x="5486400" y="3118450"/>
            <a:ext cx="73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410200" y="290151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334000" y="25967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334000" y="23681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34000" y="21395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34000" y="19109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34000" y="16823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34000" y="136585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334000" y="11489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334000" y="9203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334000" y="61551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7" name="Straight Connector 136"/>
          <p:cNvCxnSpPr/>
          <p:nvPr/>
        </p:nvCxnSpPr>
        <p:spPr>
          <a:xfrm rot="5400000">
            <a:off x="4343797" y="3194253"/>
            <a:ext cx="1067594" cy="1588"/>
          </a:xfrm>
          <a:prstGeom prst="line">
            <a:avLst/>
          </a:prstGeom>
          <a:ln w="1174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315200" y="1061050"/>
            <a:ext cx="6858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620000" y="908650"/>
            <a:ext cx="457200" cy="4572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239000" y="603850"/>
            <a:ext cx="685800" cy="609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5000"/>
                  <a:satMod val="270000"/>
                </a:schemeClr>
              </a:gs>
              <a:gs pos="25000">
                <a:schemeClr val="accent3">
                  <a:tint val="60000"/>
                  <a:satMod val="300000"/>
                </a:schemeClr>
              </a:gs>
              <a:gs pos="100000">
                <a:schemeClr val="accent3">
                  <a:tint val="29000"/>
                  <a:satMod val="4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87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153400" y="9086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3400" y="4038600"/>
            <a:ext cx="31242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তাপমাত্রার কোন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পরিবর্তন হবে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400" y="5257800"/>
            <a:ext cx="28956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টুকরাটির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8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2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4 0.0074 -0.00747 0.0111 -0.01458 0.02173 C -0.02674 0.04 -0.0408 0.0578 -0.04913 0.07977 C -0.05104 0.08485 -0.05156 0.09156 -0.05278 0.09688 C -0.05625 0.1126 -0.05972 0.12624 -0.06181 0.14266 C -0.06337 0.15514 -0.06302 0.16485 -0.06545 0.17665 C -0.06892 0.19376 -0.07587 0.2111 -0.08368 0.2252 C -0.08438 0.22751 -0.0849 0.23006 -0.08559 0.23237 C -0.08663 0.23561 -0.08819 0.23861 -0.08924 0.24208 C -0.09254 0.25318 -0.09323 0.26358 -0.09826 0.27353 C -0.10104 0.30127 -0.10313 0.32925 -0.11458 0.35353 C -0.11597 0.35653 -0.11858 0.35792 -0.12014 0.36069 C -0.12344 0.36601 -0.12622 0.37202 -0.12917 0.37757 C -0.1309 0.38081 -0.13455 0.38728 -0.13455 0.38728 C -0.13854 0.40347 -0.13646 0.39722 -0.1401 0.4067 " pathEditMode="relative" ptsTypes="ffffffffffffffA">
                                      <p:cBhvr>
                                        <p:cTn id="1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4 0.0074 -0.00747 0.0111 -0.01458 0.02173 C -0.02674 0.04 -0.0408 0.0578 -0.04913 0.07977 C -0.05104 0.08485 -0.05156 0.09156 -0.05278 0.09688 C -0.05625 0.1126 -0.05972 0.12624 -0.06181 0.14266 C -0.06337 0.15514 -0.06302 0.16485 -0.06545 0.17665 C -0.06892 0.19376 -0.07587 0.2111 -0.08368 0.2252 C -0.08438 0.22751 -0.0849 0.23006 -0.08559 0.23237 C -0.08663 0.23561 -0.08819 0.23861 -0.08924 0.24208 C -0.09254 0.25318 -0.09323 0.26358 -0.09826 0.27353 C -0.10104 0.30127 -0.10313 0.32925 -0.11458 0.35353 C -0.11597 0.35653 -0.11858 0.35792 -0.12014 0.36069 C -0.12344 0.36601 -0.12622 0.37202 -0.12917 0.37757 C -0.1309 0.38081 -0.13455 0.38728 -0.13455 0.38728 C -0.13854 0.40347 -0.13646 0.39722 -0.1401 0.4067 " pathEditMode="relative" ptsTypes="ffffffffffffffA">
                                      <p:cBhvr>
                                        <p:cTn id="2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94 0.0074 -0.00747 0.0111 -0.01458 0.02173 C -0.02674 0.04 -0.0408 0.0578 -0.04913 0.07977 C -0.05104 0.08485 -0.05156 0.09156 -0.05278 0.09688 C -0.05625 0.1126 -0.05972 0.12624 -0.06181 0.14266 C -0.06337 0.15514 -0.06302 0.16485 -0.06545 0.17665 C -0.06892 0.19376 -0.07587 0.2111 -0.08368 0.2252 C -0.08438 0.22751 -0.0849 0.23006 -0.08559 0.23237 C -0.08663 0.23561 -0.08819 0.23861 -0.08924 0.24208 C -0.09254 0.25318 -0.09323 0.26358 -0.09826 0.27353 C -0.10104 0.30127 -0.10313 0.32925 -0.11458 0.35353 C -0.11597 0.35653 -0.11858 0.35792 -0.12014 0.36069 C -0.12344 0.36601 -0.12622 0.37202 -0.12917 0.37757 C -0.1309 0.38081 -0.13455 0.38728 -0.13455 0.38728 C -0.13854 0.40347 -0.13646 0.39722 -0.1401 0.4067 " pathEditMode="relative" ptsTypes="ffffffffffffffA">
                                      <p:cBhvr>
                                        <p:cTn id="2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135" grpId="0" animBg="1"/>
      <p:bldP spid="49" grpId="0" animBg="1"/>
      <p:bldP spid="49" grpId="1" animBg="1"/>
      <p:bldP spid="5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1012</TotalTime>
  <Words>1120</Words>
  <Application>Microsoft Office PowerPoint</Application>
  <PresentationFormat>On-screen Show (4:3)</PresentationFormat>
  <Paragraphs>221</Paragraphs>
  <Slides>23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Aspect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ASUS</cp:lastModifiedBy>
  <cp:revision>133</cp:revision>
  <dcterms:created xsi:type="dcterms:W3CDTF">2015-11-10T05:16:07Z</dcterms:created>
  <dcterms:modified xsi:type="dcterms:W3CDTF">2021-11-03T13:47:08Z</dcterms:modified>
</cp:coreProperties>
</file>