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2" r:id="rId3"/>
    <p:sldId id="259" r:id="rId4"/>
    <p:sldId id="260" r:id="rId5"/>
    <p:sldId id="261" r:id="rId6"/>
    <p:sldId id="283" r:id="rId7"/>
    <p:sldId id="257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5" r:id="rId22"/>
    <p:sldId id="266" r:id="rId23"/>
    <p:sldId id="280" r:id="rId24"/>
    <p:sldId id="281" r:id="rId25"/>
    <p:sldId id="267" r:id="rId26"/>
    <p:sldId id="26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FF"/>
    <a:srgbClr val="FF00FF"/>
    <a:srgbClr val="FF0066"/>
    <a:srgbClr val="FF99CC"/>
    <a:srgbClr val="A76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5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9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2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2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9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5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F0D4-2053-4314-89D0-D06424FB478D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8CCD6-63CE-4D56-A877-5CDFA2731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0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2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gif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192000" cy="6858001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5745707"/>
              <a:ext cx="3725839" cy="982639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81600" y="3870448"/>
            <a:ext cx="66601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b="1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072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80766" y="5461093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পৃথক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নির্বাচন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ব্যবস্থার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প্রবর্তন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350" y="1505491"/>
            <a:ext cx="6374967" cy="356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07224" y="286394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539885" y="1460516"/>
            <a:ext cx="4286758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সংখ্যা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সাম্যনীতি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97110" y="2926271"/>
            <a:ext cx="98673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সংখ্যাগরিষ্ঠ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আইনসভায়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পাবেন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প্রদেশে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সংখ্যালগিষ্ঠ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সেসব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আইনসভায়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আইনসভায়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এক-তৃতীয়াংশ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072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06166" y="5461093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সীমিত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ভোটাধিকার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00" y="1616511"/>
            <a:ext cx="6146800" cy="345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866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06166" y="5461093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নির্বাচন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ব্যবস্থার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স্বীকৃতি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প্রদান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337" y="1460516"/>
            <a:ext cx="7206194" cy="35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24634" y="459390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01610" y="5490559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নির্বাচন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পদ্ধতি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505" y="1713998"/>
            <a:ext cx="4636658" cy="356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5882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04566" y="5461093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কেন্দ্রীয়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পরিষদ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579" y="1730476"/>
            <a:ext cx="6995098" cy="333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50495" y="453553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80766" y="5461093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প্রাদেশিক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পরিষদ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24" y="1498772"/>
            <a:ext cx="5631976" cy="376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168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06166" y="5461093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আইনসভার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ক্ষমতা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বৃদ্ধি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1" b="15802"/>
          <a:stretch/>
        </p:blipFill>
        <p:spPr>
          <a:xfrm>
            <a:off x="3767468" y="1328999"/>
            <a:ext cx="4856868" cy="376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072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3551" y="2253275"/>
            <a:ext cx="11259403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বোম্বাই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মাদ্রাজ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প্রদেশের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গভর্নরের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নির্বাহী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পরিষদের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সদস্য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সংখ্যা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বৃদ্ধি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50876" y="3794000"/>
            <a:ext cx="10044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বোম্বাই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মাদ্রাজ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প্রদেশের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গভর্নরের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বাড়িয়ে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উন্নিত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607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072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82138" y="1688285"/>
            <a:ext cx="11259403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গভর্নর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জেনারেলের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নির্বাহী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পরিষদে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ভারতীয়দের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অন্তর্ভুক্তি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83391" y="3332615"/>
            <a:ext cx="87209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গভর্নর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জেনারেলের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নির্বাহী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082176" y="1156344"/>
            <a:ext cx="4303769" cy="474676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হাবিবুর</a:t>
            </a:r>
            <a:r>
              <a:rPr lang="en-US" sz="44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44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কুশিয়ারা</a:t>
            </a:r>
            <a: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গোলাপগঞ্জ</a:t>
            </a:r>
            <a: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2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0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4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০১৭২০ ৮২ ৪৪ ৩৩ </a:t>
            </a:r>
            <a:r>
              <a:rPr lang="en-US" sz="14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4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0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000" b="1" dirty="0" err="1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20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rhabib0007@gmail.com</a:t>
            </a:r>
            <a:endParaRPr lang="en-US" sz="1200" b="1" dirty="0">
              <a:blipFill dpi="0"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123" y="1156344"/>
            <a:ext cx="3747447" cy="474676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3466531" y="272955"/>
            <a:ext cx="4531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072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50624" y="1895616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স্বার্থগত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প্রতিনিধিত্ব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ব্যবস্থা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467135" y="3293610"/>
            <a:ext cx="8857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আঞ্চলিক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প্রতিনিধিত্বের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স্বার্থের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প্রতিনিধিত্বের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9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82081" y="167249"/>
            <a:ext cx="3971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দলিয়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960" y="5208675"/>
            <a:ext cx="11368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১৯০৯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কাউন্সিল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বৈশিষ্টসমূহ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64" y="966211"/>
            <a:ext cx="5061540" cy="4217950"/>
          </a:xfrm>
          <a:prstGeom prst="rect">
            <a:avLst/>
          </a:prstGeom>
        </p:spPr>
      </p:pic>
      <p:sp>
        <p:nvSpPr>
          <p:cNvPr id="20" name="Cloud Callout 19"/>
          <p:cNvSpPr/>
          <p:nvPr/>
        </p:nvSpPr>
        <p:spPr>
          <a:xfrm>
            <a:off x="8426604" y="348859"/>
            <a:ext cx="2333767" cy="1569493"/>
          </a:xfrm>
          <a:prstGeom prst="cloudCallout">
            <a:avLst>
              <a:gd name="adj1" fmla="val -24342"/>
              <a:gd name="adj2" fmla="val 71196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24D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b="1" dirty="0" smtClean="0">
                <a:solidFill>
                  <a:srgbClr val="FF24D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0৯ </a:t>
            </a:r>
            <a:r>
              <a:rPr lang="en-US" sz="3200" b="1" dirty="0" err="1" smtClean="0">
                <a:solidFill>
                  <a:srgbClr val="FF24D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b="1" dirty="0" smtClean="0">
                <a:solidFill>
                  <a:srgbClr val="FF24D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b="1" dirty="0">
              <a:solidFill>
                <a:srgbClr val="FF24D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492465" y="54577"/>
            <a:ext cx="1885673" cy="626719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b="1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857663" y="978819"/>
              <a:ext cx="10513078" cy="1642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ভারত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উপমহাদেশ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দীর্ঘদিন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উপনিবেশিক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শাসন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দ্বারা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শাসিত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এখানে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দুটি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সম্প্রদায়ের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শাসকদের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পৃষ্ঠপোষকতায়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শিক্ষা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সংস্কৃতি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ব্যবসা-বানিজ্য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চাকরি</a:t>
              </a:r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ক্ষেত্রে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অগ্রগতি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লাভ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ফলে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অন্য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সম্প্রদায়ের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সাথে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বৈষম্য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বৃদ্ধি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পায়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 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04190" y="2745446"/>
            <a:ext cx="9783288" cy="810491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>
            <a:scene3d>
              <a:camera prst="obliqueTop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>
              <a:defRPr/>
            </a:pPr>
            <a:r>
              <a:rPr lang="en-US" sz="3200" kern="0" dirty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NikoshBAN" pitchFamily="2" charset="0"/>
              </a:rPr>
              <a:t>১</a:t>
            </a:r>
            <a:r>
              <a:rPr kumimoji="0" lang="bn-IN" sz="32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.</a:t>
            </a:r>
            <a:r>
              <a:rPr kumimoji="0" lang="bn-IN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উদ্দীপকে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বর্ণিত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শাসনে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সুবিধাপ্রাপ্ত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সম্প্রদায়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কোনটি</a:t>
            </a:r>
            <a:r>
              <a:rPr kumimoji="0" lang="bn-IN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?</a:t>
            </a:r>
            <a:endParaRPr kumimoji="0" lang="en-US" sz="3200" b="1" i="0" u="none" strike="noStrike" kern="0" normalizeH="0" baseline="0" noProof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114586" y="3995907"/>
            <a:ext cx="4159503" cy="634614"/>
            <a:chOff x="582314" y="5046791"/>
            <a:chExt cx="4159503" cy="634614"/>
          </a:xfrm>
        </p:grpSpPr>
        <p:sp>
          <p:nvSpPr>
            <p:cNvPr id="36" name="Rectangle 35"/>
            <p:cNvSpPr/>
            <p:nvPr/>
          </p:nvSpPr>
          <p:spPr>
            <a:xfrm>
              <a:off x="582314" y="5046791"/>
              <a:ext cx="4159503" cy="6346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r>
                <a:rPr lang="bn-IN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</a:t>
              </a:r>
              <a:r>
                <a:rPr lang="en-US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 </a:t>
              </a:r>
              <a:r>
                <a:rPr lang="en-US" sz="3200" kern="0" noProof="0" dirty="0" err="1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মুসলমান</a:t>
              </a:r>
              <a:r>
                <a:rPr lang="en-US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endParaRPr kumimoji="0" lang="en-US" sz="28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06393" y="5186348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75037" y="4804085"/>
            <a:ext cx="4038600" cy="691517"/>
            <a:chOff x="642765" y="5854969"/>
            <a:chExt cx="4038600" cy="691517"/>
          </a:xfrm>
        </p:grpSpPr>
        <p:sp>
          <p:nvSpPr>
            <p:cNvPr id="39" name="Rectangle 38"/>
            <p:cNvSpPr/>
            <p:nvPr/>
          </p:nvSpPr>
          <p:spPr>
            <a:xfrm>
              <a:off x="642765" y="5854969"/>
              <a:ext cx="4038600" cy="69151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n-IN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  </a:t>
              </a:r>
              <a:r>
                <a:rPr lang="en-US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r>
                <a:rPr lang="en-US" sz="3200" kern="0" noProof="0" dirty="0" err="1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হিন্দু</a:t>
              </a:r>
              <a:endParaRPr kumimoji="0" lang="en-US" sz="28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678301" y="6011910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414318" y="4776215"/>
            <a:ext cx="3886200" cy="606956"/>
            <a:chOff x="5882046" y="5827099"/>
            <a:chExt cx="3886200" cy="606956"/>
          </a:xfrm>
        </p:grpSpPr>
        <p:sp>
          <p:nvSpPr>
            <p:cNvPr id="42" name="Rectangle 41"/>
            <p:cNvSpPr/>
            <p:nvPr/>
          </p:nvSpPr>
          <p:spPr>
            <a:xfrm>
              <a:off x="5882046" y="5827099"/>
              <a:ext cx="3886200" cy="60695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r>
                <a:rPr lang="en-US" sz="3200" kern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   </a:t>
              </a:r>
              <a:r>
                <a:rPr lang="bn-IN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</a:t>
              </a:r>
              <a:r>
                <a:rPr lang="en-US" sz="3200" kern="0" dirty="0" err="1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বৌদ্ধ</a:t>
              </a:r>
              <a:r>
                <a:rPr lang="en-US" sz="3200" kern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endParaRPr kumimoji="0" lang="en-US" sz="320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996244" y="5997008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414318" y="3920081"/>
            <a:ext cx="3886200" cy="732284"/>
            <a:chOff x="5882046" y="4970965"/>
            <a:chExt cx="3886200" cy="732284"/>
          </a:xfrm>
        </p:grpSpPr>
        <p:sp>
          <p:nvSpPr>
            <p:cNvPr id="45" name="Rectangle 44"/>
            <p:cNvSpPr/>
            <p:nvPr/>
          </p:nvSpPr>
          <p:spPr>
            <a:xfrm>
              <a:off x="5882046" y="4970965"/>
              <a:ext cx="3886200" cy="7322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3200" b="0" i="0" u="none" strike="noStrike" kern="0" cap="none" spc="0" normalizeH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       </a:t>
              </a:r>
              <a:r>
                <a:rPr lang="en-US" sz="3200" kern="0" dirty="0" err="1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খ্রিস্টান</a:t>
              </a:r>
              <a:r>
                <a:rPr lang="en-US" sz="3200" kern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endParaRPr kumimoji="0" lang="en-US" sz="32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018499" y="5166505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</a:p>
          </p:txBody>
        </p:sp>
      </p:grpSp>
      <p:sp>
        <p:nvSpPr>
          <p:cNvPr id="47" name="Oval 46"/>
          <p:cNvSpPr/>
          <p:nvPr/>
        </p:nvSpPr>
        <p:spPr>
          <a:xfrm>
            <a:off x="1210572" y="4961025"/>
            <a:ext cx="399245" cy="37763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2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174900" y="1499700"/>
            <a:ext cx="9785698" cy="8104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>
            <a:scene3d>
              <a:camera prst="obliqueTop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>
              <a:defRPr/>
            </a:pPr>
            <a:r>
              <a:rPr lang="en-US" sz="3200" kern="0" dirty="0">
                <a:ln>
                  <a:solidFill>
                    <a:srgbClr val="00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NikoshBAN" pitchFamily="2" charset="0"/>
              </a:rPr>
              <a:t>২</a:t>
            </a:r>
            <a:r>
              <a:rPr kumimoji="0" lang="bn-BD" sz="3200" b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rPr>
              <a:t>.</a:t>
            </a:r>
            <a:r>
              <a:rPr kumimoji="0" lang="bn-IN" sz="3200" b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উপনিবেশিক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kumimoji="0" lang="en-US" sz="3200" b="1" u="none" strike="noStrike" kern="0" normalizeH="0" baseline="0" noProof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5981" y="2593078"/>
            <a:ext cx="91254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ফরাসিদের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ব্রিটিশদের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মুঘলদের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ii          iii               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2621737" y="4671557"/>
            <a:ext cx="373467" cy="317378"/>
          </a:xfrm>
          <a:prstGeom prst="ellipse">
            <a:avLst/>
          </a:prstGeom>
          <a:solidFill>
            <a:srgbClr val="D7C4FA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801125" y="4685209"/>
            <a:ext cx="373467" cy="317378"/>
          </a:xfrm>
          <a:prstGeom prst="ellipse">
            <a:avLst/>
          </a:prstGeom>
          <a:solidFill>
            <a:srgbClr val="D7C4FA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040765" y="4671557"/>
            <a:ext cx="373467" cy="317378"/>
          </a:xfrm>
          <a:prstGeom prst="ellipse">
            <a:avLst/>
          </a:prstGeom>
          <a:solidFill>
            <a:srgbClr val="D7C4FA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198075" y="4671557"/>
            <a:ext cx="373467" cy="317378"/>
          </a:xfrm>
          <a:prstGeom prst="ellipse">
            <a:avLst/>
          </a:prstGeom>
          <a:solidFill>
            <a:srgbClr val="D7C4FA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75347" y="4671557"/>
            <a:ext cx="399245" cy="37763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42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174900" y="762718"/>
            <a:ext cx="9785698" cy="8104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>
            <a:scene3d>
              <a:camera prst="obliqueTop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>
              <a:defRPr/>
            </a:pPr>
            <a:r>
              <a:rPr lang="en-US" sz="3200" kern="0" dirty="0">
                <a:ln>
                  <a:solidFill>
                    <a:srgbClr val="00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NikoshBAN" pitchFamily="2" charset="0"/>
              </a:rPr>
              <a:t>৩</a:t>
            </a:r>
            <a:r>
              <a:rPr kumimoji="0" lang="bn-BD" sz="3200" b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rPr>
              <a:t>.</a:t>
            </a:r>
            <a:r>
              <a:rPr kumimoji="0" lang="bn-IN" sz="3200" b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মর্লি-মিন্টু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kumimoji="0" lang="en-US" sz="3200" b="1" u="none" strike="noStrike" kern="0" normalizeH="0" baseline="0" noProof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77308" y="3604560"/>
            <a:ext cx="10682596" cy="810491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>
            <a:scene3d>
              <a:camera prst="obliqueTop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>
              <a:defRPr/>
            </a:pPr>
            <a:r>
              <a:rPr lang="en-US" sz="3200" kern="0" dirty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NikoshBAN" pitchFamily="2" charset="0"/>
              </a:rPr>
              <a:t>৪</a:t>
            </a:r>
            <a:r>
              <a:rPr kumimoji="0" lang="bn-IN" sz="32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.</a:t>
            </a:r>
            <a:r>
              <a:rPr kumimoji="0" lang="bn-IN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ভারতীয়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উপমহাদেশে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মুসলমানদের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জন্য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পৃথক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নির্বাচন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ব্যবস্থা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চালু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হয়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কত</a:t>
            </a:r>
            <a:r>
              <a:rPr kumimoji="0" lang="en-US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সালে</a:t>
            </a:r>
            <a:r>
              <a:rPr kumimoji="0" lang="bn-IN" sz="3200" b="0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rPr>
              <a:t>?</a:t>
            </a:r>
            <a:endParaRPr kumimoji="0" lang="en-US" sz="3200" b="1" i="0" u="none" strike="noStrike" kern="0" normalizeH="0" baseline="0" noProof="0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74900" y="1950065"/>
            <a:ext cx="4038600" cy="457200"/>
            <a:chOff x="601684" y="2304913"/>
            <a:chExt cx="4038600" cy="457200"/>
          </a:xfrm>
        </p:grpSpPr>
        <p:sp>
          <p:nvSpPr>
            <p:cNvPr id="23" name="Rectangle 22"/>
            <p:cNvSpPr/>
            <p:nvPr/>
          </p:nvSpPr>
          <p:spPr>
            <a:xfrm>
              <a:off x="601684" y="2304913"/>
              <a:ext cx="4038600" cy="457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r>
                <a:rPr lang="en-US" sz="3200" kern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    </a:t>
              </a:r>
              <a:r>
                <a:rPr kumimoji="0" lang="bn-BD" sz="3200" b="0" i="0" u="none" strike="noStrike" kern="0" cap="none" spc="0" normalizeH="0" baseline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 </a:t>
              </a:r>
              <a:r>
                <a:rPr lang="en-US" sz="3200" kern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১৮০৯ </a:t>
              </a:r>
              <a:endParaRPr kumimoji="0" lang="en-US" sz="32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82580" y="2316267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74900" y="2635865"/>
            <a:ext cx="4038600" cy="457200"/>
            <a:chOff x="601684" y="2990713"/>
            <a:chExt cx="4038600" cy="457200"/>
          </a:xfrm>
        </p:grpSpPr>
        <p:sp>
          <p:nvSpPr>
            <p:cNvPr id="26" name="Rectangle 25"/>
            <p:cNvSpPr/>
            <p:nvPr/>
          </p:nvSpPr>
          <p:spPr>
            <a:xfrm>
              <a:off x="601684" y="2990713"/>
              <a:ext cx="4038600" cy="457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r>
                <a:rPr lang="en-US" sz="3200" kern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   </a:t>
              </a:r>
              <a:r>
                <a:rPr kumimoji="0" lang="bn-BD" sz="3200" b="0" i="0" u="none" strike="noStrike" kern="0" cap="none" spc="0" normalizeH="0" baseline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 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১৯১৯  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682580" y="3033684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441614" y="1963726"/>
            <a:ext cx="3886200" cy="457200"/>
            <a:chOff x="5882046" y="2277630"/>
            <a:chExt cx="3886200" cy="457200"/>
          </a:xfrm>
        </p:grpSpPr>
        <p:sp>
          <p:nvSpPr>
            <p:cNvPr id="29" name="Rectangle 28"/>
            <p:cNvSpPr/>
            <p:nvPr/>
          </p:nvSpPr>
          <p:spPr>
            <a:xfrm>
              <a:off x="5882046" y="2277630"/>
              <a:ext cx="3886200" cy="457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       ১৯০৯ 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5996246" y="2316267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55262" y="2588987"/>
            <a:ext cx="3886200" cy="457200"/>
            <a:chOff x="5882046" y="2943835"/>
            <a:chExt cx="3886200" cy="457200"/>
          </a:xfrm>
        </p:grpSpPr>
        <p:sp>
          <p:nvSpPr>
            <p:cNvPr id="32" name="Rectangle 31"/>
            <p:cNvSpPr/>
            <p:nvPr/>
          </p:nvSpPr>
          <p:spPr>
            <a:xfrm>
              <a:off x="5882046" y="2943835"/>
              <a:ext cx="3886200" cy="457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3200" b="0" i="0" u="none" strike="noStrike" kern="0" cap="none" spc="0" normalizeH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   </a:t>
              </a:r>
              <a:r>
                <a:rPr kumimoji="0" lang="en-US" sz="3200" b="0" i="0" u="none" strike="noStrike" kern="0" cap="none" spc="0" normalizeH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    ১৯৩৫ </a:t>
              </a:r>
              <a:endParaRPr kumimoji="0" lang="en-US" sz="32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996245" y="2973030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6550131" y="1978884"/>
            <a:ext cx="399245" cy="37763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155530" y="4691943"/>
            <a:ext cx="4159503" cy="634614"/>
            <a:chOff x="582314" y="5046791"/>
            <a:chExt cx="4159503" cy="634614"/>
          </a:xfrm>
        </p:grpSpPr>
        <p:sp>
          <p:nvSpPr>
            <p:cNvPr id="36" name="Rectangle 35"/>
            <p:cNvSpPr/>
            <p:nvPr/>
          </p:nvSpPr>
          <p:spPr>
            <a:xfrm>
              <a:off x="582314" y="5046791"/>
              <a:ext cx="4159503" cy="6346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r>
                <a:rPr lang="bn-IN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</a:t>
              </a:r>
              <a:r>
                <a:rPr lang="en-US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 ১৯০৯</a:t>
              </a:r>
              <a:endParaRPr kumimoji="0" lang="en-US" sz="28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06393" y="5186348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215981" y="5500121"/>
            <a:ext cx="4038600" cy="691517"/>
            <a:chOff x="642765" y="5854969"/>
            <a:chExt cx="4038600" cy="691517"/>
          </a:xfrm>
        </p:grpSpPr>
        <p:sp>
          <p:nvSpPr>
            <p:cNvPr id="39" name="Rectangle 38"/>
            <p:cNvSpPr/>
            <p:nvPr/>
          </p:nvSpPr>
          <p:spPr>
            <a:xfrm>
              <a:off x="642765" y="5854969"/>
              <a:ext cx="4038600" cy="69151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n-IN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  </a:t>
              </a:r>
              <a:r>
                <a:rPr lang="en-US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১৯০৬</a:t>
              </a:r>
              <a:endParaRPr kumimoji="0" lang="en-US" sz="28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678301" y="6011910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455262" y="5472251"/>
            <a:ext cx="3886200" cy="606956"/>
            <a:chOff x="5882046" y="5827099"/>
            <a:chExt cx="3886200" cy="606956"/>
          </a:xfrm>
        </p:grpSpPr>
        <p:sp>
          <p:nvSpPr>
            <p:cNvPr id="42" name="Rectangle 41"/>
            <p:cNvSpPr/>
            <p:nvPr/>
          </p:nvSpPr>
          <p:spPr>
            <a:xfrm>
              <a:off x="5882046" y="5827099"/>
              <a:ext cx="3886200" cy="60695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</a:t>
              </a:r>
              <a:r>
                <a:rPr lang="en-US" sz="3200" kern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   </a:t>
              </a:r>
              <a:r>
                <a:rPr lang="bn-IN" sz="3200" kern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  </a:t>
              </a:r>
              <a:r>
                <a:rPr lang="en-US" sz="3200" kern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Calibri"/>
                  <a:cs typeface="NikoshBAN" pitchFamily="2" charset="0"/>
                </a:rPr>
                <a:t>১৯৩৫ </a:t>
              </a:r>
              <a:endParaRPr kumimoji="0" lang="en-US" sz="320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cs typeface="NikoshBAN" pitchFamily="2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996244" y="5997008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455262" y="4616117"/>
            <a:ext cx="3886200" cy="732284"/>
            <a:chOff x="5882046" y="4970965"/>
            <a:chExt cx="3886200" cy="732284"/>
          </a:xfrm>
        </p:grpSpPr>
        <p:sp>
          <p:nvSpPr>
            <p:cNvPr id="45" name="Rectangle 44"/>
            <p:cNvSpPr/>
            <p:nvPr/>
          </p:nvSpPr>
          <p:spPr>
            <a:xfrm>
              <a:off x="5882046" y="4970965"/>
              <a:ext cx="3886200" cy="7322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5400" cap="flat" cmpd="sng" algn="ctr">
              <a:solidFill>
                <a:srgbClr val="7030A0"/>
              </a:solidFill>
              <a:prstDash val="solid"/>
            </a:ln>
            <a:effectLst/>
          </p:spPr>
          <p:txBody>
            <a:bodyPr rtlCol="0" anchor="ctr">
              <a:scene3d>
                <a:camera prst="obliqueTopLef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IN" sz="3200" b="0" i="0" u="none" strike="noStrike" kern="0" cap="none" spc="0" normalizeH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       </a:t>
              </a:r>
              <a:r>
                <a:rPr kumimoji="0" lang="en-US" sz="3200" b="0" i="0" u="none" strike="noStrike" kern="0" cap="none" spc="0" normalizeH="0" noProof="0" dirty="0" smtClean="0">
                  <a:ln>
                    <a:solidFill>
                      <a:srgbClr val="000000"/>
                    </a:solidFill>
                  </a:ln>
                  <a:solidFill>
                    <a:srgbClr val="002060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/>
                  <a:ea typeface="+mn-ea"/>
                  <a:cs typeface="NikoshBAN" pitchFamily="2" charset="0"/>
                </a:rPr>
                <a:t>১৯০৬</a:t>
              </a:r>
              <a:endParaRPr kumimoji="0" lang="en-US" sz="3200" b="0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NikoshBAN" pitchFamily="2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018499" y="5166505"/>
              <a:ext cx="399245" cy="377634"/>
            </a:xfrm>
            <a:prstGeom prst="ellipse">
              <a:avLst/>
            </a:prstGeom>
            <a:solidFill>
              <a:srgbClr val="D7C4FA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</a:p>
          </p:txBody>
        </p:sp>
      </p:grpSp>
      <p:sp>
        <p:nvSpPr>
          <p:cNvPr id="47" name="Oval 46"/>
          <p:cNvSpPr/>
          <p:nvPr/>
        </p:nvSpPr>
        <p:spPr>
          <a:xfrm>
            <a:off x="1279608" y="4831952"/>
            <a:ext cx="399245" cy="37763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4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4" grpId="0" animBg="1"/>
      <p:bldP spid="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683" y="269022"/>
            <a:ext cx="7990848" cy="39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1215776" y="4526560"/>
            <a:ext cx="9266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মর্লি-মিন্টো</a:t>
            </a:r>
            <a:r>
              <a:rPr lang="en-US" sz="4400" b="1" dirty="0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r>
              <a:rPr lang="en-US" sz="4400" b="1" dirty="0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b="1" dirty="0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b="1" dirty="0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dirty="0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n w="3175">
                  <a:solidFill>
                    <a:srgbClr val="FF0066"/>
                  </a:solidFill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dirty="0">
              <a:ln w="3175">
                <a:solidFill>
                  <a:srgbClr val="FF0066"/>
                </a:solidFill>
              </a:ln>
              <a:blipFill dpi="0"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878232" y="687085"/>
            <a:ext cx="1044907" cy="5509200"/>
          </a:xfrm>
          <a:prstGeom prst="rect">
            <a:avLst/>
          </a:prstGeom>
          <a:ln w="76200">
            <a:solidFill>
              <a:srgbClr val="FF006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en-US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r>
              <a:rPr lang="en-US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88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88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flower03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357" y="672729"/>
            <a:ext cx="8206073" cy="548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2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744412" y="2200031"/>
            <a:ext cx="5747004" cy="255454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সুশাসন-দ্বিতীয়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1ম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২৮/10/২০২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701610" y="1437252"/>
            <a:ext cx="3343276" cy="4080101"/>
            <a:chOff x="1128712" y="1014413"/>
            <a:chExt cx="3343276" cy="4080101"/>
          </a:xfrm>
        </p:grpSpPr>
        <p:sp>
          <p:nvSpPr>
            <p:cNvPr id="21" name="Rectangle 20"/>
            <p:cNvSpPr/>
            <p:nvPr/>
          </p:nvSpPr>
          <p:spPr>
            <a:xfrm>
              <a:off x="1128713" y="1014413"/>
              <a:ext cx="3343275" cy="40801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712" y="1035600"/>
              <a:ext cx="3343276" cy="405891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3" name="TextBox 22"/>
          <p:cNvSpPr txBox="1"/>
          <p:nvPr/>
        </p:nvSpPr>
        <p:spPr>
          <a:xfrm>
            <a:off x="3816648" y="363280"/>
            <a:ext cx="4531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n>
                <a:solidFill>
                  <a:schemeClr val="tx1"/>
                </a:solidFill>
              </a:ln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0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609201"/>
            <a:ext cx="5336276" cy="339926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140" y="3383866"/>
            <a:ext cx="3730319" cy="22459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610" y="483965"/>
            <a:ext cx="4832506" cy="2870145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5220266" y="5754877"/>
            <a:ext cx="2586253" cy="49204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কার্জন</a:t>
            </a:r>
            <a:endParaRPr lang="en-US" sz="3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67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02507" y="368490"/>
            <a:ext cx="5745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274" y="5290556"/>
            <a:ext cx="10617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ভারতীয়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কাউন্সিল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১৯০৯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মর্লি-মিন্টু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0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১৯০৯। </a:t>
            </a:r>
            <a:endParaRPr lang="en-US" sz="40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887621" y="1511901"/>
            <a:ext cx="7703046" cy="3169253"/>
            <a:chOff x="1887621" y="1511901"/>
            <a:chExt cx="7703046" cy="316925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7621" y="1511901"/>
              <a:ext cx="7703046" cy="3169253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2292824" y="3698545"/>
              <a:ext cx="6564160" cy="559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blipFill dpi="0" rotWithShape="1"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doni MT" panose="02070603080606020203" pitchFamily="18" charset="0"/>
                  <a:cs typeface="Aharoni" panose="02010803020104030203" pitchFamily="2" charset="-79"/>
                </a:rPr>
                <a:t>The </a:t>
              </a:r>
              <a:r>
                <a:rPr lang="en-US" sz="3200" b="1" dirty="0" err="1" smtClean="0">
                  <a:blipFill dpi="0" rotWithShape="1"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doni MT" panose="02070603080606020203" pitchFamily="18" charset="0"/>
                  <a:cs typeface="Aharoni" panose="02010803020104030203" pitchFamily="2" charset="-79"/>
                </a:rPr>
                <a:t>Morely-Mintu</a:t>
              </a:r>
              <a:r>
                <a:rPr lang="en-US" sz="3200" b="1" dirty="0" smtClean="0">
                  <a:blipFill dpi="0" rotWithShape="1"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doni MT" panose="02070603080606020203" pitchFamily="18" charset="0"/>
                  <a:cs typeface="Aharoni" panose="02010803020104030203" pitchFamily="2" charset="-79"/>
                </a:rPr>
                <a:t> Reforms Act, 1909</a:t>
              </a:r>
              <a:endParaRPr lang="en-US" sz="3200" b="1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  <a:cs typeface="Aharoni" panose="02010803020104030203" pitchFamily="2" charset="-79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380931" y="4258103"/>
              <a:ext cx="2838735" cy="4230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19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68080" y="403473"/>
            <a:ext cx="484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87606" y="1787857"/>
            <a:ext cx="98263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১৯০৯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মর্লি-মিন্টো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১৯০৯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মর্লি-মিন্টো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১৯০৯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মর্লি-মিন্টো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বৈশিষ্টসমূহ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2187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16681" y="1640554"/>
            <a:ext cx="7358306" cy="731173"/>
            <a:chOff x="2142699" y="1091821"/>
            <a:chExt cx="7358306" cy="731173"/>
          </a:xfrm>
        </p:grpSpPr>
        <p:sp>
          <p:nvSpPr>
            <p:cNvPr id="9" name="Rectangle 8"/>
            <p:cNvSpPr/>
            <p:nvPr/>
          </p:nvSpPr>
          <p:spPr>
            <a:xfrm>
              <a:off x="2142699" y="1091821"/>
              <a:ext cx="7358306" cy="55075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42699" y="1272241"/>
              <a:ext cx="7358306" cy="5507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ভারতীয়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কাউন্সিন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আইন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১৮৬১ ও ১৮৯২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ত্রুটি-বিচ্যুতি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131919" y="2794807"/>
            <a:ext cx="7358306" cy="731173"/>
            <a:chOff x="2142699" y="1091821"/>
            <a:chExt cx="7358306" cy="731173"/>
          </a:xfrm>
        </p:grpSpPr>
        <p:sp>
          <p:nvSpPr>
            <p:cNvPr id="21" name="Rectangle 20"/>
            <p:cNvSpPr/>
            <p:nvPr/>
          </p:nvSpPr>
          <p:spPr>
            <a:xfrm>
              <a:off x="2142699" y="1091821"/>
              <a:ext cx="7358306" cy="55075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42699" y="1272241"/>
              <a:ext cx="7358306" cy="5507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লর্ড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কার্জনের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বিতর্কিত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সিদ্ধান্ত</a:t>
              </a:r>
              <a:endPara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121139" y="3951886"/>
            <a:ext cx="7358306" cy="731173"/>
            <a:chOff x="2142699" y="1091821"/>
            <a:chExt cx="7358306" cy="731173"/>
          </a:xfrm>
        </p:grpSpPr>
        <p:sp>
          <p:nvSpPr>
            <p:cNvPr id="24" name="Rectangle 23"/>
            <p:cNvSpPr/>
            <p:nvPr/>
          </p:nvSpPr>
          <p:spPr>
            <a:xfrm>
              <a:off x="2142699" y="1091821"/>
              <a:ext cx="7358306" cy="55075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142699" y="1272241"/>
              <a:ext cx="7358306" cy="5507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ব্রিটিশ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শাসকদের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প্রতি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জনগণের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ক্ষোভ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অসন্তোষ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110359" y="5095317"/>
            <a:ext cx="7358306" cy="731173"/>
            <a:chOff x="2142699" y="1091821"/>
            <a:chExt cx="7358306" cy="731173"/>
          </a:xfrm>
        </p:grpSpPr>
        <p:sp>
          <p:nvSpPr>
            <p:cNvPr id="27" name="Rectangle 26"/>
            <p:cNvSpPr/>
            <p:nvPr/>
          </p:nvSpPr>
          <p:spPr>
            <a:xfrm>
              <a:off x="2142699" y="1091821"/>
              <a:ext cx="7358306" cy="55075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42699" y="1272241"/>
              <a:ext cx="7358306" cy="5507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সাংবিধানিক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সংস্কারের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জন্য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মর্লি-মিন্টোর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পত্রালাপ</a:t>
              </a:r>
              <a:endPara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4167524" y="361078"/>
            <a:ext cx="3248171" cy="5625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162567" y="576888"/>
            <a:ext cx="325808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পটভূমি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5658769" y="2360983"/>
            <a:ext cx="237065" cy="436838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658768" y="3523423"/>
            <a:ext cx="237065" cy="436838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5658768" y="4655590"/>
            <a:ext cx="237065" cy="436838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5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67909" y="1028096"/>
            <a:ext cx="9923004" cy="1170624"/>
            <a:chOff x="2142699" y="1091821"/>
            <a:chExt cx="7358306" cy="731173"/>
          </a:xfrm>
        </p:grpSpPr>
        <p:sp>
          <p:nvSpPr>
            <p:cNvPr id="20" name="Rectangle 19"/>
            <p:cNvSpPr/>
            <p:nvPr/>
          </p:nvSpPr>
          <p:spPr>
            <a:xfrm>
              <a:off x="2142699" y="1091821"/>
              <a:ext cx="7358306" cy="55075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42699" y="1272241"/>
              <a:ext cx="7358306" cy="5507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১৯০৮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সালের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১৭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ডিসেম্বর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লর্ড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মর্লি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ব্রিটিশ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পার্লামেন্টের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উচ্চকক্ষ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লর্ডসভায়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“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ভারতীয়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পরিষদ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বিল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”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উপস্থাপন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11751" y="3206184"/>
            <a:ext cx="9923004" cy="1170624"/>
            <a:chOff x="2142699" y="1091821"/>
            <a:chExt cx="7358306" cy="731173"/>
          </a:xfrm>
        </p:grpSpPr>
        <p:sp>
          <p:nvSpPr>
            <p:cNvPr id="23" name="Rectangle 22"/>
            <p:cNvSpPr/>
            <p:nvPr/>
          </p:nvSpPr>
          <p:spPr>
            <a:xfrm>
              <a:off x="2142699" y="1091821"/>
              <a:ext cx="7358306" cy="55075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42699" y="1272241"/>
              <a:ext cx="7358306" cy="5507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আইনটি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১৯০৯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সালের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ভারতীয়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কাউন্সিল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পরিষদ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মর্লি-মিন্টো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সংস্কার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নামে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5" name="Down Arrow 24"/>
          <p:cNvSpPr/>
          <p:nvPr/>
        </p:nvSpPr>
        <p:spPr>
          <a:xfrm>
            <a:off x="5422707" y="2198720"/>
            <a:ext cx="473127" cy="100746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2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27" y="-4116"/>
            <a:ext cx="12187072" cy="6862116"/>
            <a:chOff x="4927" y="-4116"/>
            <a:chExt cx="12187072" cy="6862116"/>
          </a:xfrm>
        </p:grpSpPr>
        <p:grpSp>
          <p:nvGrpSpPr>
            <p:cNvPr id="2" name="Group 1"/>
            <p:cNvGrpSpPr/>
            <p:nvPr/>
          </p:nvGrpSpPr>
          <p:grpSpPr>
            <a:xfrm>
              <a:off x="4927" y="-4116"/>
              <a:ext cx="12187072" cy="6862116"/>
              <a:chOff x="4927" y="-4116"/>
              <a:chExt cx="12187072" cy="6862116"/>
            </a:xfrm>
          </p:grpSpPr>
          <p:sp>
            <p:nvSpPr>
              <p:cNvPr id="3" name="Half Frame 2"/>
              <p:cNvSpPr/>
              <p:nvPr/>
            </p:nvSpPr>
            <p:spPr>
              <a:xfrm>
                <a:off x="4927" y="3411"/>
                <a:ext cx="3393366" cy="5878774"/>
              </a:xfrm>
              <a:prstGeom prst="halfFrame">
                <a:avLst>
                  <a:gd name="adj1" fmla="val 3333"/>
                  <a:gd name="adj2" fmla="val 3333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5400000">
                <a:off x="5793472" y="-374881"/>
                <a:ext cx="6005016" cy="6746546"/>
              </a:xfrm>
              <a:prstGeom prst="halfFrame">
                <a:avLst>
                  <a:gd name="adj1" fmla="val 2045"/>
                  <a:gd name="adj2" fmla="val 1818"/>
                </a:avLst>
              </a:prstGeom>
              <a:gradFill flip="none" rotWithShape="1">
                <a:gsLst>
                  <a:gs pos="0">
                    <a:srgbClr val="FFFF00"/>
                  </a:gs>
                  <a:gs pos="48500">
                    <a:srgbClr val="00B050"/>
                  </a:gs>
                  <a:gs pos="31000">
                    <a:srgbClr val="00B050"/>
                  </a:gs>
                  <a:gs pos="66000">
                    <a:srgbClr val="FF0066"/>
                  </a:gs>
                  <a:gs pos="100000">
                    <a:srgbClr val="FFFF00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424386" y="6858000"/>
                <a:ext cx="2076619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3">
                <a:extLst>
                  <a:ext uri="{FF2B5EF4-FFF2-40B4-BE49-F238E27FC236}">
                    <a16:creationId xmlns:lc="http://schemas.openxmlformats.org/drawingml/2006/lockedCanvas" xmlns="" xmlns:a16="http://schemas.microsoft.com/office/drawing/2014/main" id="{E3B4479D-260E-4A32-82A5-75F6D1144117}"/>
                  </a:ext>
                </a:extLst>
              </p:cNvPr>
              <p:cNvGrpSpPr/>
              <p:nvPr/>
            </p:nvGrpSpPr>
            <p:grpSpPr>
              <a:xfrm>
                <a:off x="4927" y="6276678"/>
                <a:ext cx="12187072" cy="571792"/>
                <a:chOff x="225287" y="5832480"/>
                <a:chExt cx="11731487" cy="758952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C8D96CFB-37B1-4336-9101-1F6C4C162C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5287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DE9278A1-93EF-4187-BF8F-B70B5E8EB1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73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E424D85E-2D4B-485F-B6A6-0B92B2B142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95459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F461E966-5DB7-4FD7-B63A-2459957F59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7231" y="5832480"/>
                  <a:ext cx="2438400" cy="758952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lc="http://schemas.openxmlformats.org/drawingml/2006/lockedCanvas" xmlns="" xmlns:a16="http://schemas.microsoft.com/office/drawing/2014/main" id="{39DB80B1-835B-4CAA-8DCD-CF032B0016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18374" y="5832480"/>
                  <a:ext cx="2438400" cy="758952"/>
                </a:xfrm>
                <a:prstGeom prst="rect">
                  <a:avLst/>
                </a:prstGeom>
              </p:spPr>
            </p:pic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3398293" y="3411"/>
                <a:ext cx="2497541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5400000">
              <a:off x="123396" y="152246"/>
              <a:ext cx="1550918" cy="151762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46"/>
            <a:stretch/>
          </p:blipFill>
          <p:spPr>
            <a:xfrm rot="10800000">
              <a:off x="10482606" y="124950"/>
              <a:ext cx="1550918" cy="151762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9558" y="559558"/>
              <a:ext cx="11027391" cy="805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207224" y="463818"/>
            <a:ext cx="4745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মূলধারা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বৈশিষ্ট্যসমূহঃ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85566" y="5461093"/>
            <a:ext cx="8690420" cy="815585"/>
            <a:chOff x="1002448" y="4807293"/>
            <a:chExt cx="9923004" cy="1065622"/>
          </a:xfrm>
        </p:grpSpPr>
        <p:sp>
          <p:nvSpPr>
            <p:cNvPr id="20" name="Rectangle 19"/>
            <p:cNvSpPr/>
            <p:nvPr/>
          </p:nvSpPr>
          <p:spPr>
            <a:xfrm>
              <a:off x="1002448" y="4991147"/>
              <a:ext cx="9923004" cy="88176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02448" y="4807293"/>
              <a:ext cx="9923004" cy="8817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প্রতিনিধিত্বশীল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ব্যবস্থার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প্রবর্তন</a:t>
              </a:r>
              <a:r>
                <a:rPr lang="en-US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34578" y="1436764"/>
            <a:ext cx="6454095" cy="3689307"/>
            <a:chOff x="2534578" y="1436764"/>
            <a:chExt cx="6454095" cy="368930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827" y="1436764"/>
              <a:ext cx="6148846" cy="3689307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2534578" y="4318000"/>
              <a:ext cx="2529651" cy="609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85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470</Words>
  <Application>Microsoft Office PowerPoint</Application>
  <PresentationFormat>Widescreen</PresentationFormat>
  <Paragraphs>92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Aharoni</vt:lpstr>
      <vt:lpstr>Arial</vt:lpstr>
      <vt:lpstr>Bodoni MT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2021-10-29T03:56:46Z</dcterms:created>
  <dcterms:modified xsi:type="dcterms:W3CDTF">2021-11-03T12:58:46Z</dcterms:modified>
</cp:coreProperties>
</file>