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D90172"/>
    <a:srgbClr val="6600CC"/>
    <a:srgbClr val="FF00FF"/>
    <a:srgbClr val="00CC99"/>
    <a:srgbClr val="9900FF"/>
    <a:srgbClr val="FF99FF"/>
    <a:srgbClr val="333399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864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3BB0C8-40FE-4AB5-ACEC-AFC14BEB857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358B5B-2465-4C7D-928D-01B97D1DC3C9}">
      <dgm:prSet custT="1"/>
      <dgm:spPr>
        <a:solidFill>
          <a:schemeClr val="bg1"/>
        </a:solidFill>
        <a:ln w="28575">
          <a:solidFill>
            <a:srgbClr val="00B0F0"/>
          </a:solidFill>
        </a:ln>
      </dgm:spPr>
      <dgm:t>
        <a:bodyPr/>
        <a:lstStyle/>
        <a:p>
          <a:pPr rtl="0"/>
          <a:r>
            <a:rPr lang="en-US" sz="6000" dirty="0" err="1" smtClean="0">
              <a:ln w="38100">
                <a:noFill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শহরের</a:t>
          </a:r>
          <a:r>
            <a:rPr lang="en-US" sz="6000" dirty="0" smtClean="0">
              <a:ln w="38100">
                <a:noFill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dirty="0" err="1" smtClean="0">
              <a:ln w="38100">
                <a:noFill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ধারণা</a:t>
          </a:r>
          <a:endParaRPr lang="en-US" sz="6000" dirty="0">
            <a:ln w="38100">
              <a:noFill/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E26F84-1A2F-420C-9603-143804F01832}" type="parTrans" cxnId="{2EAC1418-C37D-4B2F-AE45-7F776C8B9C63}">
      <dgm:prSet/>
      <dgm:spPr/>
      <dgm:t>
        <a:bodyPr/>
        <a:lstStyle/>
        <a:p>
          <a:endParaRPr lang="en-US"/>
        </a:p>
      </dgm:t>
    </dgm:pt>
    <dgm:pt modelId="{0076F798-CDFF-489F-9DD3-9E0B239E64E4}" type="sibTrans" cxnId="{2EAC1418-C37D-4B2F-AE45-7F776C8B9C63}">
      <dgm:prSet/>
      <dgm:spPr/>
      <dgm:t>
        <a:bodyPr/>
        <a:lstStyle/>
        <a:p>
          <a:endParaRPr lang="en-US"/>
        </a:p>
      </dgm:t>
    </dgm:pt>
    <dgm:pt modelId="{B5D2D6D7-D6B4-444F-A887-A0B362C28FA0}" type="pres">
      <dgm:prSet presAssocID="{A13BB0C8-40FE-4AB5-ACEC-AFC14BEB857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285995-0F7D-4FE6-96D9-B481009F3C44}" type="pres">
      <dgm:prSet presAssocID="{A13BB0C8-40FE-4AB5-ACEC-AFC14BEB8571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9C988FB-AC38-41C1-AC24-3D14BB7F6B45}" type="pres">
      <dgm:prSet presAssocID="{A13BB0C8-40FE-4AB5-ACEC-AFC14BEB8571}" presName="linearProcess" presStyleCnt="0"/>
      <dgm:spPr/>
    </dgm:pt>
    <dgm:pt modelId="{D7C3A854-958D-43C1-AF84-ACFC8876A943}" type="pres">
      <dgm:prSet presAssocID="{7E358B5B-2465-4C7D-928D-01B97D1DC3C9}" presName="textNode" presStyleLbl="node1" presStyleIdx="0" presStyleCnt="1" custScaleX="12826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5FDBE5-2084-4FB6-A148-68DBA9FE391A}" type="presOf" srcId="{7E358B5B-2465-4C7D-928D-01B97D1DC3C9}" destId="{D7C3A854-958D-43C1-AF84-ACFC8876A943}" srcOrd="0" destOrd="0" presId="urn:microsoft.com/office/officeart/2005/8/layout/hProcess9"/>
    <dgm:cxn modelId="{66029AAA-209F-453F-8182-0D2E4C89E20C}" type="presOf" srcId="{A13BB0C8-40FE-4AB5-ACEC-AFC14BEB8571}" destId="{B5D2D6D7-D6B4-444F-A887-A0B362C28FA0}" srcOrd="0" destOrd="0" presId="urn:microsoft.com/office/officeart/2005/8/layout/hProcess9"/>
    <dgm:cxn modelId="{2EAC1418-C37D-4B2F-AE45-7F776C8B9C63}" srcId="{A13BB0C8-40FE-4AB5-ACEC-AFC14BEB8571}" destId="{7E358B5B-2465-4C7D-928D-01B97D1DC3C9}" srcOrd="0" destOrd="0" parTransId="{71E26F84-1A2F-420C-9603-143804F01832}" sibTransId="{0076F798-CDFF-489F-9DD3-9E0B239E64E4}"/>
    <dgm:cxn modelId="{0DB2A884-D4DD-4C46-B555-A61E7D9ABA43}" type="presParOf" srcId="{B5D2D6D7-D6B4-444F-A887-A0B362C28FA0}" destId="{F3285995-0F7D-4FE6-96D9-B481009F3C44}" srcOrd="0" destOrd="0" presId="urn:microsoft.com/office/officeart/2005/8/layout/hProcess9"/>
    <dgm:cxn modelId="{8BB8A43C-5D53-4E5D-A92C-2D311223ED26}" type="presParOf" srcId="{B5D2D6D7-D6B4-444F-A887-A0B362C28FA0}" destId="{29C988FB-AC38-41C1-AC24-3D14BB7F6B45}" srcOrd="1" destOrd="0" presId="urn:microsoft.com/office/officeart/2005/8/layout/hProcess9"/>
    <dgm:cxn modelId="{FB708C3D-B5F3-487E-A76F-2EC6E0E0A0DB}" type="presParOf" srcId="{29C988FB-AC38-41C1-AC24-3D14BB7F6B45}" destId="{D7C3A854-958D-43C1-AF84-ACFC8876A943}" srcOrd="0" destOrd="0" presId="urn:microsoft.com/office/officeart/2005/8/layout/hProcess9"/>
  </dgm:cxnLst>
  <dgm:bg>
    <a:solidFill>
      <a:srgbClr val="00B050"/>
    </a:solidFill>
    <a:effectLst>
      <a:innerShdw blurRad="63500" dist="50800" dir="54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9ADC86-4F28-4901-95B6-67D4D5A6C3EE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1B710C23-28F4-45AD-9ABB-6C425F807A6F}">
      <dgm:prSet/>
      <dgm:spPr>
        <a:solidFill>
          <a:schemeClr val="bg1"/>
        </a:solidFill>
        <a:ln w="38100">
          <a:solidFill>
            <a:schemeClr val="accent5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bn-IN" dirty="0" smtClean="0">
              <a:solidFill>
                <a:schemeClr val="tx1"/>
              </a:solidFill>
            </a:rPr>
            <a:t>বাংলাদেশের শহর সমাজের প্রকৃতি</a:t>
          </a:r>
          <a:endParaRPr lang="en-US" dirty="0">
            <a:solidFill>
              <a:schemeClr val="tx1"/>
            </a:solidFill>
          </a:endParaRPr>
        </a:p>
      </dgm:t>
    </dgm:pt>
    <dgm:pt modelId="{7B1FACA5-E64C-4420-B889-267FEDA64B28}" type="parTrans" cxnId="{FD4D9B95-3112-4827-B5C5-E5122FF56647}">
      <dgm:prSet/>
      <dgm:spPr/>
      <dgm:t>
        <a:bodyPr/>
        <a:lstStyle/>
        <a:p>
          <a:endParaRPr lang="en-US"/>
        </a:p>
      </dgm:t>
    </dgm:pt>
    <dgm:pt modelId="{9210B1A8-DFA7-4EFE-AD89-50FD75D667AC}" type="sibTrans" cxnId="{FD4D9B95-3112-4827-B5C5-E5122FF56647}">
      <dgm:prSet/>
      <dgm:spPr/>
      <dgm:t>
        <a:bodyPr/>
        <a:lstStyle/>
        <a:p>
          <a:endParaRPr lang="en-US"/>
        </a:p>
      </dgm:t>
    </dgm:pt>
    <dgm:pt modelId="{FF8FC57F-AC53-4F31-A2DC-88487859EC0B}" type="pres">
      <dgm:prSet presAssocID="{F89ADC86-4F28-4901-95B6-67D4D5A6C3E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36E7E9-D399-417B-9C16-044DDDE00DD7}" type="pres">
      <dgm:prSet presAssocID="{F89ADC86-4F28-4901-95B6-67D4D5A6C3EE}" presName="arrow" presStyleLbl="bgShp" presStyleIdx="0" presStyleCnt="1"/>
      <dgm:spPr>
        <a:solidFill>
          <a:srgbClr val="FF99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90500" prstMaterial="matte">
          <a:bevelT w="127000" h="63500"/>
        </a:sp3d>
      </dgm:spPr>
    </dgm:pt>
    <dgm:pt modelId="{6319C079-88C9-45C5-9697-7DA7EFA8816C}" type="pres">
      <dgm:prSet presAssocID="{F89ADC86-4F28-4901-95B6-67D4D5A6C3EE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661E032A-4DBB-4512-93D9-5503F506D28A}" type="pres">
      <dgm:prSet presAssocID="{1B710C23-28F4-45AD-9ABB-6C425F807A6F}" presName="textNode" presStyleLbl="node1" presStyleIdx="0" presStyleCnt="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4D9B95-3112-4827-B5C5-E5122FF56647}" srcId="{F89ADC86-4F28-4901-95B6-67D4D5A6C3EE}" destId="{1B710C23-28F4-45AD-9ABB-6C425F807A6F}" srcOrd="0" destOrd="0" parTransId="{7B1FACA5-E64C-4420-B889-267FEDA64B28}" sibTransId="{9210B1A8-DFA7-4EFE-AD89-50FD75D667AC}"/>
    <dgm:cxn modelId="{57A1E1D2-7B1F-4B65-B770-45ADA95CAB0F}" type="presOf" srcId="{1B710C23-28F4-45AD-9ABB-6C425F807A6F}" destId="{661E032A-4DBB-4512-93D9-5503F506D28A}" srcOrd="0" destOrd="0" presId="urn:microsoft.com/office/officeart/2005/8/layout/hProcess9"/>
    <dgm:cxn modelId="{AF3987E6-7F3A-4673-A32E-E08A411EF559}" type="presOf" srcId="{F89ADC86-4F28-4901-95B6-67D4D5A6C3EE}" destId="{FF8FC57F-AC53-4F31-A2DC-88487859EC0B}" srcOrd="0" destOrd="0" presId="urn:microsoft.com/office/officeart/2005/8/layout/hProcess9"/>
    <dgm:cxn modelId="{77962236-2E72-46AD-BB8D-27817E74B71D}" type="presParOf" srcId="{FF8FC57F-AC53-4F31-A2DC-88487859EC0B}" destId="{2036E7E9-D399-417B-9C16-044DDDE00DD7}" srcOrd="0" destOrd="0" presId="urn:microsoft.com/office/officeart/2005/8/layout/hProcess9"/>
    <dgm:cxn modelId="{EF26D8D8-0513-46A7-B3D6-06A745BE128C}" type="presParOf" srcId="{FF8FC57F-AC53-4F31-A2DC-88487859EC0B}" destId="{6319C079-88C9-45C5-9697-7DA7EFA8816C}" srcOrd="1" destOrd="0" presId="urn:microsoft.com/office/officeart/2005/8/layout/hProcess9"/>
    <dgm:cxn modelId="{5F0F359E-8777-4E65-B4BF-33F82FD8E48B}" type="presParOf" srcId="{6319C079-88C9-45C5-9697-7DA7EFA8816C}" destId="{661E032A-4DBB-4512-93D9-5503F506D28A}" srcOrd="0" destOrd="0" presId="urn:microsoft.com/office/officeart/2005/8/layout/hProcess9"/>
  </dgm:cxnLst>
  <dgm:bg>
    <a:solidFill>
      <a:srgbClr val="00CC99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285995-0F7D-4FE6-96D9-B481009F3C44}">
      <dsp:nvSpPr>
        <dsp:cNvPr id="0" name=""/>
        <dsp:cNvSpPr/>
      </dsp:nvSpPr>
      <dsp:spPr>
        <a:xfrm>
          <a:off x="914399" y="0"/>
          <a:ext cx="10363200" cy="769441"/>
        </a:xfrm>
        <a:prstGeom prst="rightArrow">
          <a:avLst/>
        </a:prstGeom>
        <a:solidFill>
          <a:srgbClr val="FF99FF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C3A854-958D-43C1-AF84-ACFC8876A943}">
      <dsp:nvSpPr>
        <dsp:cNvPr id="0" name=""/>
        <dsp:cNvSpPr/>
      </dsp:nvSpPr>
      <dsp:spPr>
        <a:xfrm>
          <a:off x="3750362" y="0"/>
          <a:ext cx="4691274" cy="769441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err="1" smtClean="0">
              <a:ln w="38100">
                <a:noFill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শহরের</a:t>
          </a:r>
          <a:r>
            <a:rPr lang="en-US" sz="6000" kern="1200" dirty="0" smtClean="0">
              <a:ln w="38100">
                <a:noFill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kern="1200" dirty="0" err="1" smtClean="0">
              <a:ln w="38100">
                <a:noFill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ধারণা</a:t>
          </a:r>
          <a:endParaRPr lang="en-US" sz="6000" kern="1200" dirty="0">
            <a:ln w="38100">
              <a:noFill/>
            </a:ln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87923" y="37561"/>
        <a:ext cx="4616152" cy="694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6E7E9-D399-417B-9C16-044DDDE00DD7}">
      <dsp:nvSpPr>
        <dsp:cNvPr id="0" name=""/>
        <dsp:cNvSpPr/>
      </dsp:nvSpPr>
      <dsp:spPr>
        <a:xfrm>
          <a:off x="914399" y="0"/>
          <a:ext cx="10363200" cy="834887"/>
        </a:xfrm>
        <a:prstGeom prst="rightArrow">
          <a:avLst/>
        </a:prstGeom>
        <a:solidFill>
          <a:srgbClr val="FF99FF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905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61E032A-4DBB-4512-93D9-5503F506D28A}">
      <dsp:nvSpPr>
        <dsp:cNvPr id="0" name=""/>
        <dsp:cNvSpPr/>
      </dsp:nvSpPr>
      <dsp:spPr>
        <a:xfrm>
          <a:off x="3333749" y="0"/>
          <a:ext cx="5524500" cy="834887"/>
        </a:xfrm>
        <a:prstGeom prst="roundRect">
          <a:avLst/>
        </a:prstGeom>
        <a:solidFill>
          <a:schemeClr val="bg1"/>
        </a:solidFill>
        <a:ln w="38100">
          <a:solidFill>
            <a:schemeClr val="accent5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100" kern="1200" dirty="0" smtClean="0">
              <a:solidFill>
                <a:schemeClr val="tx1"/>
              </a:solidFill>
            </a:rPr>
            <a:t>বাংলাদেশের শহর সমাজের প্রকৃতি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3374505" y="40756"/>
        <a:ext cx="5442988" cy="753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B2F21-47C7-4CFE-8A8B-F878848C6D5B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E90DE-C715-47C6-B91E-C415B1974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72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E90DE-C715-47C6-B91E-C415B1974E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00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90B-7AA1-4277-BF22-486AA45977EB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979F-6E98-4B9C-86BA-4B9D2F54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4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90B-7AA1-4277-BF22-486AA45977EB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979F-6E98-4B9C-86BA-4B9D2F54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5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90B-7AA1-4277-BF22-486AA45977EB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979F-6E98-4B9C-86BA-4B9D2F54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90B-7AA1-4277-BF22-486AA45977EB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979F-6E98-4B9C-86BA-4B9D2F54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5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90B-7AA1-4277-BF22-486AA45977EB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979F-6E98-4B9C-86BA-4B9D2F54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90B-7AA1-4277-BF22-486AA45977EB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979F-6E98-4B9C-86BA-4B9D2F54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6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90B-7AA1-4277-BF22-486AA45977EB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979F-6E98-4B9C-86BA-4B9D2F54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8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90B-7AA1-4277-BF22-486AA45977EB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979F-6E98-4B9C-86BA-4B9D2F54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9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90B-7AA1-4277-BF22-486AA45977EB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979F-6E98-4B9C-86BA-4B9D2F54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1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90B-7AA1-4277-BF22-486AA45977EB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979F-6E98-4B9C-86BA-4B9D2F54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6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090B-7AA1-4277-BF22-486AA45977EB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6979F-6E98-4B9C-86BA-4B9D2F54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64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A090B-7AA1-4277-BF22-486AA45977EB}" type="datetimeFigureOut">
              <a:rPr lang="en-US" smtClean="0"/>
              <a:t>13-08-21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6979F-6E98-4B9C-86BA-4B9D2F54A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93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41"/>
            <a:ext cx="12138326" cy="69731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09689" y="2534974"/>
            <a:ext cx="4539743" cy="199285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125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2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5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28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US" sz="28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28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পার্শ্ববর্তী</a:t>
            </a:r>
            <a:r>
              <a:rPr lang="en-US" sz="28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28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28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নগরকে</a:t>
            </a:r>
            <a:r>
              <a:rPr lang="en-US" sz="28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28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28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</a:t>
            </a:r>
            <a:r>
              <a:rPr lang="en-US" sz="28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en-US" sz="2800" dirty="0" smtClean="0">
              <a:solidFill>
                <a:srgbClr val="99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আয়াতন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just"/>
            <a:r>
              <a:rPr lang="en-US" sz="28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2) </a:t>
            </a:r>
            <a:r>
              <a:rPr lang="en-US" sz="2800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28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2800" dirty="0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ঘনবসতি</a:t>
            </a:r>
            <a:endParaRPr lang="en-US" sz="2800" dirty="0" smtClean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ইমারত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মিউনিসিপ্যাল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পেশাজীবী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পারদর্শী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৬)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পেশাগুলি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অকৃষিজ</a:t>
            </a:r>
            <a:endParaRPr lang="en-US" sz="2800" dirty="0" smtClean="0"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8) </a:t>
            </a:r>
            <a:r>
              <a:rPr lang="en-US" sz="2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2800" dirty="0" smtClean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ওপরোক্ত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প্রেক্ষিতে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যায়,শহর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ভিন্নতর।শহুরে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সমাজকে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বোঝায়,যে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কৃত্রিম,স্বল্পস্থান,লোকসংখ্যা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বৈচিত্রময়।শহুরে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জীবযাপন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স্বাধীন,সংগ্রামী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নারীশিক্ষা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কর্মক্ষেত্রে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ব্যাপক।শহরের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অপেক্ষাকৃত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গতিশীল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জীবনযাপন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প্রণালীর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2800" dirty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4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3827" y="3816422"/>
            <a:ext cx="2899958" cy="509452"/>
          </a:xfrm>
          <a:prstGeom prst="rect">
            <a:avLst/>
          </a:prstGeom>
          <a:solidFill>
            <a:schemeClr val="bg1"/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প্রসাসনিক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0504" y="2783150"/>
            <a:ext cx="3387251" cy="509452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পাইকারী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54123" y="3816422"/>
            <a:ext cx="2990307" cy="509452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4123" y="4849694"/>
            <a:ext cx="2990307" cy="47951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বৈচিত্র্যপূর্ন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5497" y="858699"/>
            <a:ext cx="2908286" cy="509452"/>
          </a:xfrm>
          <a:prstGeom prst="rect">
            <a:avLst/>
          </a:prstGeom>
          <a:solidFill>
            <a:schemeClr val="bg1"/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8984" y="1810783"/>
            <a:ext cx="3283127" cy="509452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খুচরা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14455" y="1846701"/>
            <a:ext cx="2899957" cy="509452"/>
          </a:xfrm>
          <a:prstGeom prst="rect">
            <a:avLst/>
          </a:prstGeom>
          <a:solidFill>
            <a:schemeClr val="bg1"/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58984" y="858699"/>
            <a:ext cx="3278771" cy="509452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24397" y="4849694"/>
            <a:ext cx="2899387" cy="455025"/>
          </a:xfrm>
          <a:prstGeom prst="rect">
            <a:avLst/>
          </a:prstGeom>
          <a:solidFill>
            <a:schemeClr val="bg1"/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বহুরূপী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66309" y="68526"/>
            <a:ext cx="4598125" cy="50945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শহুরে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15496" y="2783150"/>
            <a:ext cx="2908287" cy="509452"/>
          </a:xfrm>
          <a:prstGeom prst="rect">
            <a:avLst/>
          </a:prstGeom>
          <a:solidFill>
            <a:schemeClr val="bg1"/>
          </a:solidFill>
          <a:ln>
            <a:solidFill>
              <a:srgbClr val="6600CC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>
            <a:stCxn id="14" idx="1"/>
            <a:endCxn id="20" idx="1"/>
          </p:cNvCxnSpPr>
          <p:nvPr/>
        </p:nvCxnSpPr>
        <p:spPr>
          <a:xfrm flipH="1">
            <a:off x="5980753" y="1072341"/>
            <a:ext cx="12915" cy="4086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 rot="10800000" flipH="1">
            <a:off x="5993668" y="1020019"/>
            <a:ext cx="830160" cy="104644"/>
          </a:xfrm>
          <a:prstGeom prst="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 flipH="1">
            <a:off x="6010187" y="4030130"/>
            <a:ext cx="813640" cy="97708"/>
          </a:xfrm>
          <a:prstGeom prst="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800000" flipH="1">
            <a:off x="5989321" y="2042089"/>
            <a:ext cx="834506" cy="101103"/>
          </a:xfrm>
          <a:prstGeom prst="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800000" flipH="1">
            <a:off x="6004562" y="2993104"/>
            <a:ext cx="819265" cy="101280"/>
          </a:xfrm>
          <a:prstGeom prst="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flipH="1">
            <a:off x="4952997" y="1034855"/>
            <a:ext cx="1005839" cy="89808"/>
          </a:xfrm>
          <a:prstGeom prst="rightArrow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flipH="1">
            <a:off x="4952997" y="2051491"/>
            <a:ext cx="1005839" cy="89808"/>
          </a:xfrm>
          <a:prstGeom prst="rightArrow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 flipH="1">
            <a:off x="5980753" y="5112525"/>
            <a:ext cx="923109" cy="91712"/>
          </a:xfrm>
          <a:prstGeom prst="rightArrow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flipH="1">
            <a:off x="4959532" y="4009740"/>
            <a:ext cx="1005839" cy="89808"/>
          </a:xfrm>
          <a:prstGeom prst="rightArrow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flipH="1">
            <a:off x="4968239" y="2993104"/>
            <a:ext cx="1005839" cy="89808"/>
          </a:xfrm>
          <a:prstGeom prst="rightArrow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flipH="1">
            <a:off x="4937755" y="5089449"/>
            <a:ext cx="1005839" cy="89808"/>
          </a:xfrm>
          <a:prstGeom prst="rightArrow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38605413"/>
              </p:ext>
            </p:extLst>
          </p:nvPr>
        </p:nvGraphicFramePr>
        <p:xfrm>
          <a:off x="0" y="-1"/>
          <a:ext cx="12192000" cy="834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060175"/>
            <a:ext cx="1219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শিল্প ও ব্যবসাকেন্দ্রিক অর্থনীতি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ঘনত্ব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। বস্তি গড়ে ওঠা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৪। আবাসন সমস্যা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৫। সামাজিক স্তরবিন্যাসের মাত্রা প্রকট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৬। অতি নগরায়ণকৃত দেশ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৭। নগর দরিদ্র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পরিবেশদূষণ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0"/>
            <a:ext cx="12192000" cy="60297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দূরত্ব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পরিবারব্যবস্থা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অজ্ঞতানামা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বিছিন্ন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বিচিত্রতা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কৃত্রিমতা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১৪।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নারী-পুরুষের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সহাবস্থান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যোগাযোগব্যবস্থা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9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5217" y="0"/>
            <a:ext cx="9435548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ছবিগুলো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</a:t>
            </a:r>
            <a:r>
              <a:rPr lang="en-US" sz="3600" dirty="0" smtClean="0"/>
              <a:t> </a:t>
            </a:r>
            <a:r>
              <a:rPr lang="en-US" sz="3600" dirty="0" err="1" smtClean="0"/>
              <a:t>এবং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পরস্পরের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সঙ্গে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আলাপ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298713"/>
            <a:ext cx="5247860" cy="2928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27442"/>
            <a:ext cx="5247860" cy="2630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661" y="4492487"/>
            <a:ext cx="5115338" cy="2265612"/>
          </a:xfrm>
          <a:prstGeom prst="rect">
            <a:avLst/>
          </a:prstGeom>
        </p:spPr>
      </p:pic>
      <p:pic>
        <p:nvPicPr>
          <p:cNvPr id="7" name="Picture 6" descr="dhaka-city.jpgg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661" y="1298713"/>
            <a:ext cx="5115339" cy="31937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56522" y="1096905"/>
            <a:ext cx="2332383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গ্রাম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607287" y="975547"/>
            <a:ext cx="2332383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শহর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63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55"/>
            <a:ext cx="5767800" cy="2792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86123"/>
            <a:ext cx="5618921" cy="3501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426" y="564273"/>
            <a:ext cx="5358018" cy="3286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6" y="3850397"/>
            <a:ext cx="5362574" cy="30076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1479" y="0"/>
            <a:ext cx="2332383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গ্রাম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229601" y="170589"/>
            <a:ext cx="2332383" cy="6463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শহর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40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872018" y="0"/>
            <a:ext cx="8447964" cy="1569102"/>
          </a:xfrm>
          <a:prstGeom prst="ribbon">
            <a:avLst>
              <a:gd name="adj1" fmla="val 16667"/>
              <a:gd name="adj2" fmla="val 68094"/>
            </a:avLst>
          </a:prstGeom>
          <a:solidFill>
            <a:srgbClr val="0000FF"/>
          </a:solidFill>
          <a:ln w="28575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FadeUp">
              <a:avLst>
                <a:gd name="adj" fmla="val 25286"/>
              </a:avLst>
            </a:prstTxWarp>
            <a:noAutofit/>
          </a:bodyPr>
          <a:lstStyle/>
          <a:p>
            <a:pPr algn="ctr"/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2453" y="2059431"/>
            <a:ext cx="162709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/>
              <a:t>২০মিনিট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" y="3072980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ছাত্র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/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ছাত্রীরা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বভিন্ন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দলে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ভাগ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হয়ে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গ্রাম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ও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শহর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সমাজের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তুলনামূলক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পার্থক্য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নির্ণয়</a:t>
            </a:r>
            <a:r>
              <a:rPr lang="en-U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করবে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6600CC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44418" y="0"/>
            <a:ext cx="7580243" cy="1683026"/>
          </a:xfrm>
          <a:prstGeom prst="rect">
            <a:avLst/>
          </a:prstGeom>
        </p:spPr>
        <p:txBody>
          <a:bodyPr wrap="square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b="1" i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</a:t>
            </a:r>
            <a:r>
              <a:rPr lang="en-US" b="1" i="1" u="sng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b="1" i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u="sng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456795"/>
            <a:ext cx="52346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সামজিক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40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000" dirty="0"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4000" dirty="0">
              <a:solidFill>
                <a:srgbClr val="00CC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000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40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4000" dirty="0" err="1"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endParaRPr lang="en-US" sz="4000" dirty="0">
              <a:solidFill>
                <a:srgbClr val="00CC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সামজিক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বৈষম্য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2139" y="1715967"/>
            <a:ext cx="80043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400" dirty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4400" dirty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400" dirty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পার্থক্যঃ</a:t>
            </a:r>
            <a:endParaRPr lang="en-US" sz="4400" dirty="0">
              <a:solidFill>
                <a:srgbClr val="99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4173" y="2456795"/>
            <a:ext cx="57978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4800" dirty="0" err="1" smtClean="0"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4800" dirty="0" smtClean="0"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কাঠামো</a:t>
            </a:r>
            <a:endParaRPr lang="en-US" sz="4800" dirty="0" smtClean="0">
              <a:solidFill>
                <a:srgbClr val="00CC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en-US" sz="4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স্ত্রীর</a:t>
            </a:r>
            <a:r>
              <a:rPr lang="en-US" sz="4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১০। </a:t>
            </a:r>
            <a:r>
              <a:rPr lang="en-US" sz="4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মৃত্যুহার</a:t>
            </a:r>
            <a:r>
              <a:rPr lang="en-US" sz="48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dirty="0" smtClean="0">
                <a:solidFill>
                  <a:srgbClr val="D9017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১১। </a:t>
            </a:r>
            <a:r>
              <a:rPr lang="en-US" sz="4800" dirty="0" err="1" smtClean="0">
                <a:solidFill>
                  <a:srgbClr val="D9017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</a:t>
            </a:r>
            <a:r>
              <a:rPr lang="en-US" sz="4800" dirty="0" smtClean="0">
                <a:solidFill>
                  <a:srgbClr val="D9017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D9017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US" sz="4800" dirty="0">
              <a:solidFill>
                <a:srgbClr val="D9017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6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93774" y="-1"/>
            <a:ext cx="5963478" cy="1736035"/>
          </a:xfrm>
          <a:prstGeom prst="rect">
            <a:avLst/>
          </a:prstGeom>
        </p:spPr>
        <p:txBody>
          <a:bodyPr>
            <a:prstTxWarp prst="textDeflateBottom">
              <a:avLst/>
            </a:prstTxWarp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i="1" u="sng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600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8287" y="1212814"/>
            <a:ext cx="1754451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০৫ </a:t>
            </a:r>
            <a:r>
              <a:rPr lang="bn-IN" sz="2800" dirty="0" smtClean="0"/>
              <a:t>মিনিট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736034"/>
            <a:ext cx="12192000" cy="51219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‘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Metropolis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’গ্রন্থের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(ক)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Alfred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Quin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(খ)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Howard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Woolston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(গ)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W.F.Ogburn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(ঘ)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M.F.Nimkoff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ঘনবসতি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ii.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অকৃষিজ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iii.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(ক)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  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 গ) ii ও iii  ঘ)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i,ii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989983" y="2424665"/>
            <a:ext cx="437322" cy="397565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77949" y="5526156"/>
            <a:ext cx="424068" cy="39756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1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0" y="0"/>
            <a:ext cx="12192000" cy="51219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একাংশকে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(খ)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মধ্যবিত্ত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(ঘ)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চাকরীজীবী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অকৃষিজ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(খ)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(গ)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(ঘ)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খাদ্যাভ্যাসের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ভিন্নতা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(ক)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(খ)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(গ)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(ঘ)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জেন্ডার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03584" y="1186069"/>
            <a:ext cx="424068" cy="39756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49357" y="4051851"/>
            <a:ext cx="424068" cy="39756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03584" y="2362200"/>
            <a:ext cx="424068" cy="39756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8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/>
          <p:nvPr/>
        </p:nvSpPr>
        <p:spPr>
          <a:xfrm>
            <a:off x="2941984" y="425005"/>
            <a:ext cx="6520068" cy="2516977"/>
          </a:xfrm>
          <a:prstGeom prst="rect">
            <a:avLst/>
          </a:prstGeom>
        </p:spPr>
        <p:txBody>
          <a:bodyPr wrap="square">
            <a:prstTxWarp prst="textArchUpPour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01028" y="293043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4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এ,কে,এম</a:t>
            </a: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মাসুদুজ্জামান</a:t>
            </a:r>
            <a:endParaRPr lang="en-US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4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endParaRPr lang="en-US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4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ইন্দুরকানি</a:t>
            </a: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4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ইন্দুরকানি</a:t>
            </a: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পিরোজপুর</a:t>
            </a:r>
            <a:r>
              <a:rPr lang="en-US" sz="4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0" y="2314485"/>
            <a:ext cx="3004802" cy="338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80520" y="384313"/>
            <a:ext cx="6056243" cy="1590260"/>
          </a:xfrm>
          <a:prstGeom prst="rect">
            <a:avLst/>
          </a:prstGeom>
          <a:noFill/>
        </p:spPr>
        <p:txBody>
          <a:bodyPr>
            <a:prstTxWarp prst="textDeflateBottom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72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 কাজ</a:t>
            </a:r>
            <a:endParaRPr lang="en-US" sz="7200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68902" y="3008874"/>
            <a:ext cx="11079480" cy="70362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শহুরে সমাজের প্রকৃতি নিয়ে একটি তালিকা প্রস্তুত কর।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>
          <a:xfrm>
            <a:off x="-1" y="0"/>
            <a:ext cx="6172201" cy="68580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9"/>
          <a:stretch/>
        </p:blipFill>
        <p:spPr>
          <a:xfrm>
            <a:off x="6172201" y="0"/>
            <a:ext cx="6019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1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-0.45833 -0.0048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-25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48021 0.002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0" y="-1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71279" y="1829914"/>
            <a:ext cx="5698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ধন্যবাদ</a:t>
            </a:r>
            <a:endParaRPr lang="en-U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944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40741" y="1308176"/>
            <a:ext cx="5391299" cy="735778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Inverted">
              <a:avLst>
                <a:gd name="adj" fmla="val 78111"/>
              </a:avLst>
            </a:prstTxWarp>
            <a:spAutoFit/>
          </a:bodyPr>
          <a:lstStyle/>
          <a:p>
            <a:pPr algn="ctr"/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bn-IN" sz="405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চিতি</a:t>
            </a:r>
            <a:endParaRPr lang="en-US" sz="4050" b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7081" y="2514599"/>
            <a:ext cx="8297838" cy="2971801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Plain">
              <a:avLst>
                <a:gd name="adj" fmla="val 42452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just"/>
            <a:r>
              <a:rPr lang="bn-IN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050" b="1" dirty="0" smtClean="0">
                <a:ln/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শ্রেনীঃ- একাদশ-দ্বাদশ</a:t>
            </a:r>
            <a:endParaRPr lang="bn-IN" sz="4050" b="1" dirty="0">
              <a:ln/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বিষয়ঃ- সমাজবিজ্ঞান</a:t>
            </a:r>
            <a:r>
              <a:rPr lang="en-US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405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 পত্র)</a:t>
            </a:r>
            <a:endParaRPr lang="bn-IN" sz="405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50" b="1" dirty="0" smtClean="0">
                <a:ln/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50" b="1" dirty="0" smtClean="0">
                <a:ln/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অধ্যায়ঃ-</a:t>
            </a:r>
            <a:r>
              <a:rPr lang="en-US" sz="4050" b="1" dirty="0" err="1" smtClean="0">
                <a:ln/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r>
              <a:rPr lang="en-US" sz="4050" b="1" dirty="0" smtClean="0">
                <a:ln/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smtClean="0">
                <a:ln/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bn-IN" sz="4050" dirty="0" smtClean="0">
                <a:ln/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en-US" sz="4050" dirty="0" err="1" smtClean="0">
                <a:ln/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4050" dirty="0" smtClean="0">
                <a:ln/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50" dirty="0" err="1" smtClean="0">
                <a:ln/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4050" dirty="0" smtClean="0">
                <a:ln/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dirty="0" err="1" smtClean="0">
                <a:ln/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50" dirty="0" smtClean="0">
                <a:ln/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endParaRPr lang="en-US" sz="4050" b="1" dirty="0">
              <a:ln/>
              <a:solidFill>
                <a:srgbClr val="CC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1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aka-city.jpg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696" y="0"/>
            <a:ext cx="337930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1269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44279" y="2413337"/>
            <a:ext cx="5261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</a:rPr>
              <a:t>আধুনিক ঢাকা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5636" y="0"/>
            <a:ext cx="6811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58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817704" cy="3472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72070"/>
            <a:ext cx="6215270" cy="3385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4" y="-1"/>
            <a:ext cx="6374296" cy="3472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272" y="3472070"/>
            <a:ext cx="5976728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87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Flowchart: Decision 2"/>
          <p:cNvSpPr/>
          <p:nvPr/>
        </p:nvSpPr>
        <p:spPr>
          <a:xfrm>
            <a:off x="1734671" y="376518"/>
            <a:ext cx="8821270" cy="2072666"/>
          </a:xfrm>
          <a:prstGeom prst="flowChartDecision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CanDown">
              <a:avLst/>
            </a:prstTxWarp>
          </a:bodyPr>
          <a:lstStyle/>
          <a:p>
            <a:pPr algn="ctr"/>
            <a:r>
              <a:rPr lang="bn-IN" sz="4800" dirty="0" smtClean="0">
                <a:solidFill>
                  <a:srgbClr val="CC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dirty="0">
              <a:solidFill>
                <a:srgbClr val="CC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542" y="2702858"/>
            <a:ext cx="11177624" cy="3658185"/>
          </a:xfrm>
          <a:prstGeom prst="rect">
            <a:avLst/>
          </a:prstGeo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wrap="none" lIns="91440" tIns="45720" rIns="91440" bIns="45720" numCol="1">
            <a:prstTxWarp prst="textSlantDown">
              <a:avLst>
                <a:gd name="adj" fmla="val 70640"/>
              </a:avLst>
            </a:prstTxWarp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endParaRPr lang="en-US" sz="4400" b="1" dirty="0" smtClean="0">
              <a:ln w="12700">
                <a:solidFill>
                  <a:schemeClr val="accent5"/>
                </a:solidFill>
                <a:prstDash val="solid"/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 Society</a:t>
            </a:r>
            <a:endParaRPr lang="en-US" sz="44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3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own Ribbon 2"/>
          <p:cNvSpPr/>
          <p:nvPr/>
        </p:nvSpPr>
        <p:spPr>
          <a:xfrm>
            <a:off x="1872018" y="403337"/>
            <a:ext cx="8447964" cy="1178579"/>
          </a:xfrm>
          <a:prstGeom prst="ribbon">
            <a:avLst>
              <a:gd name="adj1" fmla="val 16667"/>
              <a:gd name="adj2" fmla="val 68094"/>
            </a:avLst>
          </a:prstGeom>
          <a:solidFill>
            <a:srgbClr val="0000FF"/>
          </a:solidFill>
          <a:ln w="28575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FadeUp">
              <a:avLst>
                <a:gd name="adj" fmla="val 25286"/>
              </a:avLst>
            </a:prstTxWarp>
            <a:noAutofit/>
          </a:bodyPr>
          <a:lstStyle/>
          <a:p>
            <a:pPr algn="ctr"/>
            <a:r>
              <a:rPr lang="bn-IN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1117" y="2062755"/>
            <a:ext cx="5197569" cy="464024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Plain">
              <a:avLst/>
            </a:prstTxWarp>
            <a:spAutoFit/>
          </a:bodyPr>
          <a:lstStyle/>
          <a:p>
            <a:pPr algn="ctr"/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 শিক্ষার্থীরা...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4460" y="2536879"/>
            <a:ext cx="1105470" cy="914400"/>
          </a:xfrm>
          <a:prstGeom prst="rightArrow">
            <a:avLst/>
          </a:prstGeom>
          <a:solidFill>
            <a:srgbClr val="CC00FF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1117" y="2707744"/>
            <a:ext cx="844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bn-IN" sz="36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তা বলতে পারবে</a:t>
            </a:r>
            <a:endParaRPr lang="en-US" sz="36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95168" y="3438208"/>
            <a:ext cx="1074762" cy="902743"/>
          </a:xfrm>
          <a:prstGeom prst="rightArrow">
            <a:avLst/>
          </a:prstGeom>
          <a:solidFill>
            <a:srgbClr val="0000FF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1117" y="3643329"/>
            <a:ext cx="8447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bn-IN" sz="36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বৈশিষ্ট্য</a:t>
            </a:r>
            <a:r>
              <a:rPr lang="en-US" sz="36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r>
              <a:rPr lang="bn-IN" sz="3600" dirty="0" smtClean="0">
                <a:solidFill>
                  <a:srgbClr val="66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উল্লেখ করতে পারবে</a:t>
            </a:r>
            <a:endParaRPr lang="en-US" sz="3600" dirty="0">
              <a:solidFill>
                <a:srgbClr val="66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64460" y="4395498"/>
            <a:ext cx="1105469" cy="914400"/>
          </a:xfrm>
          <a:prstGeom prst="rightArrow">
            <a:avLst/>
          </a:prstGeom>
          <a:solidFill>
            <a:srgbClr val="FF00FF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1117" y="4597972"/>
            <a:ext cx="7440913" cy="509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শহুরে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শ্রেণিবিন্যাস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64460" y="5378366"/>
            <a:ext cx="1074762" cy="902743"/>
          </a:xfrm>
          <a:prstGeom prst="rightArrow">
            <a:avLst/>
          </a:prstGeom>
          <a:solidFill>
            <a:srgbClr val="0000FF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11117" y="5588263"/>
            <a:ext cx="9964048" cy="509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গ্রামীণ</a:t>
            </a:r>
            <a:r>
              <a:rPr lang="en-US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শহুরে</a:t>
            </a:r>
            <a:r>
              <a:rPr lang="en-US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</a:t>
            </a:r>
            <a:r>
              <a:rPr lang="en-US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8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9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3931" y="1775790"/>
            <a:ext cx="7222434" cy="2186609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4000" b="1" i="1" u="sng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4000" b="1" i="1" u="sng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u="sng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000" b="1" i="1" u="sng" dirty="0">
              <a:ln w="10160">
                <a:solidFill>
                  <a:schemeClr val="accent5"/>
                </a:solidFill>
                <a:prstDash val="solid"/>
              </a:ln>
              <a:solidFill>
                <a:srgbClr val="9900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7861" y="3700789"/>
            <a:ext cx="1696278" cy="52322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৩০ </a:t>
            </a:r>
            <a:r>
              <a:rPr lang="en-US" sz="2800" dirty="0" err="1" smtClean="0"/>
              <a:t>মিনিট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87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10682803"/>
              </p:ext>
            </p:extLst>
          </p:nvPr>
        </p:nvGraphicFramePr>
        <p:xfrm>
          <a:off x="1" y="0"/>
          <a:ext cx="12192000" cy="76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" y="808383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মোটামুটিভাবে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বসবাসকারী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জনগোষ্টী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অকৃষিজ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কাজকর্ম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অবলম্বন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জীবন-জীবীকা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" y="2549457"/>
            <a:ext cx="9952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 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Alfred Quinn </a:t>
            </a:r>
            <a:r>
              <a:rPr lang="bn-IN" sz="3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</a:t>
            </a:r>
            <a:r>
              <a:rPr lang="bn-IN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 </a:t>
            </a:r>
            <a:r>
              <a:rPr lang="en-US" sz="32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Sociogy’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32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জনসমষ্ঠিকে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বুঝিয়েছেন,যার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IN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ন্তর্ভূক্ত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জনগোষ্ঠীর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পেশাগত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বৈচিত্র্য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অকৃষিজীবী</a:t>
            </a:r>
            <a:r>
              <a:rPr lang="en-US" sz="3200" dirty="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4243" y="4118251"/>
            <a:ext cx="107077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অগবার্ন</a:t>
            </a:r>
            <a:r>
              <a:rPr lang="en-US" sz="32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নিমকফ</a:t>
            </a:r>
            <a:r>
              <a:rPr lang="en-US" sz="3200" dirty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Hanbook</a:t>
            </a:r>
            <a:r>
              <a:rPr lang="en-US" sz="32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3200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Sociology</a:t>
            </a:r>
            <a:r>
              <a:rPr lang="en-US" sz="3200" dirty="0" err="1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’গ্রন্থে</a:t>
            </a:r>
            <a:r>
              <a:rPr lang="en-US" sz="3200" dirty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2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32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200" dirty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জনসম্প্রদায়</a:t>
            </a:r>
            <a:r>
              <a:rPr lang="en-US" sz="3200" dirty="0" smtClean="0">
                <a:solidFill>
                  <a:srgbClr val="99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99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5454075"/>
            <a:ext cx="12198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হাওয়ার্ড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উলস্টন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Metropolis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”-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,“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সীমিত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এলাকা,বিরাট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জনগোষ্টীর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বাস,অভিন্ন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বিবিধ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স্বার্থ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প্রতিষ্ঠানসংবলিত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রাষ্ট্রানুমোদিত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অধীনে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অঞ্চলকে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384" y="1961322"/>
            <a:ext cx="2239615" cy="2156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95474"/>
            <a:ext cx="1484241" cy="1261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257024"/>
            <a:ext cx="14577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Ogburn</a:t>
            </a:r>
            <a:r>
              <a:rPr lang="en-US" sz="1050" dirty="0" smtClean="0"/>
              <a:t> &amp; </a:t>
            </a:r>
            <a:r>
              <a:rPr lang="en-US" sz="1050" dirty="0" err="1" smtClean="0"/>
              <a:t>Nimkoff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4665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7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507</Words>
  <Application>Microsoft Office PowerPoint</Application>
  <PresentationFormat>Custom</PresentationFormat>
  <Paragraphs>118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39</cp:revision>
  <dcterms:created xsi:type="dcterms:W3CDTF">2021-01-03T13:01:36Z</dcterms:created>
  <dcterms:modified xsi:type="dcterms:W3CDTF">2021-08-13T07:52:58Z</dcterms:modified>
</cp:coreProperties>
</file>