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61" r:id="rId4"/>
    <p:sldId id="262" r:id="rId5"/>
    <p:sldId id="287" r:id="rId6"/>
    <p:sldId id="263" r:id="rId7"/>
    <p:sldId id="277" r:id="rId8"/>
    <p:sldId id="288" r:id="rId9"/>
    <p:sldId id="269" r:id="rId10"/>
    <p:sldId id="271" r:id="rId11"/>
    <p:sldId id="272" r:id="rId12"/>
    <p:sldId id="273" r:id="rId13"/>
    <p:sldId id="283" r:id="rId14"/>
    <p:sldId id="275" r:id="rId15"/>
    <p:sldId id="289" r:id="rId16"/>
    <p:sldId id="278" r:id="rId17"/>
    <p:sldId id="279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458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8CEA-AC8C-446B-8AE1-A090066A787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38DF-3779-476C-8713-B493A864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8CEA-AC8C-446B-8AE1-A090066A787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38DF-3779-476C-8713-B493A864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4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8CEA-AC8C-446B-8AE1-A090066A787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38DF-3779-476C-8713-B493A864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1D8655-BEF5-484D-B183-A7809F7E23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159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7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8CEA-AC8C-446B-8AE1-A090066A787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38DF-3779-476C-8713-B493A864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0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8CEA-AC8C-446B-8AE1-A090066A787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38DF-3779-476C-8713-B493A864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3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8CEA-AC8C-446B-8AE1-A090066A787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38DF-3779-476C-8713-B493A864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8CEA-AC8C-446B-8AE1-A090066A787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38DF-3779-476C-8713-B493A864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8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8CEA-AC8C-446B-8AE1-A090066A787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38DF-3779-476C-8713-B493A864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7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8CEA-AC8C-446B-8AE1-A090066A787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38DF-3779-476C-8713-B493A864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5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8CEA-AC8C-446B-8AE1-A090066A787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38DF-3779-476C-8713-B493A864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8CEA-AC8C-446B-8AE1-A090066A787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38DF-3779-476C-8713-B493A864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4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361517"/>
            <a:ext cx="8146473" cy="128587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1" y="1885377"/>
            <a:ext cx="9425866" cy="478966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19506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3048007" y="1514926"/>
            <a:ext cx="5181592" cy="1416959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Spacecraft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003265" y="3349623"/>
            <a:ext cx="3602183" cy="3411392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5">
            <a:extLst>
              <a:ext uri="{FF2B5EF4-FFF2-40B4-BE49-F238E27FC236}">
                <a16:creationId xmlns:a16="http://schemas.microsoft.com/office/drawing/2014/main" xmlns="" id="{BED0D168-2795-4ED8-9514-F125FC91D92F}"/>
              </a:ext>
            </a:extLst>
          </p:cNvPr>
          <p:cNvSpPr/>
          <p:nvPr/>
        </p:nvSpPr>
        <p:spPr>
          <a:xfrm>
            <a:off x="4835828" y="4780478"/>
            <a:ext cx="5172401" cy="1288474"/>
          </a:xfrm>
          <a:prstGeom prst="leftArrow">
            <a:avLst>
              <a:gd name="adj1" fmla="val 50000"/>
              <a:gd name="adj2" fmla="val 82668"/>
            </a:avLst>
          </a:prstGeom>
          <a:solidFill>
            <a:srgbClr val="002060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vehicle that travels in space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7E3ED08-BB5D-4F52-BC84-6A6EF309641F}"/>
              </a:ext>
            </a:extLst>
          </p:cNvPr>
          <p:cNvSpPr txBox="1">
            <a:spLocks/>
          </p:cNvSpPr>
          <p:nvPr/>
        </p:nvSpPr>
        <p:spPr>
          <a:xfrm>
            <a:off x="3105403" y="197206"/>
            <a:ext cx="5313538" cy="1034183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answers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42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3703712" y="1511196"/>
            <a:ext cx="4075944" cy="1288475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Launch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003264" y="3349623"/>
            <a:ext cx="4875022" cy="3411392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5">
            <a:extLst>
              <a:ext uri="{FF2B5EF4-FFF2-40B4-BE49-F238E27FC236}">
                <a16:creationId xmlns:a16="http://schemas.microsoft.com/office/drawing/2014/main" xmlns="" id="{0CF36086-A126-4522-8F57-43489D0B60A2}"/>
              </a:ext>
            </a:extLst>
          </p:cNvPr>
          <p:cNvSpPr/>
          <p:nvPr/>
        </p:nvSpPr>
        <p:spPr>
          <a:xfrm>
            <a:off x="6029930" y="4702567"/>
            <a:ext cx="4075943" cy="1288474"/>
          </a:xfrm>
          <a:prstGeom prst="leftArrow">
            <a:avLst>
              <a:gd name="adj1" fmla="val 50000"/>
              <a:gd name="adj2" fmla="val 82668"/>
            </a:avLst>
          </a:prstGeom>
          <a:solidFill>
            <a:srgbClr val="002060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to start an activity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A8337CA-ABEF-4434-A3EA-428334582580}"/>
              </a:ext>
            </a:extLst>
          </p:cNvPr>
          <p:cNvSpPr txBox="1">
            <a:spLocks/>
          </p:cNvSpPr>
          <p:nvPr/>
        </p:nvSpPr>
        <p:spPr>
          <a:xfrm>
            <a:off x="3105403" y="197206"/>
            <a:ext cx="5313538" cy="1034183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answers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54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3449788" y="1485899"/>
            <a:ext cx="4835229" cy="1132612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Cosmonaut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72837" y="3106882"/>
            <a:ext cx="4465818" cy="3654135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5">
            <a:extLst>
              <a:ext uri="{FF2B5EF4-FFF2-40B4-BE49-F238E27FC236}">
                <a16:creationId xmlns:a16="http://schemas.microsoft.com/office/drawing/2014/main" xmlns="" id="{5A7B6305-EC24-493F-BA47-032FBBEC68C3}"/>
              </a:ext>
            </a:extLst>
          </p:cNvPr>
          <p:cNvSpPr/>
          <p:nvPr/>
        </p:nvSpPr>
        <p:spPr>
          <a:xfrm>
            <a:off x="5969233" y="4239490"/>
            <a:ext cx="5289233" cy="1944914"/>
          </a:xfrm>
          <a:prstGeom prst="leftArrow">
            <a:avLst>
              <a:gd name="adj1" fmla="val 50000"/>
              <a:gd name="adj2" fmla="val 65313"/>
            </a:avLst>
          </a:prstGeom>
          <a:solidFill>
            <a:srgbClr val="002060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an ASTRONAUT from the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former Soviet Union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9CF7684-AA9F-4DCF-A4F5-9B27D216A22F}"/>
              </a:ext>
            </a:extLst>
          </p:cNvPr>
          <p:cNvSpPr txBox="1">
            <a:spLocks/>
          </p:cNvSpPr>
          <p:nvPr/>
        </p:nvSpPr>
        <p:spPr>
          <a:xfrm>
            <a:off x="3105403" y="197206"/>
            <a:ext cx="5313538" cy="1034183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answers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58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3939319" y="1435676"/>
            <a:ext cx="3797465" cy="1132612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NASA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48721" y="3005284"/>
            <a:ext cx="4221676" cy="3654135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5">
            <a:extLst>
              <a:ext uri="{FF2B5EF4-FFF2-40B4-BE49-F238E27FC236}">
                <a16:creationId xmlns:a16="http://schemas.microsoft.com/office/drawing/2014/main" xmlns="" id="{09523FEC-26B9-473E-8A34-8C9368125FA5}"/>
              </a:ext>
            </a:extLst>
          </p:cNvPr>
          <p:cNvSpPr/>
          <p:nvPr/>
        </p:nvSpPr>
        <p:spPr>
          <a:xfrm>
            <a:off x="4663005" y="3939269"/>
            <a:ext cx="6147557" cy="1786164"/>
          </a:xfrm>
          <a:prstGeom prst="leftArrow">
            <a:avLst>
              <a:gd name="adj1" fmla="val 50000"/>
              <a:gd name="adj2" fmla="val 82668"/>
            </a:avLst>
          </a:prstGeom>
          <a:solidFill>
            <a:srgbClr val="002060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National Aeronautics And Space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Administration of U.S.A.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9CEEE5C-4753-4963-9C0E-9F7B55590ED5}"/>
              </a:ext>
            </a:extLst>
          </p:cNvPr>
          <p:cNvSpPr txBox="1">
            <a:spLocks/>
          </p:cNvSpPr>
          <p:nvPr/>
        </p:nvSpPr>
        <p:spPr>
          <a:xfrm>
            <a:off x="3105403" y="197206"/>
            <a:ext cx="5313538" cy="1034183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answers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71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2" y="431959"/>
            <a:ext cx="8623390" cy="613888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1" name="Rounded Rectangle 10"/>
          <p:cNvSpPr/>
          <p:nvPr/>
        </p:nvSpPr>
        <p:spPr>
          <a:xfrm>
            <a:off x="9174721" y="1822800"/>
            <a:ext cx="2951019" cy="6373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Kalpana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Chawla</a:t>
            </a:r>
          </a:p>
        </p:txBody>
      </p:sp>
      <p:sp>
        <p:nvSpPr>
          <p:cNvPr id="20" name="Left Arrow 19"/>
          <p:cNvSpPr/>
          <p:nvPr/>
        </p:nvSpPr>
        <p:spPr>
          <a:xfrm flipV="1">
            <a:off x="8381174" y="1992573"/>
            <a:ext cx="859809" cy="368491"/>
          </a:xfrm>
          <a:prstGeom prst="leftArrow">
            <a:avLst>
              <a:gd name="adj1" fmla="val 2777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nut 20"/>
          <p:cNvSpPr/>
          <p:nvPr/>
        </p:nvSpPr>
        <p:spPr>
          <a:xfrm>
            <a:off x="4039738" y="1337481"/>
            <a:ext cx="1446663" cy="1528551"/>
          </a:xfrm>
          <a:prstGeom prst="donut">
            <a:avLst>
              <a:gd name="adj" fmla="val 74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5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23568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0" grpId="1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xmlns="" id="{9702AFB2-0336-4614-964D-F4242E350B77}"/>
              </a:ext>
            </a:extLst>
          </p:cNvPr>
          <p:cNvSpPr/>
          <p:nvPr/>
        </p:nvSpPr>
        <p:spPr>
          <a:xfrm>
            <a:off x="3310709" y="222042"/>
            <a:ext cx="3513909" cy="966260"/>
          </a:xfrm>
          <a:prstGeom prst="wedgeEllipseCallout">
            <a:avLst>
              <a:gd name="adj1" fmla="val 26011"/>
              <a:gd name="adj2" fmla="val 97191"/>
            </a:avLst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xmlns="" id="{7849460D-A042-4625-9981-AEC50E2A8C1F}"/>
              </a:ext>
            </a:extLst>
          </p:cNvPr>
          <p:cNvSpPr/>
          <p:nvPr/>
        </p:nvSpPr>
        <p:spPr>
          <a:xfrm rot="5400000">
            <a:off x="9019166" y="-368676"/>
            <a:ext cx="764926" cy="1946368"/>
          </a:xfrm>
          <a:prstGeom prst="flowChartDelay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7 minutes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0C082E-B2F5-4031-8613-418DC9A8BF41}"/>
              </a:ext>
            </a:extLst>
          </p:cNvPr>
          <p:cNvSpPr/>
          <p:nvPr/>
        </p:nvSpPr>
        <p:spPr>
          <a:xfrm>
            <a:off x="994227" y="1968148"/>
            <a:ext cx="10203545" cy="1393371"/>
          </a:xfrm>
          <a:prstGeom prst="rect">
            <a:avLst/>
          </a:prstGeom>
          <a:solidFill>
            <a:srgbClr val="002060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flow chart finding out the historical importance of the mentioned years in the text. First one has been done.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BD2481CA-2C7A-4655-A8E1-5A26B6C1FBF2}"/>
              </a:ext>
            </a:extLst>
          </p:cNvPr>
          <p:cNvSpPr/>
          <p:nvPr/>
        </p:nvSpPr>
        <p:spPr>
          <a:xfrm>
            <a:off x="275768" y="4611047"/>
            <a:ext cx="3011166" cy="802781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March, 1962, birth of Kalpana Chawla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255A5ADF-0C30-4A9D-BC15-243B5030E534}"/>
              </a:ext>
            </a:extLst>
          </p:cNvPr>
          <p:cNvSpPr/>
          <p:nvPr/>
        </p:nvSpPr>
        <p:spPr>
          <a:xfrm>
            <a:off x="4095205" y="4654590"/>
            <a:ext cx="957947" cy="628546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xmlns="" id="{5EA71EF4-D4D7-4643-8F57-0F1BAD0F50D6}"/>
              </a:ext>
            </a:extLst>
          </p:cNvPr>
          <p:cNvSpPr/>
          <p:nvPr/>
        </p:nvSpPr>
        <p:spPr>
          <a:xfrm>
            <a:off x="5779587" y="4677204"/>
            <a:ext cx="957947" cy="628546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5BB5320-5D95-46E7-B649-C9C99E1F748A}"/>
              </a:ext>
            </a:extLst>
          </p:cNvPr>
          <p:cNvSpPr/>
          <p:nvPr/>
        </p:nvSpPr>
        <p:spPr>
          <a:xfrm>
            <a:off x="7490460" y="4677204"/>
            <a:ext cx="957947" cy="628546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D2B7F9E-83E9-4024-B14B-1E0775663E8F}"/>
              </a:ext>
            </a:extLst>
          </p:cNvPr>
          <p:cNvSpPr/>
          <p:nvPr/>
        </p:nvSpPr>
        <p:spPr>
          <a:xfrm>
            <a:off x="10958285" y="4698132"/>
            <a:ext cx="957947" cy="628546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23835F6-E4B1-40EB-AC4F-324526B6F7D6}"/>
              </a:ext>
            </a:extLst>
          </p:cNvPr>
          <p:cNvSpPr/>
          <p:nvPr/>
        </p:nvSpPr>
        <p:spPr>
          <a:xfrm>
            <a:off x="9256677" y="4677204"/>
            <a:ext cx="957947" cy="628546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3C8A0E78-5029-4F50-8889-5CFDF2A9D06E}"/>
              </a:ext>
            </a:extLst>
          </p:cNvPr>
          <p:cNvSpPr/>
          <p:nvPr/>
        </p:nvSpPr>
        <p:spPr>
          <a:xfrm>
            <a:off x="3409129" y="4847708"/>
            <a:ext cx="519693" cy="304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451F95D2-A993-4696-BF65-A68ACB602A94}"/>
              </a:ext>
            </a:extLst>
          </p:cNvPr>
          <p:cNvSpPr/>
          <p:nvPr/>
        </p:nvSpPr>
        <p:spPr>
          <a:xfrm>
            <a:off x="5143278" y="4869430"/>
            <a:ext cx="519693" cy="304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5DABDC1A-A2E6-4AA4-9608-1F147C21C4B1}"/>
              </a:ext>
            </a:extLst>
          </p:cNvPr>
          <p:cNvSpPr/>
          <p:nvPr/>
        </p:nvSpPr>
        <p:spPr>
          <a:xfrm>
            <a:off x="6849518" y="4869430"/>
            <a:ext cx="519693" cy="304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DE6245E8-7C1A-4676-A34B-5ACC9477B101}"/>
              </a:ext>
            </a:extLst>
          </p:cNvPr>
          <p:cNvSpPr/>
          <p:nvPr/>
        </p:nvSpPr>
        <p:spPr>
          <a:xfrm>
            <a:off x="8616856" y="4889852"/>
            <a:ext cx="519693" cy="304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8E7D66A9-DD82-4735-84F0-C9073AFC918A}"/>
              </a:ext>
            </a:extLst>
          </p:cNvPr>
          <p:cNvSpPr/>
          <p:nvPr/>
        </p:nvSpPr>
        <p:spPr>
          <a:xfrm>
            <a:off x="10326608" y="4868080"/>
            <a:ext cx="519693" cy="304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04573" y="272881"/>
            <a:ext cx="7416800" cy="239485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</a:rPr>
              <a:t>Evaluation</a:t>
            </a:r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xmlns="" id="{4A7FFBEF-F40C-444D-9E17-89DB1A1CFE80}"/>
              </a:ext>
            </a:extLst>
          </p:cNvPr>
          <p:cNvSpPr/>
          <p:nvPr/>
        </p:nvSpPr>
        <p:spPr>
          <a:xfrm>
            <a:off x="2381262" y="3214078"/>
            <a:ext cx="6990620" cy="628546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the first women in the space?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0A6AD767-434F-4C54-8BDA-CFE87DC6DA8B}"/>
              </a:ext>
            </a:extLst>
          </p:cNvPr>
          <p:cNvSpPr/>
          <p:nvPr/>
        </p:nvSpPr>
        <p:spPr>
          <a:xfrm>
            <a:off x="2420451" y="4306378"/>
            <a:ext cx="6395534" cy="628546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Kalpana Chawla died?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F0A6121C-134D-450F-9107-D45DB6BBAB2F}"/>
              </a:ext>
            </a:extLst>
          </p:cNvPr>
          <p:cNvSpPr/>
          <p:nvPr/>
        </p:nvSpPr>
        <p:spPr>
          <a:xfrm>
            <a:off x="2485766" y="5464765"/>
            <a:ext cx="5960105" cy="628546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spacecraft?</a:t>
            </a:r>
          </a:p>
        </p:txBody>
      </p:sp>
    </p:spTree>
    <p:extLst>
      <p:ext uri="{BB962C8B-B14F-4D97-AF65-F5344CB8AC3E}">
        <p14:creationId xmlns:p14="http://schemas.microsoft.com/office/powerpoint/2010/main" val="660086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0686" y="365128"/>
            <a:ext cx="7750628" cy="11879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15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5085" y="5189552"/>
            <a:ext cx="11239111" cy="1187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paragraph in 150 words about Chawla based on the information provided in the text.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90AA82-7508-469D-855D-A454245BD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39" y="1906062"/>
            <a:ext cx="7025121" cy="3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1036" y="1741714"/>
            <a:ext cx="8444794" cy="4818743"/>
          </a:xfrm>
          <a:prstGeom prst="roundRect">
            <a:avLst>
              <a:gd name="adj" fmla="val 7576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xmlns="" id="{4B757274-4F0F-464F-A50F-8831CD45155D}"/>
              </a:ext>
            </a:extLst>
          </p:cNvPr>
          <p:cNvSpPr/>
          <p:nvPr/>
        </p:nvSpPr>
        <p:spPr>
          <a:xfrm>
            <a:off x="3091543" y="101598"/>
            <a:ext cx="4833257" cy="1553031"/>
          </a:xfrm>
          <a:prstGeom prst="wave">
            <a:avLst/>
          </a:prstGeom>
          <a:solidFill>
            <a:srgbClr val="002060"/>
          </a:solidFill>
          <a:ln w="57150">
            <a:solidFill>
              <a:schemeClr val="accent2">
                <a:lumMod val="75000"/>
              </a:schemeClr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639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FFA0953-B347-4A98-A68B-4A5F50BA485B}"/>
              </a:ext>
            </a:extLst>
          </p:cNvPr>
          <p:cNvSpPr/>
          <p:nvPr/>
        </p:nvSpPr>
        <p:spPr>
          <a:xfrm>
            <a:off x="6259969" y="4206238"/>
            <a:ext cx="3781015" cy="18098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XI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Subj: English 1</a:t>
            </a:r>
            <a:r>
              <a:rPr lang="en-US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One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Three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Date:12/09/2019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AE4602-849A-4CEA-B88A-D49BEDDAB530}"/>
              </a:ext>
            </a:extLst>
          </p:cNvPr>
          <p:cNvGrpSpPr>
            <a:grpSpLocks/>
          </p:cNvGrpSpPr>
          <p:nvPr/>
        </p:nvGrpSpPr>
        <p:grpSpPr bwMode="auto">
          <a:xfrm>
            <a:off x="1453018" y="1732332"/>
            <a:ext cx="4267200" cy="4375150"/>
            <a:chOff x="899891" y="1257893"/>
            <a:chExt cx="4804228" cy="49692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8C61817-8E77-4403-81E3-36373ECFFAAD}"/>
                </a:ext>
              </a:extLst>
            </p:cNvPr>
            <p:cNvSpPr/>
            <p:nvPr/>
          </p:nvSpPr>
          <p:spPr>
            <a:xfrm>
              <a:off x="1062535" y="3823673"/>
              <a:ext cx="4478942" cy="23596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Rouf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Lecturer in English</a:t>
              </a:r>
              <a:endPara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Khalna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Islamia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Fazil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(Degree)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Madrasah,Patnitala,Naogaon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Cell: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01767650169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rouf301285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@gmail.com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xmlns="" id="{72428DC3-CA8E-47EA-87B5-02B96E269CB6}"/>
                </a:ext>
              </a:extLst>
            </p:cNvPr>
            <p:cNvSpPr/>
            <p:nvPr/>
          </p:nvSpPr>
          <p:spPr>
            <a:xfrm>
              <a:off x="899891" y="1257893"/>
              <a:ext cx="4804228" cy="496928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Rounded Rectangle 11">
            <a:extLst>
              <a:ext uri="{FF2B5EF4-FFF2-40B4-BE49-F238E27FC236}">
                <a16:creationId xmlns:a16="http://schemas.microsoft.com/office/drawing/2014/main" xmlns="" id="{7F12BD43-CCF9-417F-AB25-3FD8A03CFCF6}"/>
              </a:ext>
            </a:extLst>
          </p:cNvPr>
          <p:cNvSpPr/>
          <p:nvPr/>
        </p:nvSpPr>
        <p:spPr bwMode="auto">
          <a:xfrm>
            <a:off x="6115507" y="1732332"/>
            <a:ext cx="4098925" cy="442182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857C361F-A252-4372-A6F9-748DFF1D3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1148" y="1884732"/>
            <a:ext cx="1563607" cy="20129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4467B3-E050-4AC4-A8AF-C6DA2527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2" y="2054268"/>
            <a:ext cx="1590675" cy="185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: Rounded Corners 13">
            <a:extLst>
              <a:ext uri="{FF2B5EF4-FFF2-40B4-BE49-F238E27FC236}">
                <a16:creationId xmlns:a16="http://schemas.microsoft.com/office/drawing/2014/main" xmlns="" id="{51A52C46-8D09-4F52-8BDA-1F2218186147}"/>
              </a:ext>
            </a:extLst>
          </p:cNvPr>
          <p:cNvSpPr/>
          <p:nvPr/>
        </p:nvSpPr>
        <p:spPr>
          <a:xfrm>
            <a:off x="3326371" y="482462"/>
            <a:ext cx="5539258" cy="860083"/>
          </a:xfrm>
          <a:prstGeom prst="roundRect">
            <a:avLst/>
          </a:prstGeom>
          <a:pattFill prst="pct30">
            <a:fgClr>
              <a:srgbClr val="7030A0"/>
            </a:fgClr>
            <a:bgClr>
              <a:schemeClr val="bg1"/>
            </a:bgClr>
          </a:pattFill>
          <a:ln w="635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Teacher’s Identity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11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6953" y="306904"/>
            <a:ext cx="5571903" cy="673967"/>
          </a:xfrm>
          <a:solidFill>
            <a:srgbClr val="002060"/>
          </a:solidFill>
          <a:ln w="57150">
            <a:solidFill>
              <a:srgbClr val="6600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3" y="1186564"/>
            <a:ext cx="3634544" cy="4870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2" y="1343883"/>
            <a:ext cx="3912232" cy="4641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51705" y="6123708"/>
            <a:ext cx="222881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i="1" dirty="0"/>
              <a:t>Valentina Tereshkova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9094" y="6109849"/>
            <a:ext cx="17375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/>
              <a:t>Kalpana Chawla</a:t>
            </a:r>
          </a:p>
        </p:txBody>
      </p:sp>
    </p:spTree>
    <p:extLst>
      <p:ext uri="{BB962C8B-B14F-4D97-AF65-F5344CB8AC3E}">
        <p14:creationId xmlns:p14="http://schemas.microsoft.com/office/powerpoint/2010/main" val="166428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199" y="567323"/>
            <a:ext cx="6734630" cy="1325563"/>
          </a:xfrm>
          <a:solidFill>
            <a:schemeClr val="accent2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" t="-1143" r="34583" b="51619"/>
          <a:stretch/>
        </p:blipFill>
        <p:spPr>
          <a:xfrm>
            <a:off x="1496629" y="2673979"/>
            <a:ext cx="9200400" cy="35951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495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733800" y="457200"/>
            <a:ext cx="4805483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8288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Lesson Introduction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29251" y="3199091"/>
            <a:ext cx="46119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3600" dirty="0"/>
              <a:t>Unit:     one</a:t>
            </a:r>
          </a:p>
          <a:p>
            <a:pPr>
              <a:defRPr/>
            </a:pPr>
            <a:r>
              <a:rPr lang="en-US" altLang="en-US" sz="3600" dirty="0">
                <a:solidFill>
                  <a:srgbClr val="002060"/>
                </a:solidFill>
              </a:rPr>
              <a:t>Lesson: 3</a:t>
            </a:r>
          </a:p>
          <a:p>
            <a:pPr>
              <a:defRPr/>
            </a:pPr>
            <a:r>
              <a:rPr lang="en-US" altLang="en-US" sz="3600" dirty="0"/>
              <a:t>Subject: English</a:t>
            </a:r>
          </a:p>
          <a:p>
            <a:pPr>
              <a:defRPr/>
            </a:pPr>
            <a:r>
              <a:rPr lang="en-US" altLang="en-US" sz="3600" dirty="0">
                <a:solidFill>
                  <a:schemeClr val="accent1">
                    <a:lumMod val="10000"/>
                  </a:schemeClr>
                </a:solidFill>
              </a:rPr>
              <a:t>Class:    xi</a:t>
            </a:r>
          </a:p>
          <a:p>
            <a:pPr>
              <a:defRPr/>
            </a:pPr>
            <a:r>
              <a:rPr lang="en-US" altLang="en-US" sz="3600" dirty="0"/>
              <a:t>Time:    45 minutes.</a:t>
            </a:r>
          </a:p>
          <a:p>
            <a:pPr>
              <a:defRPr/>
            </a:pPr>
            <a:r>
              <a:rPr lang="en-US" altLang="en-US" sz="3600" dirty="0" smtClean="0"/>
              <a:t>Date:12/09/2019</a:t>
            </a:r>
            <a:endParaRPr lang="en-US" alt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29C0EC-88A6-413F-A896-51C113E9BF7A}"/>
              </a:ext>
            </a:extLst>
          </p:cNvPr>
          <p:cNvSpPr/>
          <p:nvPr/>
        </p:nvSpPr>
        <p:spPr>
          <a:xfrm>
            <a:off x="1843314" y="1827897"/>
            <a:ext cx="8183788" cy="769938"/>
          </a:xfrm>
          <a:prstGeom prst="rect">
            <a:avLst/>
          </a:prstGeom>
          <a:solidFill>
            <a:srgbClr val="002060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People Making History</a:t>
            </a:r>
          </a:p>
        </p:txBody>
      </p:sp>
    </p:spTree>
    <p:extLst>
      <p:ext uri="{BB962C8B-B14F-4D97-AF65-F5344CB8AC3E}">
        <p14:creationId xmlns:p14="http://schemas.microsoft.com/office/powerpoint/2010/main" val="3162788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8"/>
            <a:ext cx="10515600" cy="1216930"/>
          </a:xfrm>
          <a:solidFill>
            <a:srgbClr val="002060"/>
          </a:solidFill>
          <a:ln w="762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Learning outcomes: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16D5247-C050-4816-8A05-31FF0EB64FD0}"/>
              </a:ext>
            </a:extLst>
          </p:cNvPr>
          <p:cNvSpPr txBox="1">
            <a:spLocks/>
          </p:cNvSpPr>
          <p:nvPr/>
        </p:nvSpPr>
        <p:spPr>
          <a:xfrm>
            <a:off x="707571" y="3424191"/>
            <a:ext cx="6516189" cy="7374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some new words.</a:t>
            </a:r>
            <a:endParaRPr lang="en-US" sz="32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70B3BB0-D0A1-4B52-9E51-21D93FA5910C}"/>
              </a:ext>
            </a:extLst>
          </p:cNvPr>
          <p:cNvSpPr txBox="1">
            <a:spLocks/>
          </p:cNvSpPr>
          <p:nvPr/>
        </p:nvSpPr>
        <p:spPr>
          <a:xfrm>
            <a:off x="724989" y="4429763"/>
            <a:ext cx="10515600" cy="7252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about the early space mission.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50193DF-576D-44BC-A1B7-091CC9AFC0BD}"/>
              </a:ext>
            </a:extLst>
          </p:cNvPr>
          <p:cNvSpPr txBox="1">
            <a:spLocks/>
          </p:cNvSpPr>
          <p:nvPr/>
        </p:nvSpPr>
        <p:spPr>
          <a:xfrm>
            <a:off x="785952" y="5282754"/>
            <a:ext cx="10639696" cy="7374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about Kalpana Chawla who had gone to space.</a:t>
            </a:r>
            <a:endParaRPr lang="en-US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7CDFD0E-892A-4B0C-9416-CDD51A9F459F}"/>
              </a:ext>
            </a:extLst>
          </p:cNvPr>
          <p:cNvSpPr/>
          <p:nvPr/>
        </p:nvSpPr>
        <p:spPr>
          <a:xfrm>
            <a:off x="611778" y="2013402"/>
            <a:ext cx="10742022" cy="874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end of the lesson students will be able to -</a:t>
            </a:r>
          </a:p>
        </p:txBody>
      </p:sp>
    </p:spTree>
    <p:extLst>
      <p:ext uri="{BB962C8B-B14F-4D97-AF65-F5344CB8AC3E}">
        <p14:creationId xmlns:p14="http://schemas.microsoft.com/office/powerpoint/2010/main" val="13309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5" grpId="0" uiExpand="1" build="p"/>
      <p:bldP spid="6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6" y="1216979"/>
            <a:ext cx="1181792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Kalpana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Chawla (17 March 1962 - 1 February 2003)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Chawla was born in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Karnal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, India. She completed her earlier schooling at Tagore Baal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Niketan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Senior Secondary School,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Karnal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. She is the first Indian-born woman and the second person in space from this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sub-continent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. After graduating in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Aeronautical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Engineering from Punjab Engineering College, India, in 1982, Chawla moved to the United States the same year. She obtained her Masters degree in  Aerospace Engineering from the University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of Texas in 1984. Later she did her Ph.D. in Aerospace Engineering in 1988 from the University of Colorado.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Determined to become an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astronaut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even in the face of the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Challenger disaster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1986 that broke apart 73 seconds into its flight, leading to the deaths of its seven crew members, Chawla joined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NASA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in 1988. She began working as a Vice President where she did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Computational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Fluid Dynamics (CFD) research on vertical take-off and landing. In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1991 she got U.S. citizenship and started her career as a NASA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astronaut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in 1995. She was selected for her first flight in 1996. She spoke the following words while travelling in the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weightlessness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of space, 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</a:rPr>
              <a:t>ÔÔ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You are just your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intelligence”.</a:t>
            </a:r>
            <a:r>
              <a:rPr lang="en-US" sz="2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She had travelled 10.67 million miles, as many as 252 times around the Earth.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75D109FC-4362-4AC1-AFD3-9BD3600C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352" y="218905"/>
            <a:ext cx="5057154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8288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Read the text silently</a:t>
            </a: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xmlns="" id="{C3015B7C-E28C-4926-827C-F1890C86156A}"/>
              </a:ext>
            </a:extLst>
          </p:cNvPr>
          <p:cNvSpPr/>
          <p:nvPr/>
        </p:nvSpPr>
        <p:spPr>
          <a:xfrm rot="5400000">
            <a:off x="10050687" y="-366296"/>
            <a:ext cx="762915" cy="1946368"/>
          </a:xfrm>
          <a:prstGeom prst="flowChartDelay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 minutes</a:t>
            </a:r>
          </a:p>
        </p:txBody>
      </p:sp>
    </p:spTree>
    <p:extLst>
      <p:ext uri="{BB962C8B-B14F-4D97-AF65-F5344CB8AC3E}">
        <p14:creationId xmlns:p14="http://schemas.microsoft.com/office/powerpoint/2010/main" val="18037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E539E01-033C-4402-AD5C-737DA4031972}"/>
              </a:ext>
            </a:extLst>
          </p:cNvPr>
          <p:cNvSpPr txBox="1">
            <a:spLocks/>
          </p:cNvSpPr>
          <p:nvPr/>
        </p:nvSpPr>
        <p:spPr>
          <a:xfrm>
            <a:off x="1463640" y="1642991"/>
            <a:ext cx="8287658" cy="662092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meaning of the following words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xmlns="" id="{49595C8A-08E6-4F31-927E-08CF123B9563}"/>
              </a:ext>
            </a:extLst>
          </p:cNvPr>
          <p:cNvSpPr/>
          <p:nvPr/>
        </p:nvSpPr>
        <p:spPr>
          <a:xfrm>
            <a:off x="4251386" y="2780711"/>
            <a:ext cx="2844792" cy="777508"/>
          </a:xfrm>
          <a:prstGeom prst="foldedCorner">
            <a:avLst>
              <a:gd name="adj" fmla="val 54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Centrifuge</a:t>
            </a:r>
            <a:endParaRPr 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Folded Corner 4">
            <a:extLst>
              <a:ext uri="{FF2B5EF4-FFF2-40B4-BE49-F238E27FC236}">
                <a16:creationId xmlns:a16="http://schemas.microsoft.com/office/drawing/2014/main" xmlns="" id="{42670042-C3E0-4DA6-9A19-50EC64FD14B2}"/>
              </a:ext>
            </a:extLst>
          </p:cNvPr>
          <p:cNvSpPr/>
          <p:nvPr/>
        </p:nvSpPr>
        <p:spPr>
          <a:xfrm>
            <a:off x="1857834" y="4185072"/>
            <a:ext cx="2656106" cy="749304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Spacecraft</a:t>
            </a: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0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lded Corner 4">
            <a:extLst>
              <a:ext uri="{FF2B5EF4-FFF2-40B4-BE49-F238E27FC236}">
                <a16:creationId xmlns:a16="http://schemas.microsoft.com/office/drawing/2014/main" xmlns="" id="{BDC28FED-CDEB-4C3B-BC6F-F432A4B9530C}"/>
              </a:ext>
            </a:extLst>
          </p:cNvPr>
          <p:cNvSpPr/>
          <p:nvPr/>
        </p:nvSpPr>
        <p:spPr>
          <a:xfrm>
            <a:off x="1857834" y="5361350"/>
            <a:ext cx="2656106" cy="684279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Launch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lded Corner 4">
            <a:extLst>
              <a:ext uri="{FF2B5EF4-FFF2-40B4-BE49-F238E27FC236}">
                <a16:creationId xmlns:a16="http://schemas.microsoft.com/office/drawing/2014/main" xmlns="" id="{F62E21B1-9EF2-4F76-85F1-8E6A549756E6}"/>
              </a:ext>
            </a:extLst>
          </p:cNvPr>
          <p:cNvSpPr/>
          <p:nvPr/>
        </p:nvSpPr>
        <p:spPr>
          <a:xfrm>
            <a:off x="6752225" y="4171459"/>
            <a:ext cx="2968174" cy="762917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Cosmonaut</a:t>
            </a: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10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lded Corner 4">
            <a:extLst>
              <a:ext uri="{FF2B5EF4-FFF2-40B4-BE49-F238E27FC236}">
                <a16:creationId xmlns:a16="http://schemas.microsoft.com/office/drawing/2014/main" xmlns="" id="{10B4B0BA-6BD4-4349-811E-DB233E2DEC4B}"/>
              </a:ext>
            </a:extLst>
          </p:cNvPr>
          <p:cNvSpPr/>
          <p:nvPr/>
        </p:nvSpPr>
        <p:spPr>
          <a:xfrm>
            <a:off x="6752225" y="5361350"/>
            <a:ext cx="2649403" cy="59105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NASA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Oval Callout 1">
            <a:extLst>
              <a:ext uri="{FF2B5EF4-FFF2-40B4-BE49-F238E27FC236}">
                <a16:creationId xmlns:a16="http://schemas.microsoft.com/office/drawing/2014/main" xmlns="" id="{58987F39-84C3-40B0-8999-1F5F4242CA48}"/>
              </a:ext>
            </a:extLst>
          </p:cNvPr>
          <p:cNvSpPr/>
          <p:nvPr/>
        </p:nvSpPr>
        <p:spPr>
          <a:xfrm>
            <a:off x="3497940" y="179886"/>
            <a:ext cx="4194968" cy="784020"/>
          </a:xfrm>
          <a:prstGeom prst="wedgeEllipseCallout">
            <a:avLst>
              <a:gd name="adj1" fmla="val 7145"/>
              <a:gd name="adj2" fmla="val 98981"/>
            </a:avLst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Work</a:t>
            </a:r>
          </a:p>
        </p:txBody>
      </p:sp>
      <p:sp>
        <p:nvSpPr>
          <p:cNvPr id="19" name="Flowchart: Delay 18">
            <a:extLst>
              <a:ext uri="{FF2B5EF4-FFF2-40B4-BE49-F238E27FC236}">
                <a16:creationId xmlns:a16="http://schemas.microsoft.com/office/drawing/2014/main" xmlns="" id="{328182DF-736B-4C7B-B4C9-FF08CB70DEE9}"/>
              </a:ext>
            </a:extLst>
          </p:cNvPr>
          <p:cNvSpPr/>
          <p:nvPr/>
        </p:nvSpPr>
        <p:spPr>
          <a:xfrm rot="5400000">
            <a:off x="9020171" y="-268942"/>
            <a:ext cx="762915" cy="1946368"/>
          </a:xfrm>
          <a:prstGeom prst="flowChartDelay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 minutes</a:t>
            </a:r>
          </a:p>
        </p:txBody>
      </p:sp>
    </p:spTree>
    <p:extLst>
      <p:ext uri="{BB962C8B-B14F-4D97-AF65-F5344CB8AC3E}">
        <p14:creationId xmlns:p14="http://schemas.microsoft.com/office/powerpoint/2010/main" val="35219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3614061" y="1485898"/>
            <a:ext cx="4441370" cy="1034183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Centrifuge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089823" y="4184073"/>
            <a:ext cx="5912005" cy="1781298"/>
          </a:xfrm>
          <a:prstGeom prst="leftArrow">
            <a:avLst/>
          </a:prstGeom>
          <a:solidFill>
            <a:srgbClr val="002060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 machine with a part that spins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around to separate substances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73856" y="3214643"/>
            <a:ext cx="4261002" cy="3376024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5F09E5C-8383-4F46-807C-E132BE542BB6}"/>
              </a:ext>
            </a:extLst>
          </p:cNvPr>
          <p:cNvSpPr txBox="1">
            <a:spLocks/>
          </p:cNvSpPr>
          <p:nvPr/>
        </p:nvSpPr>
        <p:spPr>
          <a:xfrm>
            <a:off x="3105403" y="197206"/>
            <a:ext cx="5313538" cy="1034183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answers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</TotalTime>
  <Words>513</Words>
  <Application>Microsoft Office PowerPoint</Application>
  <PresentationFormat>Custom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Look at the pictures </vt:lpstr>
      <vt:lpstr>Two Women</vt:lpstr>
      <vt:lpstr>PowerPoint Presentation</vt:lpstr>
      <vt:lpstr>Learning outcomes: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Home Work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15CBN72</dc:creator>
  <cp:lastModifiedBy>pc</cp:lastModifiedBy>
  <cp:revision>186</cp:revision>
  <dcterms:created xsi:type="dcterms:W3CDTF">2016-08-06T04:35:09Z</dcterms:created>
  <dcterms:modified xsi:type="dcterms:W3CDTF">2019-09-15T11:48:14Z</dcterms:modified>
</cp:coreProperties>
</file>