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39"/>
  </p:notesMasterIdLst>
  <p:sldIdLst>
    <p:sldId id="289" r:id="rId2"/>
    <p:sldId id="256" r:id="rId3"/>
    <p:sldId id="257" r:id="rId4"/>
    <p:sldId id="258" r:id="rId5"/>
    <p:sldId id="259" r:id="rId6"/>
    <p:sldId id="260" r:id="rId7"/>
    <p:sldId id="263" r:id="rId8"/>
    <p:sldId id="318" r:id="rId9"/>
    <p:sldId id="287" r:id="rId10"/>
    <p:sldId id="273" r:id="rId11"/>
    <p:sldId id="267" r:id="rId12"/>
    <p:sldId id="319" r:id="rId13"/>
    <p:sldId id="284" r:id="rId14"/>
    <p:sldId id="293" r:id="rId15"/>
    <p:sldId id="313" r:id="rId16"/>
    <p:sldId id="268" r:id="rId17"/>
    <p:sldId id="299" r:id="rId18"/>
    <p:sldId id="288" r:id="rId19"/>
    <p:sldId id="314" r:id="rId20"/>
    <p:sldId id="297" r:id="rId21"/>
    <p:sldId id="311" r:id="rId22"/>
    <p:sldId id="320" r:id="rId23"/>
    <p:sldId id="310" r:id="rId24"/>
    <p:sldId id="290" r:id="rId25"/>
    <p:sldId id="303" r:id="rId26"/>
    <p:sldId id="316" r:id="rId27"/>
    <p:sldId id="321" r:id="rId28"/>
    <p:sldId id="265" r:id="rId29"/>
    <p:sldId id="317" r:id="rId30"/>
    <p:sldId id="322" r:id="rId31"/>
    <p:sldId id="302" r:id="rId32"/>
    <p:sldId id="308" r:id="rId33"/>
    <p:sldId id="278" r:id="rId34"/>
    <p:sldId id="279" r:id="rId35"/>
    <p:sldId id="280" r:id="rId36"/>
    <p:sldId id="281" r:id="rId37"/>
    <p:sldId id="28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660033"/>
    <a:srgbClr val="333300"/>
    <a:srgbClr val="660066"/>
    <a:srgbClr val="336600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9" autoAdjust="0"/>
    <p:restoredTop sz="94660"/>
  </p:normalViewPr>
  <p:slideViewPr>
    <p:cSldViewPr>
      <p:cViewPr varScale="1">
        <p:scale>
          <a:sx n="67" d="100"/>
          <a:sy n="67" d="100"/>
        </p:scale>
        <p:origin x="147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8BB9-9590-44D2-8907-FD3D9F8C4CFD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E11F6-94A5-48BE-A12E-CC896A6DF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1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প্রদর্শন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0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1F6-94A5-48BE-A12E-CC896A6DF1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BB8-6C72-48E7-BCC8-26EC1CF43E4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24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546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8439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74620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1391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325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2918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49D1-D22F-405C-8281-18C49B78D363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0E49-23ED-4048-BE2F-1321D3E8C654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88-52A5-4876-A2BA-0A1C3CEE838A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8E39-75C0-4694-94FD-CCF1C476120A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B5AB-4E44-44FC-8F02-739705814DC8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864E-DCC6-450C-80AE-42E3C88CACDB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38F32-E7F7-4ED8-8E7A-78B36DCBFB23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1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9C7D-C2AF-49B6-8EF6-89051B5D1458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95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FB58-3B61-44B2-894C-5A1F39557294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192024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611528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86" y="-7257"/>
            <a:ext cx="92205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95400" y="685800"/>
            <a:ext cx="6400799" cy="2636322"/>
            <a:chOff x="2291938" y="1377528"/>
            <a:chExt cx="6400799" cy="26363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938" y="1377528"/>
              <a:ext cx="6400799" cy="2636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Multiply 14"/>
            <p:cNvSpPr/>
            <p:nvPr/>
          </p:nvSpPr>
          <p:spPr>
            <a:xfrm>
              <a:off x="3847605" y="1888167"/>
              <a:ext cx="2790702" cy="153132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30018" y="3276600"/>
            <a:ext cx="91740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সৃষ্টির বিচারে নর ও নারীর সমান অধিকার ও মর্যাদাপ্রদান, নারী বলে কাউকে ছোট মনে না করা, নারীহিসেবে কাউকে ঠাট্রা-বিদ্রুপ না করা। বরং যথাযথ ভাবে তাদেরপ্রাপ্য অধিকার ও মর্যাদা 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 প্রদান করা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 , তাদেরমাল - সম্পদ , ইজ্জত,সন্মানের সংরক্ষণ করা ইত্যাদি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কে নারীর </a:t>
            </a:r>
            <a:r>
              <a:rPr lang="en-US" sz="3200" b="1" dirty="0" err="1" smtClean="0">
                <a:ln w="11430"/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bn-BD" sz="32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latin typeface="NikoshBAN" pitchFamily="2" charset="0"/>
                <a:cs typeface="NikoshBAN" pitchFamily="2" charset="0"/>
              </a:rPr>
              <a:t>বলা হয়</a:t>
            </a:r>
            <a:r>
              <a:rPr lang="bn-BD" sz="3200" b="1" dirty="0">
                <a:ln w="11430"/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2729" y="0"/>
            <a:ext cx="3134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622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1" name="TextBox 6"/>
          <p:cNvSpPr txBox="1"/>
          <p:nvPr/>
        </p:nvSpPr>
        <p:spPr>
          <a:xfrm>
            <a:off x="1554240" y="-22209"/>
            <a:ext cx="5883119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জাহেলী নারীদের অবস্থা </a:t>
            </a:r>
            <a:endParaRPr lang="en-US" sz="4000" b="1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40" y="1036941"/>
            <a:ext cx="6408761" cy="3543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10"/>
          <p:cNvSpPr txBox="1"/>
          <p:nvPr/>
        </p:nvSpPr>
        <p:spPr>
          <a:xfrm>
            <a:off x="0" y="4667869"/>
            <a:ext cx="910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সে সময় নারীদের কোনো মান-মর্যাদা ছিলন</a:t>
            </a:r>
            <a:r>
              <a:rPr lang="en-US" sz="3600" dirty="0" smtClean="0"/>
              <a:t>া</a:t>
            </a:r>
            <a:r>
              <a:rPr lang="bn-IN" sz="3600" dirty="0" smtClean="0"/>
              <a:t>। তাদের ক্রীতদাসী হিসেবে বাজারে কেনা বেচা করা হত।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3689" y="6471105"/>
            <a:ext cx="5004665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4713" y="6449334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12</a:t>
            </a:fld>
            <a:endParaRPr lang="en-US" b="1"/>
          </a:p>
        </p:txBody>
      </p:sp>
      <p:sp>
        <p:nvSpPr>
          <p:cNvPr id="5" name="TextBox 12"/>
          <p:cNvSpPr txBox="1"/>
          <p:nvPr/>
        </p:nvSpPr>
        <p:spPr>
          <a:xfrm>
            <a:off x="19594" y="4587002"/>
            <a:ext cx="9128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তারা ছিল ভোগ্যপণ্য, আনন্দদায়ক,</a:t>
            </a:r>
            <a:r>
              <a:rPr lang="en-US" sz="3600" dirty="0" smtClean="0"/>
              <a:t> </a:t>
            </a:r>
            <a:r>
              <a:rPr lang="bn-IN" sz="3600" dirty="0" smtClean="0"/>
              <a:t>প্রেমদায়িনী, সকল ভাঙনের উৎস</a:t>
            </a:r>
            <a:r>
              <a:rPr lang="en-US" sz="3600" dirty="0" smtClean="0"/>
              <a:t>, </a:t>
            </a:r>
            <a:r>
              <a:rPr lang="bn-IN" sz="3600" dirty="0" smtClean="0"/>
              <a:t>অনিবার্য</a:t>
            </a:r>
            <a:r>
              <a:rPr lang="en-US" sz="3600" dirty="0" smtClean="0"/>
              <a:t> </a:t>
            </a:r>
            <a:r>
              <a:rPr lang="bn-IN" sz="3600" dirty="0" smtClean="0"/>
              <a:t>পাপ</a:t>
            </a:r>
            <a:r>
              <a:rPr lang="en-US" sz="3600" dirty="0" smtClean="0"/>
              <a:t>, </a:t>
            </a:r>
            <a:r>
              <a:rPr lang="bn-IN" sz="3600" dirty="0"/>
              <a:t>নারীরা  এই সমস্ত নামে </a:t>
            </a:r>
            <a:r>
              <a:rPr lang="bn-IN" sz="3600" dirty="0" smtClean="0"/>
              <a:t>খ্যাত।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4" b="15471"/>
          <a:stretch/>
        </p:blipFill>
        <p:spPr>
          <a:xfrm>
            <a:off x="4572000" y="1118245"/>
            <a:ext cx="4576354" cy="3425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1100828"/>
            <a:ext cx="4552406" cy="3442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6"/>
          <p:cNvSpPr txBox="1"/>
          <p:nvPr/>
        </p:nvSpPr>
        <p:spPr>
          <a:xfrm>
            <a:off x="1554240" y="-22209"/>
            <a:ext cx="5883119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জাহেলী নারীদের অবস্থা </a:t>
            </a:r>
            <a:endParaRPr lang="en-US" sz="4000" b="1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133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8240" y="6492875"/>
            <a:ext cx="36576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7360" y="-4465"/>
            <a:ext cx="7799929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জাহেলী যুগে নারীদের অবস্থা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0" y="4244112"/>
            <a:ext cx="9144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তৎকালীন আরবের লোকেরা কন্যা সন্তানের জন্মকে আপমানজনক মনে করত এবংতাদেরকে হত্যা, জীবিত কবর দিত । </a:t>
            </a:r>
          </a:p>
        </p:txBody>
      </p:sp>
      <p:pic>
        <p:nvPicPr>
          <p:cNvPr id="15" name="Picture 2" descr="C:\Users\Computer City\Pictures\FB_IMG_15007974315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2" b="3055"/>
          <a:stretch/>
        </p:blipFill>
        <p:spPr bwMode="auto">
          <a:xfrm>
            <a:off x="2362200" y="1435770"/>
            <a:ext cx="3657600" cy="26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256" b="8990"/>
          <a:stretch/>
        </p:blipFill>
        <p:spPr>
          <a:xfrm>
            <a:off x="6096000" y="1435770"/>
            <a:ext cx="2286000" cy="2602830"/>
          </a:xfrm>
          <a:prstGeom prst="rect">
            <a:avLst/>
          </a:prstGeom>
        </p:spPr>
      </p:pic>
      <p:pic>
        <p:nvPicPr>
          <p:cNvPr id="17" name="Picture 16" descr="C:\Users\islam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6"/>
          <a:stretch>
            <a:fillRect/>
          </a:stretch>
        </p:blipFill>
        <p:spPr bwMode="auto">
          <a:xfrm>
            <a:off x="471566" y="1435770"/>
            <a:ext cx="2057400" cy="26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76400" y="2205335"/>
            <a:ext cx="5943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নারীদের করুণ আরও কিছু চিত্র যেমন--</a:t>
            </a:r>
            <a:endParaRPr lang="en-US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0" y="1435770"/>
            <a:ext cx="914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কন্যার পিতাকে সামাজ থেকে বিচ্ছন্ন করে রাখত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বিবাহের পর স্বামী মারাগেলে তাকে ও স্বামীর সাথে জীবন্ত দাহ করা হত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 ঘোড়ার লেজে বেঁধে মক্কার রাজপথে ছেছড়িয়ে মারা হত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নারীরা বাপের সম্পত্তির অধিকার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পেতনা।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881700" y="6244052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DCA379-ABB0-453A-B300-03AF89D51897}" type="datetime8">
              <a:rPr lang="en-US" smtClean="0"/>
              <a:pPr/>
              <a:t>11/2/2021 6:18 AM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/>
        </p:nvSpPr>
        <p:spPr>
          <a:xfrm>
            <a:off x="2986314" y="6244052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abbashar1971@gmail.com </a:t>
            </a:r>
            <a:endParaRPr lang="en-US" dirty="0"/>
          </a:p>
        </p:txBody>
      </p:sp>
      <p:sp>
        <p:nvSpPr>
          <p:cNvPr id="19" name="Slide Number Placeholder 3"/>
          <p:cNvSpPr>
            <a:spLocks noGrp="1"/>
          </p:cNvSpPr>
          <p:nvPr/>
        </p:nvSpPr>
        <p:spPr>
          <a:xfrm>
            <a:off x="7021601" y="6244052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Down Arrow Callout 20"/>
          <p:cNvSpPr/>
          <p:nvPr/>
        </p:nvSpPr>
        <p:spPr>
          <a:xfrm>
            <a:off x="1524000" y="-13063"/>
            <a:ext cx="6172200" cy="1727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আল্লাহ তায়ালার বানী</a:t>
            </a:r>
            <a:endParaRPr lang="en-US" sz="48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0" y="-13063"/>
            <a:ext cx="1396651" cy="170673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7747349" y="20468"/>
            <a:ext cx="1396651" cy="170673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2" name="Title 1"/>
          <p:cNvSpPr txBox="1">
            <a:spLocks/>
          </p:cNvSpPr>
          <p:nvPr/>
        </p:nvSpPr>
        <p:spPr>
          <a:xfrm>
            <a:off x="0" y="1828800"/>
            <a:ext cx="9169051" cy="251977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i="0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و</a:t>
            </a:r>
            <a:r>
              <a:rPr kumimoji="0" lang="ar-AE" sz="3200" i="0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+mj-cs"/>
              </a:rPr>
              <a:t>َإِذَا بُشِّرَ أَحَدُهُمْ بِالْأُنْثَى ظَلَّ وَجْهُهُ مُسْوَدًّا وَهُوَ كَظِيمٌ </a:t>
            </a:r>
            <a:r>
              <a:rPr kumimoji="0" lang="en-US" sz="3200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AE" sz="3200" i="0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يَتَوَارَى مِنَ الْقَوْمِ مِنْ سُوءِ مَا بُشِّرَ بِهِ أَيُمْسِكُهُ عَلَى هُونٍ أَمْ يَدُسُّهُ فِي التُّرَابِ أَلَا سَاءَ مَا يَحْكُمُونَ</a:t>
            </a:r>
            <a:r>
              <a:rPr kumimoji="0" lang="ar-AE" sz="2000" i="0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AE" sz="2000" i="0" u="none" strike="noStrike" kern="120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তাদের কাউকে যখন কন্যা সন্তানের ‘সুসংবাদ’ 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দেয়া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হ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য় 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তখন তার চেহারা মলিন 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হয়ে যায়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এবং সে অসহনী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য়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মন</a:t>
            </a:r>
            <a:r>
              <a:rPr kumimoji="0" lang="bn-BD" sz="3200" i="0" u="none" strike="noStrike" kern="1200" normalizeH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খারাপ হয়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সে এ</a:t>
            </a:r>
            <a:r>
              <a:rPr kumimoji="0" lang="bn-BD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স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ূ 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সংবাদকে খারাপ মনে করে নিজ সম্প্রদা</a:t>
            </a:r>
            <a:r>
              <a:rPr lang="bn-BD" sz="3200" noProof="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য়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থেকে লুকি</a:t>
            </a:r>
            <a:r>
              <a:rPr lang="bn-BD" sz="3200" noProof="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য়ে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বে</a:t>
            </a:r>
            <a:r>
              <a:rPr lang="bn-BD" sz="3200" dirty="0">
                <a:ln w="11430"/>
                <a:latin typeface="NikoshBAN" pitchFamily="2" charset="0"/>
                <a:ea typeface="+mj-ea"/>
                <a:cs typeface="NikoshBAN" pitchFamily="2" charset="0"/>
              </a:rPr>
              <a:t>ড়ায় 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(এবং চিন্তা করে ) হীনতা স্বীকার করে তাকে নিজের কাছে রেখে দেবে,</a:t>
            </a:r>
            <a:r>
              <a:rPr kumimoji="0" lang="bn-BD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as-IN" sz="3200" i="0" u="none" strike="noStrike" kern="1200" normalizeH="0" baseline="0" noProof="0" dirty="0">
                <a:ln w="11430"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নাকি মাটিতে পুঁতে ফেলবে। কত নিকৃষ্ট ছিল তাদের সিদ্ধান্ত। </a:t>
            </a:r>
            <a:r>
              <a:rPr kumimoji="0" lang="as-IN" sz="2400" i="0" u="none" strike="noStrike" kern="120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(সূরা নাহ্</a:t>
            </a:r>
            <a:r>
              <a:rPr lang="bn-BD" sz="2400" noProof="0" dirty="0">
                <a:ln w="11430"/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ল</a:t>
            </a:r>
            <a:r>
              <a:rPr lang="bn-BD" sz="2400" dirty="0">
                <a:ln w="11430"/>
                <a:solidFill>
                  <a:srgbClr val="0070C0"/>
                </a:solidFill>
                <a:latin typeface="NikoshBAN" pitchFamily="2" charset="0"/>
                <a:ea typeface="+mj-ea"/>
                <a:cs typeface="NikoshBAN" pitchFamily="2" charset="0"/>
              </a:rPr>
              <a:t> আয়াত</a:t>
            </a:r>
            <a:r>
              <a:rPr kumimoji="0" lang="as-IN" sz="2400" i="0" u="none" strike="noStrike" kern="1200" normalizeH="0" baseline="0" noProof="0" dirty="0">
                <a:ln w="11430"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: ৫৮-৫৯</a:t>
            </a:r>
            <a:r>
              <a:rPr kumimoji="0" lang="as-IN" sz="2400" i="0" u="none" strike="noStrike" kern="1200" normalizeH="0" baseline="0" noProof="0" dirty="0" smtClean="0">
                <a:ln w="11430"/>
                <a:solidFill>
                  <a:srgbClr val="0070C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)</a:t>
            </a:r>
            <a:endParaRPr kumimoji="0" lang="en-US" sz="5400" i="0" u="none" strike="noStrike" kern="1200" normalizeH="0" baseline="0" noProof="0" dirty="0">
              <a:ln w="11430"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949" y="6438937"/>
            <a:ext cx="250799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9508" y="6492875"/>
            <a:ext cx="4622973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>
            <a:off x="23949" y="0"/>
            <a:ext cx="9120051" cy="680406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ইসলাম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নারীদের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এহেন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অপমানকর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অবস্থা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থেকে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মুক্তি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দান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করেছে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।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ইসলামই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সর্বপ্রথম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নারীদের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অধিকার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ও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মর্যাদার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ঘোষণা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দেন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।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জীবনের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নানা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ক্ষেত্রে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নারীদের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অবদান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ও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ভূমিকার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স্বীকৃতি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প্রদান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করেছে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।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নারীর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প্রতি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সম্মান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প্রদর্শনের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মাধ্যমে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ইহ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ও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পরকালীন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সফলতা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লাভের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দিকনির্দেশনা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প্রদান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rgbClr val="003300"/>
                </a:solidFill>
                <a:latin typeface="NikoshBAN" panose="02000000000000000000"/>
              </a:rPr>
              <a:t>করছে</a:t>
            </a:r>
            <a:r>
              <a:rPr lang="en-US" sz="4000" dirty="0" smtClean="0">
                <a:solidFill>
                  <a:srgbClr val="003300"/>
                </a:solidFill>
                <a:latin typeface="NikoshBAN" panose="02000000000000000000"/>
              </a:rPr>
              <a:t>। </a:t>
            </a:r>
            <a:endParaRPr lang="en-US" sz="4000" dirty="0">
              <a:solidFill>
                <a:srgbClr val="0033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29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71800" y="0"/>
            <a:ext cx="25146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একক</a:t>
            </a:r>
            <a:r>
              <a:rPr lang="en-US" sz="40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/>
              </a:rPr>
              <a:t>কাজঃ</a:t>
            </a:r>
            <a:endParaRPr lang="en-US" sz="4000" b="1" dirty="0">
              <a:solidFill>
                <a:srgbClr val="FFFF00"/>
              </a:solidFill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6474941" y="0"/>
            <a:ext cx="2667000" cy="252550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175">
            <a:noFill/>
            <a:prstDash val="sysDot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3200400"/>
            <a:ext cx="9116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জাহেলীযুগে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নারীকে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নামে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ডাকা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হতো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?</a:t>
            </a:r>
            <a:endParaRPr lang="en-US" sz="4400" b="1" dirty="0">
              <a:solidFill>
                <a:srgbClr val="00206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1186" y="2286000"/>
            <a:ext cx="9115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নারীর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প্রতি</a:t>
            </a:r>
            <a:r>
              <a:rPr lang="en-US" sz="4400" b="1" dirty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সম্মানবোধ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333300"/>
                </a:solidFill>
                <a:latin typeface="NikoshBAN"/>
              </a:rPr>
              <a:t>কি</a:t>
            </a:r>
            <a:r>
              <a:rPr lang="en-US" sz="4400" b="1" dirty="0" smtClean="0">
                <a:solidFill>
                  <a:srgbClr val="333300"/>
                </a:solidFill>
                <a:latin typeface="NikoshBAN"/>
              </a:rPr>
              <a:t>?  </a:t>
            </a:r>
            <a:endParaRPr lang="en-US" sz="4400" b="1" dirty="0">
              <a:solidFill>
                <a:srgbClr val="33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1186" y="4572000"/>
            <a:ext cx="9188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জাহেলীযুগে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নারীর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প্রতি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যে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আচারণ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করা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হতো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তার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দুইটি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উদাহরণ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660033"/>
                </a:solidFill>
                <a:latin typeface="NikoshBAN"/>
              </a:rPr>
              <a:t>দাও</a:t>
            </a:r>
            <a:r>
              <a:rPr lang="en-US" sz="4400" b="1" dirty="0">
                <a:solidFill>
                  <a:srgbClr val="660033"/>
                </a:solidFill>
                <a:latin typeface="NikoshBAN"/>
              </a:rPr>
              <a:t>।</a:t>
            </a:r>
            <a:r>
              <a:rPr lang="en-US" sz="4400" b="1" dirty="0" smtClean="0">
                <a:solidFill>
                  <a:srgbClr val="660033"/>
                </a:solidFill>
                <a:latin typeface="NikoshBAN"/>
              </a:rPr>
              <a:t>  </a:t>
            </a:r>
            <a:endParaRPr lang="en-US" sz="4400" b="1" dirty="0">
              <a:solidFill>
                <a:srgbClr val="660033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17</a:t>
            </a:fld>
            <a:endParaRPr lang="en-US" b="1" dirty="0"/>
          </a:p>
        </p:txBody>
      </p:sp>
      <p:sp>
        <p:nvSpPr>
          <p:cNvPr id="11" name="Down Arrow Callout 10"/>
          <p:cNvSpPr/>
          <p:nvPr/>
        </p:nvSpPr>
        <p:spPr>
          <a:xfrm>
            <a:off x="0" y="0"/>
            <a:ext cx="9144000" cy="165245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নারীর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 ও সন্মানের বাস্তবরূপ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34716"/>
          <a:stretch/>
        </p:blipFill>
        <p:spPr>
          <a:xfrm>
            <a:off x="4368" y="1523508"/>
            <a:ext cx="4262832" cy="33344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28"/>
          <a:stretch/>
        </p:blipFill>
        <p:spPr>
          <a:xfrm>
            <a:off x="4700858" y="1555353"/>
            <a:ext cx="4445319" cy="33026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TextBox 10"/>
          <p:cNvSpPr txBox="1"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সৃষ্টিগতভাবে ইসলামে নর-নারীর মধ্যে কোনো পার্থক্য নেই।বরং মানুষ হিসেবে তারা উভয়ই সমান মর্যাদার অধিকারী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1168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240"/>
            <a:ext cx="47244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1" name="Oval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67067AD8-6F02-4101-B4E2-0F49E6208B12}"/>
              </a:ext>
            </a:extLst>
          </p:cNvPr>
          <p:cNvSpPr/>
          <p:nvPr/>
        </p:nvSpPr>
        <p:spPr>
          <a:xfrm>
            <a:off x="6084816" y="1176320"/>
            <a:ext cx="1241568" cy="124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/>
          </a:p>
        </p:txBody>
      </p:sp>
      <p:sp>
        <p:nvSpPr>
          <p:cNvPr id="26" name="Down Arrow Callout 25"/>
          <p:cNvSpPr/>
          <p:nvPr/>
        </p:nvSpPr>
        <p:spPr>
          <a:xfrm>
            <a:off x="1625251" y="-1717"/>
            <a:ext cx="5918549" cy="9906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তায়ালার বানী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0" y="0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1661" r="16782" b="7666"/>
          <a:stretch/>
        </p:blipFill>
        <p:spPr>
          <a:xfrm>
            <a:off x="7766399" y="-1717"/>
            <a:ext cx="1396651" cy="1280049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340" y="1059125"/>
            <a:ext cx="4533310" cy="845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Box 9"/>
          <p:cNvSpPr txBox="1"/>
          <p:nvPr/>
        </p:nvSpPr>
        <p:spPr>
          <a:xfrm>
            <a:off x="0" y="5074384"/>
            <a:ext cx="9163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অর্থ- “ হে মানব সম্প্রদায়! আমি তোমাদের সৃষ্টি করেছি এক পুরুষ ও  নারী থেকে ।”</a:t>
            </a:r>
            <a:endParaRPr lang="en-US" sz="3600" dirty="0" smtClean="0"/>
          </a:p>
          <a:p>
            <a:r>
              <a:rPr lang="bn-IN" sz="2800" dirty="0" smtClean="0"/>
              <a:t>( সূরা আল-হুজরাত, আয়াত ১৩ ) </a:t>
            </a:r>
            <a:endParaRPr lang="en-US" sz="3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t="23269" b="18087"/>
          <a:stretch/>
        </p:blipFill>
        <p:spPr>
          <a:xfrm>
            <a:off x="4857750" y="2057400"/>
            <a:ext cx="4286250" cy="297368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akhlake hami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057400"/>
            <a:ext cx="4572000" cy="2959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828800" cy="365125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88370" y="6406488"/>
            <a:ext cx="4622973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Down Arrow Callout 9"/>
          <p:cNvSpPr/>
          <p:nvPr/>
        </p:nvSpPr>
        <p:spPr>
          <a:xfrm>
            <a:off x="-1" y="0"/>
            <a:ext cx="9111343" cy="141569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 ওসামাজিক জীবনে নারীর মর্যাদা  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/>
          <a:stretch/>
        </p:blipFill>
        <p:spPr>
          <a:xfrm>
            <a:off x="-32659" y="914400"/>
            <a:ext cx="4116245" cy="254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6" b="21348"/>
          <a:stretch/>
        </p:blipFill>
        <p:spPr>
          <a:xfrm>
            <a:off x="5030645" y="959476"/>
            <a:ext cx="4113355" cy="2608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8570" y="4572000"/>
            <a:ext cx="499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রাসুলুল্লাহ (স.) ঘোষোণা করেছেন, 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" t="30637" r="8347" b="17478"/>
          <a:stretch/>
        </p:blipFill>
        <p:spPr>
          <a:xfrm>
            <a:off x="4876800" y="4663449"/>
            <a:ext cx="4267200" cy="88825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570" y="5709792"/>
            <a:ext cx="9072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অর্থ- “মায়ের পদতলে সন্তানের বেহেশত।” </a:t>
            </a:r>
            <a:endParaRPr lang="en-US" sz="3600" dirty="0" smtClean="0"/>
          </a:p>
          <a:p>
            <a:r>
              <a:rPr lang="bn-IN" sz="2800" dirty="0" smtClean="0"/>
              <a:t>( </a:t>
            </a:r>
            <a:r>
              <a:rPr lang="en-US" sz="2800" dirty="0" err="1" smtClean="0"/>
              <a:t>নাসায়ি</a:t>
            </a:r>
            <a:r>
              <a:rPr lang="bn-IN" sz="2800" dirty="0" smtClean="0"/>
              <a:t> )   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570" y="3505200"/>
            <a:ext cx="910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/>
              </a:rPr>
              <a:t>মা হিসেবে নারীকে সন্তানের কাছে সর্বোচ্চ সন্মান প্রদান করেছে । 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874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positphotos_14134376-stock-photo-aster-autumn-flowers-art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12C325C-6CB2-4E37-858A-FDE0DDF3D96D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0" y="2014478"/>
            <a:ext cx="2286000" cy="2328923"/>
          </a:xfrm>
          <a:prstGeom prst="star3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/>
              </a:rPr>
              <a:t>স্বা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286000" y="2014477"/>
            <a:ext cx="2286000" cy="2328923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গ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4572000" y="2014477"/>
            <a:ext cx="2286000" cy="2328923"/>
          </a:xfrm>
          <a:prstGeom prst="star3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ত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6858000" y="2014477"/>
            <a:ext cx="2286000" cy="2328923"/>
          </a:xfrm>
          <a:prstGeom prst="star3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NikoshBAN"/>
              </a:rPr>
              <a:t>ম</a:t>
            </a:r>
            <a:r>
              <a:rPr lang="en-US" sz="9600" b="1" dirty="0" smtClean="0">
                <a:solidFill>
                  <a:srgbClr val="FFFF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43400" y="6629400"/>
            <a:ext cx="4648200" cy="22860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20</a:t>
            </a:fld>
            <a:endParaRPr lang="en-US" b="1" dirty="0"/>
          </a:p>
        </p:txBody>
      </p:sp>
      <p:pic>
        <p:nvPicPr>
          <p:cNvPr id="17" name="Picture 2" descr="C:\Users\Computer City\Pictures\ইসলামি কালিওগ্রাফি\17626247_1863025900620298_41937093947590433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4648200" cy="278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Computer City\Pictures\19598680_1938433203038470_76234909631052347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0"/>
            <a:ext cx="4343401" cy="28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0" y="2884716"/>
            <a:ext cx="9144000" cy="37446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অন্য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একটি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হাদিসে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এসেছে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একদা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জৈনেক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সাহাবি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রাসুলুল্লাহ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জিজ্ঞাসা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করলেন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আমার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সদ্ব্যবহার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পাওয়ার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সবচেয়ে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বেশি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হকদার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?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তিনি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বললেন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তোমার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মাতা</a:t>
            </a:r>
            <a:r>
              <a:rPr lang="en-US" sz="2400" dirty="0">
                <a:solidFill>
                  <a:srgbClr val="FFFF00"/>
                </a:solidFill>
                <a:latin typeface="NikoshBAN" panose="02000000000000000000"/>
              </a:rPr>
              <a:t>।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ঐ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ব্যাক্তি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পুনরায়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জিজ্ঞাস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করলো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অতঃপর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?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রাসুল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বললেন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তোমার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মাতা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এভাবে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পরপর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তিনবার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একই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প্রশ্ন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করলে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রাসুল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একই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উত্তর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দিলেন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চতুর্থবারে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রাসুল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সঃ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)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বললেন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তোমার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পিতা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দ্বারা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প্রতিয়মান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হয়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যে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সন্তানের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উপর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পিতার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চাইতেও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মাতার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অধিকার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তিনগুণ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anose="02000000000000000000"/>
              </a:rPr>
              <a:t>বেশি</a:t>
            </a:r>
            <a:r>
              <a:rPr lang="en-US" sz="2400" dirty="0" smtClean="0">
                <a:solidFill>
                  <a:srgbClr val="FFFF00"/>
                </a:solidFill>
                <a:latin typeface="NikoshBAN" panose="02000000000000000000"/>
              </a:rPr>
              <a:t>। </a:t>
            </a:r>
            <a:endParaRPr lang="en-US" sz="2400" dirty="0">
              <a:solidFill>
                <a:srgbClr val="FFFF00"/>
              </a:solidFill>
              <a:latin typeface="NikoshBAN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59919"/>
            <a:ext cx="2286000" cy="198082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1200" y="6659919"/>
            <a:ext cx="3327573" cy="198081"/>
          </a:xfrm>
        </p:spPr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Kawcher</a:t>
            </a:r>
            <a:r>
              <a:rPr lang="en-US" dirty="0" smtClean="0"/>
              <a:t> </a:t>
            </a:r>
            <a:r>
              <a:rPr lang="en-US" dirty="0" err="1" smtClean="0"/>
              <a:t>Hossen</a:t>
            </a:r>
            <a:r>
              <a:rPr lang="en-US" dirty="0" smtClean="0"/>
              <a:t>, </a:t>
            </a:r>
            <a:r>
              <a:rPr lang="en-US" dirty="0" err="1" smtClean="0"/>
              <a:t>Assis't</a:t>
            </a:r>
            <a:r>
              <a:rPr lang="en-US" dirty="0" smtClean="0"/>
              <a:t> Teacher, Karim </a:t>
            </a:r>
            <a:r>
              <a:rPr lang="en-US" dirty="0" err="1" smtClean="0"/>
              <a:t>Ullah</a:t>
            </a:r>
            <a:r>
              <a:rPr lang="en-US" dirty="0" smtClean="0"/>
              <a:t> High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18774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ধর্মীয় স্বাধীনতা ও আধ্যাত্বিক উন্নতির ক্ষেত্রে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25227" y="4426565"/>
            <a:ext cx="91440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বলেন্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‌, “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আমলকারীর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(সূরা আ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ইমরান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৯৫</a:t>
            </a:r>
            <a:r>
              <a:rPr lang="b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589"/>
            <a:ext cx="4419600" cy="262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11"/>
          <a:stretch/>
        </p:blipFill>
        <p:spPr>
          <a:xfrm>
            <a:off x="4572000" y="1752600"/>
            <a:ext cx="4546773" cy="25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39335" y="6461444"/>
            <a:ext cx="5004665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0359" y="6476684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22</a:t>
            </a:fld>
            <a:endParaRPr lang="en-US" b="1"/>
          </a:p>
        </p:txBody>
      </p:sp>
      <p:sp>
        <p:nvSpPr>
          <p:cNvPr id="5" name="Down Arrow Callout 4"/>
          <p:cNvSpPr/>
          <p:nvPr/>
        </p:nvSpPr>
        <p:spPr>
          <a:xfrm>
            <a:off x="0" y="15958"/>
            <a:ext cx="9110663" cy="127944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স্ত্রী হিসেবে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 ও সন্মান।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/>
          <a:stretch/>
        </p:blipFill>
        <p:spPr>
          <a:xfrm>
            <a:off x="0" y="1066800"/>
            <a:ext cx="4281487" cy="237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5"/>
          <p:cNvSpPr txBox="1"/>
          <p:nvPr/>
        </p:nvSpPr>
        <p:spPr>
          <a:xfrm>
            <a:off x="-37147" y="4618985"/>
            <a:ext cx="919180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‘তারা (নারীগণ) তোমাদের ভূষণ আর তোমরা তাদের ভূষণ।’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(সূরা আল-বাকারা-১৮৭)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6813" y="1034378"/>
            <a:ext cx="4133850" cy="241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96844"/>
            <a:ext cx="4506454" cy="706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1"/>
          <p:cNvSpPr txBox="1"/>
          <p:nvPr/>
        </p:nvSpPr>
        <p:spPr>
          <a:xfrm>
            <a:off x="0" y="3849469"/>
            <a:ext cx="520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আল্লাহ তায়ালা</a:t>
            </a:r>
            <a:r>
              <a:rPr lang="en-US" sz="3600" dirty="0" smtClean="0"/>
              <a:t> </a:t>
            </a:r>
            <a:r>
              <a:rPr lang="bn-IN" sz="3600" dirty="0" smtClean="0"/>
              <a:t>বলেন--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90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337" y="6571587"/>
            <a:ext cx="1528942" cy="23428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492875"/>
            <a:ext cx="4622973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Karim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1362" y="6426463"/>
            <a:ext cx="512638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23</a:t>
            </a:fld>
            <a:endParaRPr lang="en-US" b="1"/>
          </a:p>
        </p:txBody>
      </p:sp>
      <p:sp>
        <p:nvSpPr>
          <p:cNvPr id="19" name="Down Arrow Callout 18"/>
          <p:cNvSpPr/>
          <p:nvPr/>
        </p:nvSpPr>
        <p:spPr>
          <a:xfrm>
            <a:off x="0" y="15958"/>
            <a:ext cx="9110663" cy="120324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স্ত্রী হিসেবে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 ও সন্মান।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3"/>
          <a:stretch/>
        </p:blipFill>
        <p:spPr>
          <a:xfrm>
            <a:off x="-14287" y="914400"/>
            <a:ext cx="4281487" cy="2376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4"/>
          <p:cNvSpPr txBox="1"/>
          <p:nvPr/>
        </p:nvSpPr>
        <p:spPr>
          <a:xfrm>
            <a:off x="0" y="3468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স্ত্রী হিসেবে নারীর মর্যাদা স্বামীর অনুরূপ । </a:t>
            </a:r>
            <a:endParaRPr lang="en-US" sz="3600" dirty="0"/>
          </a:p>
        </p:txBody>
      </p:sp>
      <p:sp>
        <p:nvSpPr>
          <p:cNvPr id="26" name="TextBox 11"/>
          <p:cNvSpPr txBox="1"/>
          <p:nvPr/>
        </p:nvSpPr>
        <p:spPr>
          <a:xfrm>
            <a:off x="33337" y="4154269"/>
            <a:ext cx="520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আল্লাহ তায়ালা বলেন-- </a:t>
            </a:r>
            <a:endParaRPr lang="en-US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8557"/>
          <a:stretch/>
        </p:blipFill>
        <p:spPr>
          <a:xfrm>
            <a:off x="4724400" y="4143763"/>
            <a:ext cx="4419600" cy="656837"/>
          </a:xfrm>
          <a:prstGeom prst="rect">
            <a:avLst/>
          </a:prstGeom>
        </p:spPr>
      </p:pic>
      <p:sp>
        <p:nvSpPr>
          <p:cNvPr id="28" name="TextBox 12"/>
          <p:cNvSpPr txBox="1"/>
          <p:nvPr/>
        </p:nvSpPr>
        <p:spPr>
          <a:xfrm>
            <a:off x="33337" y="4971634"/>
            <a:ext cx="90916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অর্থ- “নারীদের তেমনই ন্যায়সংগত অধিকার আছে, যেমন আছে তাদের উপর পুরুষদের । </a:t>
            </a:r>
            <a:r>
              <a:rPr lang="bn-IN" sz="3200" dirty="0" smtClean="0"/>
              <a:t>( সূরা বাকারা আয়াত ২২৮ ) </a:t>
            </a:r>
            <a:endParaRPr lang="en-US" sz="36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1100" y="939959"/>
            <a:ext cx="4133850" cy="241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27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Down Arrow Callout 9"/>
          <p:cNvSpPr/>
          <p:nvPr/>
        </p:nvSpPr>
        <p:spPr>
          <a:xfrm>
            <a:off x="13743" y="0"/>
            <a:ext cx="9130257" cy="190499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কন্যা ও স্ত্রী হিসেবে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নারীর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 ও সন্মান ।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9"/>
          <a:stretch/>
        </p:blipFill>
        <p:spPr>
          <a:xfrm>
            <a:off x="52600" y="1494153"/>
            <a:ext cx="4161999" cy="33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r="12567"/>
          <a:stretch/>
        </p:blipFill>
        <p:spPr>
          <a:xfrm>
            <a:off x="5024122" y="1494153"/>
            <a:ext cx="4091575" cy="334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9"/>
          <p:cNvSpPr txBox="1"/>
          <p:nvPr/>
        </p:nvSpPr>
        <p:spPr>
          <a:xfrm>
            <a:off x="181187" y="4866655"/>
            <a:ext cx="861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ইসলাম কন্যা সন্তানকে জীবন্ত কবর দেওয়া হারাম করেছে । তাদের ভালোভাবে প্রতিপালনের জন্য নির্দেশ প্রদান হরেছেন 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25</a:t>
            </a:fld>
            <a:endParaRPr lang="en-US" b="1"/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4218369" y="6573335"/>
            <a:ext cx="990600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defPPr>
              <a:defRPr lang="en-US"/>
            </a:defPPr>
            <a:lvl1pPr marL="0" algn="ctr" defTabSz="1012424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06212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24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8636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4847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31059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7271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483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9695" algn="l" defTabSz="10124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F1EDFE-F515-444E-BD51-3F5D8B3B49AC}" type="datetime8">
              <a:rPr lang="en-US" smtClean="0"/>
              <a:pPr/>
              <a:t>11/2/2021 6:18 AM</a:t>
            </a:fld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66751" y="0"/>
            <a:ext cx="7715249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50" dirty="0" err="1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spc="50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spc="50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সন্মানবো</a:t>
            </a:r>
            <a:r>
              <a:rPr lang="en-US" sz="4000" b="1" spc="50" dirty="0" err="1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ধে</a:t>
            </a:r>
            <a:r>
              <a:rPr lang="bn-IN" sz="4000" b="1" spc="50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র উপায়</a:t>
            </a:r>
            <a:endParaRPr lang="en-US" sz="4000" b="1" spc="50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0" y="2895600"/>
            <a:ext cx="9163049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600" dirty="0"/>
              <a:t>নারীর প্রতি সন্মানবোধ মানুষের উত্তম মন-মানসিকতার </a:t>
            </a:r>
            <a:r>
              <a:rPr lang="bn-IN" sz="2600" dirty="0" smtClean="0"/>
              <a:t>পরিচায়ক। শুধু </a:t>
            </a:r>
            <a:r>
              <a:rPr lang="bn-IN" sz="2600" dirty="0"/>
              <a:t>অন্তর দ্বারা সন্মান ও মর্যাদা দেখালেই চলবে না বরং নিজ কাজ-কর্ম ও আচার-ব্যবহারের মাধ্যমে তা প্রমাণ করতে হবে</a:t>
            </a:r>
            <a:r>
              <a:rPr lang="bn-IN" sz="2600" dirty="0" smtClean="0"/>
              <a:t>।</a:t>
            </a:r>
            <a:r>
              <a:rPr lang="en-US" sz="2600" dirty="0" smtClean="0"/>
              <a:t> 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আত্বীয়স্বজনদের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মা-মেয়ে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সহপাঠী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ব্যবহার,শ্রদ্ধা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সন্মান,ও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মমতা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সম্ভ্রমের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600" dirty="0" smtClean="0">
                <a:latin typeface="NikoshBAN" pitchFamily="2" charset="0"/>
                <a:cs typeface="NikoshBAN" pitchFamily="2" charset="0"/>
              </a:rPr>
              <a:t>।’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সাঃ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ভাষণে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2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:\Users\ctg\Pictures\29315253_2178061532427261_56973064721854524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74"/>
          <a:stretch/>
        </p:blipFill>
        <p:spPr bwMode="auto">
          <a:xfrm>
            <a:off x="38100" y="711953"/>
            <a:ext cx="4476943" cy="2127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3" name="TextBox 6"/>
          <p:cNvSpPr txBox="1"/>
          <p:nvPr/>
        </p:nvSpPr>
        <p:spPr>
          <a:xfrm>
            <a:off x="19050" y="6103203"/>
            <a:ext cx="912495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আল্লাহকে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মুসলিম</a:t>
            </a: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31515" b="13282"/>
          <a:stretch/>
        </p:blipFill>
        <p:spPr>
          <a:xfrm>
            <a:off x="5998355" y="5509025"/>
            <a:ext cx="3145645" cy="566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t="14410" r="27719"/>
          <a:stretch/>
        </p:blipFill>
        <p:spPr>
          <a:xfrm>
            <a:off x="4724401" y="731971"/>
            <a:ext cx="4438650" cy="208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6488"/>
            <a:ext cx="1909942" cy="365125"/>
          </a:xfrm>
        </p:spPr>
        <p:txBody>
          <a:bodyPr/>
          <a:lstStyle/>
          <a:p>
            <a:fld id="{A8CA0D88-1E5D-434F-91D2-19DBE36ABEC7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9508" y="6492875"/>
            <a:ext cx="4622973" cy="365125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8008" y="0"/>
            <a:ext cx="9135991" cy="1831827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স্ত্রীদের প্রতি সন্মানজনক আচরণ করার জন্য আল্লাহ আদেশ-- 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3" b="15001"/>
          <a:stretch/>
        </p:blipFill>
        <p:spPr>
          <a:xfrm>
            <a:off x="8008" y="1273429"/>
            <a:ext cx="4100728" cy="267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"/>
          <a:stretch/>
        </p:blipFill>
        <p:spPr>
          <a:xfrm>
            <a:off x="5067301" y="1273429"/>
            <a:ext cx="4038599" cy="277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7"/>
          <p:cNvSpPr txBox="1"/>
          <p:nvPr/>
        </p:nvSpPr>
        <p:spPr>
          <a:xfrm>
            <a:off x="8008" y="4985863"/>
            <a:ext cx="91359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অর্থ- “ তোমরা স্ত্রীদের সাথে উত্তম ব্যবহার করে জীবনযাপন করবে ।”</a:t>
            </a:r>
            <a:endParaRPr lang="en-US" sz="3600" dirty="0" smtClean="0"/>
          </a:p>
          <a:p>
            <a:r>
              <a:rPr lang="bn-IN" sz="3200" dirty="0" smtClean="0"/>
              <a:t>( সূরা আন-নিসা , আয়াত ১৯ )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7" b="15676"/>
          <a:stretch/>
        </p:blipFill>
        <p:spPr>
          <a:xfrm>
            <a:off x="5198558" y="4178778"/>
            <a:ext cx="3839038" cy="67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9"/>
          <p:cNvSpPr txBox="1"/>
          <p:nvPr/>
        </p:nvSpPr>
        <p:spPr>
          <a:xfrm>
            <a:off x="36583" y="4229384"/>
            <a:ext cx="453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আল্লাহ তায়ালা বলেন--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13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3CC38F32-E7F7-4ED8-8E7A-78B36DCBFB23}" type="datetime2">
              <a:rPr lang="en-US" b="1" smtClean="0"/>
              <a:pPr/>
              <a:t>Tuesday, November 2, 2021</a:t>
            </a:fld>
            <a:endParaRPr lang="en-US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39335" y="6492874"/>
            <a:ext cx="5004665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Karim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739" y="6492875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27</a:t>
            </a:fld>
            <a:endParaRPr lang="en-US" b="1"/>
          </a:p>
        </p:txBody>
      </p:sp>
      <p:sp>
        <p:nvSpPr>
          <p:cNvPr id="6" name="Down Arrow Callout 5"/>
          <p:cNvSpPr/>
          <p:nvPr/>
        </p:nvSpPr>
        <p:spPr>
          <a:xfrm>
            <a:off x="8008" y="-52371"/>
            <a:ext cx="9135991" cy="1831827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স্ত্রীদের প্রতি সন্মানজনক আচরণ করার জন্য আল্লাহ আদেশ--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3" b="15001"/>
          <a:stretch/>
        </p:blipFill>
        <p:spPr>
          <a:xfrm>
            <a:off x="8008" y="1273429"/>
            <a:ext cx="4100728" cy="267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"/>
          <a:stretch/>
        </p:blipFill>
        <p:spPr>
          <a:xfrm>
            <a:off x="5067301" y="1273429"/>
            <a:ext cx="4038599" cy="2773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10"/>
          <p:cNvSpPr txBox="1"/>
          <p:nvPr/>
        </p:nvSpPr>
        <p:spPr>
          <a:xfrm>
            <a:off x="32580" y="4230970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মহানবি (স.) বলেন--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t="7985"/>
          <a:stretch/>
        </p:blipFill>
        <p:spPr>
          <a:xfrm>
            <a:off x="5661278" y="4130057"/>
            <a:ext cx="2828131" cy="692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2"/>
          <p:cNvSpPr txBox="1"/>
          <p:nvPr/>
        </p:nvSpPr>
        <p:spPr>
          <a:xfrm>
            <a:off x="0" y="5116526"/>
            <a:ext cx="9105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অর্থ- “তোমাদের মধ্যে সেই উত্তম, যে তার স্ত্রীর নিকট উত্তম ( তিরমিযি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45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240"/>
            <a:ext cx="2514600" cy="36576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9" name="TextBox 2"/>
          <p:cNvSpPr txBox="1"/>
          <p:nvPr/>
        </p:nvSpPr>
        <p:spPr>
          <a:xfrm>
            <a:off x="0" y="3657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ব্যক্তির কোনো কন্যা সন্তান থাকে আর সে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জীবন্ত কবর দেয়না , তাকে তুচ্ছতাচ্ছিল্য 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তাকে বাদ দিয়ে ছেলে সন্তানকে প্রাধান্য দেয়না সে ব্যক্তি জান্নাতে প্রবেশ করবে।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(আবু দাউদ)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ctg\Pictures\67093630_356555281646693_163926578138657587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988"/>
            <a:ext cx="4114800" cy="2536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Down Arrow Callout 11"/>
          <p:cNvSpPr/>
          <p:nvPr/>
        </p:nvSpPr>
        <p:spPr>
          <a:xfrm>
            <a:off x="0" y="0"/>
            <a:ext cx="9144000" cy="12954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কন্যা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সন্তান প্রসঙ্গে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বলেছেন--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3" name="Picture 12" descr="D:\10. স্মতির এ্যালবাম\New folder (2)\20161223_1542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1" t="6283" r="24279" b="6439"/>
          <a:stretch/>
        </p:blipFill>
        <p:spPr bwMode="auto">
          <a:xfrm>
            <a:off x="5105400" y="937624"/>
            <a:ext cx="4019550" cy="251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949" y="6406489"/>
            <a:ext cx="1728651" cy="451512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06489"/>
            <a:ext cx="3657600" cy="451512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Down Arrow Callout 4"/>
          <p:cNvSpPr/>
          <p:nvPr/>
        </p:nvSpPr>
        <p:spPr>
          <a:xfrm>
            <a:off x="0" y="19051"/>
            <a:ext cx="9144000" cy="110156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স্ত্রীদের প্রতি সন্মানজনক আচরণ করা মুমিনের বৈশিষ্ট্য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8"/>
          <a:stretch/>
        </p:blipFill>
        <p:spPr>
          <a:xfrm>
            <a:off x="0" y="838200"/>
            <a:ext cx="4267200" cy="339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31" b="9166"/>
          <a:stretch/>
        </p:blipFill>
        <p:spPr>
          <a:xfrm>
            <a:off x="4953000" y="929156"/>
            <a:ext cx="4191000" cy="33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9"/>
          <p:cNvSpPr txBox="1"/>
          <p:nvPr/>
        </p:nvSpPr>
        <p:spPr>
          <a:xfrm>
            <a:off x="23949" y="4244876"/>
            <a:ext cx="9120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dirty="0" smtClean="0"/>
              <a:t>অন্য একটি হাদিসে এসেছে, “একদা জৈনক সাহাবি রাসুল (স.) কে জিজ্ঞাসা করলেন, আমাদের উপর স্ত্রীদের কী অধিকার রয়েছে ? তিনি উত্তরে বললেন, তুমি যা খাবে তাদের তা-ই খাওয়াবে,  যা পরিধান করবে তাদেরও তা-ই পরিধান করাবে, তাদের মুখমন্ডলে আঘাত করবে না, তাদের গালিগালাজ করবে না, আর গৃহ ব্যতীত অন্য কোথাও তাদের বিচ্ছিন্ন রেখোনা।”</a:t>
            </a:r>
            <a:r>
              <a:rPr lang="en-US" sz="2400" dirty="0" smtClean="0"/>
              <a:t> </a:t>
            </a:r>
            <a:r>
              <a:rPr lang="bn-IN" sz="2400" dirty="0" smtClean="0"/>
              <a:t>( আবু দাউদ 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5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133600" cy="381000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5029199" cy="3061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28" tIns="52663" rIns="105328" bIns="52663">
            <a:spAutoFit/>
          </a:bodyPr>
          <a:lstStyle/>
          <a:p>
            <a:pPr algn="ctr">
              <a:defRPr/>
            </a:pPr>
            <a:r>
              <a:rPr lang="bn-BD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কাউছার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হোসেন</a:t>
            </a:r>
            <a:endParaRPr lang="en-US" sz="3600" b="1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শিক্ষক</a:t>
            </a:r>
            <a:endParaRPr lang="en-US" sz="2800" b="1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করিম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উল্যাহ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উচ্চ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</a:t>
            </a:r>
            <a:endParaRPr lang="bn-BD" sz="3600" b="1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মাতুভুঞা</a:t>
            </a:r>
            <a:r>
              <a:rPr lang="en-US" sz="28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দাগনভুঞা</a:t>
            </a:r>
            <a:r>
              <a:rPr lang="en-US" sz="28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ফেনী</a:t>
            </a:r>
            <a:r>
              <a:rPr lang="en-US" sz="28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sz="2800" b="1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 smtClean="0">
                <a:ln w="1905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kawcherhossen@gmail.com</a:t>
            </a:r>
            <a:endParaRPr lang="en-US" sz="2800" b="1" dirty="0">
              <a:ln w="1905"/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4495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/>
              </a:rPr>
              <a:t>পরিচিতি</a:t>
            </a:r>
            <a:endParaRPr lang="en-US" sz="44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447633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ইসলাম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নৈতিক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শ্রেণি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৮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ম  </a:t>
            </a:r>
            <a:endParaRPr lang="bn-BD" sz="36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as-IN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অ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ধ</a:t>
            </a:r>
            <a:r>
              <a:rPr lang="as-IN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্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য</a:t>
            </a:r>
            <a:r>
              <a:rPr lang="as-IN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া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: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চতুর্থ</a:t>
            </a:r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ln w="0"/>
                <a:solidFill>
                  <a:srgbClr val="8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anose="02000000000000000000" pitchFamily="2" charset="0"/>
              </a:rPr>
              <a:t>- ০৪</a:t>
            </a:r>
            <a:endPara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9794" y="4952206"/>
            <a:ext cx="3047206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33006" y="4953000"/>
            <a:ext cx="304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580606" y="4953000"/>
            <a:ext cx="3048794" cy="79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Picture 15" descr="20210321_085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2198254" cy="2590800"/>
          </a:xfrm>
          <a:prstGeom prst="roundRect">
            <a:avLst>
              <a:gd name="adj" fmla="val 110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Content Placeholder 3" descr="ZAo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04" y="228600"/>
            <a:ext cx="2210521" cy="2667000"/>
          </a:xfrm>
          <a:prstGeom prst="roundRect">
            <a:avLst>
              <a:gd name="adj" fmla="val 211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20285" y="6492874"/>
            <a:ext cx="5004665" cy="365125"/>
          </a:xfrm>
        </p:spPr>
        <p:txBody>
          <a:bodyPr/>
          <a:lstStyle/>
          <a:p>
            <a:r>
              <a:rPr lang="en-US" b="1" smtClean="0"/>
              <a:t>Md. Kawcher Hossen, Assis't Teacher, Karim Ullah High School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54775"/>
            <a:ext cx="573161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30</a:t>
            </a:fld>
            <a:endParaRPr lang="en-US" b="1"/>
          </a:p>
        </p:txBody>
      </p:sp>
      <p:sp>
        <p:nvSpPr>
          <p:cNvPr id="5" name="Down Arrow Callout 4"/>
          <p:cNvSpPr/>
          <p:nvPr/>
        </p:nvSpPr>
        <p:spPr>
          <a:xfrm>
            <a:off x="0" y="19051"/>
            <a:ext cx="9144000" cy="1172282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স্ত্রীদের প্রতি সন্মানজনক আচরণ করা মুমিনের বৈশিষ্ট্য 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8"/>
          <a:stretch/>
        </p:blipFill>
        <p:spPr>
          <a:xfrm>
            <a:off x="0" y="914400"/>
            <a:ext cx="4120285" cy="31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831" b="9166"/>
          <a:stretch/>
        </p:blipFill>
        <p:spPr>
          <a:xfrm>
            <a:off x="5105400" y="914400"/>
            <a:ext cx="4038600" cy="31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-19050" y="41910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/>
              <a:t>অন্য একটি হাদিসে রাসুলুল্লাহ (স.) বলেছেন, “ নিশ্চয়ই পূর্ণাঙ্গ ইমানের অধিকারী ঐ মুমিন ব্যক্তি যে তাদের মধ্যে উত্তম চরিত্রের আধিকারী ও নিজ পরিবারের প্রতি অধিক সদয় ।” </a:t>
            </a:r>
            <a:r>
              <a:rPr lang="bn-IN" sz="2800" dirty="0" smtClean="0"/>
              <a:t>(তিরমিযি 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59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7164" y="6515391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31</a:t>
            </a:fld>
            <a:endParaRPr lang="en-US" b="1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6800" y="0"/>
            <a:ext cx="7124700" cy="848333"/>
          </a:xfrm>
          <a:prstGeom prst="rect">
            <a:avLst/>
          </a:prstGeom>
          <a:solidFill>
            <a:srgbClr val="7030A0"/>
          </a:solidFill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b="1" smtClean="0">
                <a:ln w="1143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নারীর প্রতি সম্মানবোধের উপায়</a:t>
            </a:r>
            <a:endParaRPr lang="en-US" b="1" dirty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990600"/>
            <a:ext cx="9144000" cy="5644019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নারীর প্রতি উত্তম আচরণ প্রদর্শন দ্বারা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তাদের প্রতি যথাযথ শ্রদ্ধা –সম্মান  প্রদর্শন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জীবন ও সম্ভ্রমের নিরাপত্তা প্রদান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তাদের পারীবারিক ও সামাজিক অধিকার সমূহ যথাযথ ভাবে আদায়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তাদের প্রতি  অসম্মানজনক আচরণ (ইভটিজিং) করা যাবেনা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বিপদে তাদেরপ্রতি সাহায্যের হাত সম্প্রসারণ করা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তাদেরকে মেধাবিকাশের সুযোগ করে দেয়া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2800" dirty="0" smtClean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উন্নতি ও অগ্রগতির দিকে ধাবিত হওয়ার জন্য উৎসাহ দানকরা ।</a:t>
            </a:r>
            <a:endParaRPr lang="bn-IN" sz="2800" dirty="0">
              <a:ln w="11430"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32</a:t>
            </a:fld>
            <a:endParaRPr lang="en-US" b="1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9051"/>
            <a:ext cx="9144000" cy="74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3200" dirty="0" smtClean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মহানবী সঃ এর বাস্তব জীবনাচরণ থেকে পাওয়া ---  </a:t>
            </a:r>
            <a:endParaRPr lang="en-US" sz="3200" dirty="0">
              <a:ln w="11430"/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1066800"/>
            <a:ext cx="9067800" cy="4525963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২৫ বৎসর বয়সে ৪০ বৎসর বয়স্কা বিধবা নারী হযরত খাদিজা রাঃ কে বিবাহ করা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তাঁর কোনপুত্র সন্তান ছিলনা তার জন্য কখনো মনখারাপ করেনি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000" b="1" dirty="0" smtClean="0">
                <a:ln w="11430"/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তাঁর দুগ্ধমাতা হালিমা রাঃ আসলে বসার জন্য নিজের চাদর বিছিয়ে দিতেন ।</a:t>
            </a:r>
            <a:endParaRPr lang="bn-BD" sz="4000" b="1" dirty="0">
              <a:ln w="11430"/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14400"/>
            <a:ext cx="2439194" cy="22859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743200" y="0"/>
            <a:ext cx="3276600" cy="838200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দলীয়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কাজঃ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778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নারীর</a:t>
            </a:r>
            <a:r>
              <a:rPr lang="en-US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প্রতি</a:t>
            </a:r>
            <a:r>
              <a:rPr lang="en-US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সম্মানবোধের</a:t>
            </a:r>
            <a:r>
              <a:rPr lang="en-US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গুরুত্ব</a:t>
            </a:r>
            <a:r>
              <a:rPr lang="en-US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পাঁচটি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US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44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030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4400" b="1" dirty="0" err="1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নারীর</a:t>
            </a:r>
            <a:r>
              <a:rPr lang="en-US" sz="4400" b="1" dirty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প্রতি</a:t>
            </a:r>
            <a:r>
              <a:rPr lang="en-US" sz="4400" b="1" dirty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সম্মানবোধের</a:t>
            </a:r>
            <a:r>
              <a:rPr lang="en-US" sz="4400" b="1" dirty="0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উপায়</a:t>
            </a: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পাঁচটি</a:t>
            </a: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বাক্য</a:t>
            </a: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লিখ</a:t>
            </a:r>
            <a:r>
              <a:rPr lang="en-US" sz="44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। </a:t>
            </a:r>
            <a:endParaRPr lang="en-US" sz="4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2209800" y="0"/>
            <a:ext cx="4419600" cy="990600"/>
          </a:xfrm>
          <a:prstGeom prst="ribbon">
            <a:avLst>
              <a:gd name="adj1" fmla="val 10955"/>
              <a:gd name="adj2" fmla="val 53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মূল্যায়ন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6" name="Picture 5" descr="ide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6" y="0"/>
            <a:ext cx="2295524" cy="2454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630804"/>
            <a:ext cx="7134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১)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জাহেলী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যুগে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নারীদের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কিসের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সাথে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তুলনা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করা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1" y="2895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ভোগপণ্য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     খ)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নরকের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দরজা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</a:t>
            </a:r>
          </a:p>
          <a:p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অনিবার্য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পাপ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                 ঘ) </a:t>
            </a:r>
            <a:r>
              <a:rPr lang="en-US" sz="2800" dirty="0" err="1" smtClean="0">
                <a:solidFill>
                  <a:srgbClr val="333300"/>
                </a:solidFill>
                <a:latin typeface="NikoshBAN"/>
              </a:rPr>
              <a:t>সবগুলো</a:t>
            </a:r>
            <a:r>
              <a:rPr lang="en-US" sz="28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8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9" name="Picture 8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4626" y="3403669"/>
            <a:ext cx="685800" cy="5947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-19050" y="3951698"/>
            <a:ext cx="916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২)“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মায়ের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পদতলে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সন্তানের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বেহেশত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হাদিসটি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হাদিসের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কোন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গ্রন্থ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নেওয়া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/>
              </a:rPr>
              <a:t>হয়েছে</a:t>
            </a:r>
            <a:r>
              <a:rPr lang="en-US" sz="3600" b="1" dirty="0" smtClean="0">
                <a:solidFill>
                  <a:srgbClr val="003300"/>
                </a:solidFill>
                <a:latin typeface="NikoshBAN"/>
              </a:rPr>
              <a:t>? </a:t>
            </a:r>
            <a:endParaRPr lang="en-US" sz="36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296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বুখারী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মুসলিম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নাসায়ি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ইবনে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মাজাহ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12" name="Picture 11" descr="tik cin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6091349"/>
            <a:ext cx="685800" cy="5947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Tuesday, November 2,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35</a:t>
            </a:fld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৩) “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নারীদের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তেমনি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ন্যায়সঙ্গত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অধিকার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আছে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যেমন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আছে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তাদের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উপর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পুরুষের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”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উক্তিটি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62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ক)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রাসূল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(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সঃ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এর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খ)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নবীর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</a:t>
            </a:r>
          </a:p>
          <a:p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গ)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শিক্ষকের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                                    ঘ) </a:t>
            </a:r>
            <a:r>
              <a:rPr lang="en-US" sz="2400" dirty="0" err="1" smtClean="0">
                <a:solidFill>
                  <a:srgbClr val="333300"/>
                </a:solidFill>
                <a:latin typeface="NikoshBAN"/>
              </a:rPr>
              <a:t>আল্লাহর</a:t>
            </a:r>
            <a:r>
              <a:rPr lang="en-US" sz="2400" dirty="0" smtClean="0">
                <a:solidFill>
                  <a:srgbClr val="333300"/>
                </a:solidFill>
                <a:latin typeface="NikoshBAN"/>
              </a:rPr>
              <a:t>   </a:t>
            </a:r>
            <a:endParaRPr lang="en-US" sz="2400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7" name="Picture 6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7109" y="2706009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0" y="3477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৪)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হাদিসের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আলোকে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মায়ের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মর্যাদা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পিতার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থেকে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কতগুণ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/>
              </a:rPr>
              <a:t>বেশি</a:t>
            </a:r>
            <a:r>
              <a:rPr lang="en-US" sz="4000" b="1" dirty="0" smtClean="0">
                <a:solidFill>
                  <a:srgbClr val="003300"/>
                </a:solidFill>
                <a:latin typeface="NikoshBAN"/>
              </a:rPr>
              <a:t>?   </a:t>
            </a:r>
            <a:endParaRPr lang="en-US" sz="4000" b="1" dirty="0">
              <a:solidFill>
                <a:srgbClr val="003300"/>
              </a:solidFill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718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ক) </a:t>
            </a:r>
            <a:r>
              <a:rPr lang="en-US" sz="2400" dirty="0" err="1" smtClean="0">
                <a:latin typeface="NikoshBAN"/>
              </a:rPr>
              <a:t>দুইগুণ</a:t>
            </a:r>
            <a:r>
              <a:rPr lang="en-US" sz="2400" dirty="0" smtClean="0">
                <a:latin typeface="NikoshBAN"/>
              </a:rPr>
              <a:t>                                       খ) </a:t>
            </a:r>
            <a:r>
              <a:rPr lang="en-US" sz="2400" dirty="0" err="1" smtClean="0">
                <a:latin typeface="NikoshBAN"/>
              </a:rPr>
              <a:t>তিনগুণ</a:t>
            </a:r>
            <a:r>
              <a:rPr lang="en-US" sz="2400" dirty="0" smtClean="0">
                <a:latin typeface="NikoshBAN"/>
              </a:rPr>
              <a:t>   </a:t>
            </a:r>
          </a:p>
          <a:p>
            <a:r>
              <a:rPr lang="en-US" sz="2400" dirty="0" smtClean="0">
                <a:latin typeface="NikoshBAN"/>
              </a:rPr>
              <a:t>  </a:t>
            </a:r>
          </a:p>
          <a:p>
            <a:r>
              <a:rPr lang="en-US" sz="2400" dirty="0" smtClean="0">
                <a:latin typeface="NikoshBAN"/>
              </a:rPr>
              <a:t>গ) </a:t>
            </a:r>
            <a:r>
              <a:rPr lang="en-US" sz="2400" dirty="0" err="1" smtClean="0">
                <a:latin typeface="NikoshBAN"/>
              </a:rPr>
              <a:t>চারগুণ</a:t>
            </a:r>
            <a:r>
              <a:rPr lang="en-US" sz="2400" dirty="0" smtClean="0">
                <a:latin typeface="NikoshBAN"/>
              </a:rPr>
              <a:t>                                       ঘ) </a:t>
            </a:r>
            <a:r>
              <a:rPr lang="en-US" sz="2400" dirty="0" err="1" smtClean="0">
                <a:latin typeface="NikoshBAN"/>
              </a:rPr>
              <a:t>পাঁচগুন</a:t>
            </a:r>
            <a:r>
              <a:rPr lang="en-US" sz="2400" dirty="0" smtClean="0">
                <a:latin typeface="NikoshBAN"/>
              </a:rPr>
              <a:t>   </a:t>
            </a:r>
            <a:endParaRPr lang="en-US" sz="2400" dirty="0">
              <a:latin typeface="NikoshBAN"/>
            </a:endParaRPr>
          </a:p>
        </p:txBody>
      </p:sp>
      <p:pic>
        <p:nvPicPr>
          <p:cNvPr id="10" name="Picture 9" descr="tik cin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4209" y="4914357"/>
            <a:ext cx="685800" cy="5947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Kawcher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Assis't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Teacher,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Karim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Ullah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990600" y="0"/>
            <a:ext cx="73152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বাড়ীর</a:t>
            </a:r>
            <a:r>
              <a:rPr lang="en-US" sz="6000" b="1" dirty="0" smtClean="0">
                <a:solidFill>
                  <a:srgbClr val="3333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333300"/>
                </a:solidFill>
                <a:latin typeface="NikoshBAN"/>
              </a:rPr>
              <a:t>কাজঃ</a:t>
            </a:r>
            <a:endParaRPr lang="en-US" sz="6000" b="1" dirty="0">
              <a:solidFill>
                <a:srgbClr val="333300"/>
              </a:solidFill>
              <a:latin typeface="NikoshBAN"/>
            </a:endParaRPr>
          </a:p>
        </p:txBody>
      </p:sp>
      <p:pic>
        <p:nvPicPr>
          <p:cNvPr id="8" name="Picture 7" descr="jjj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71600"/>
            <a:ext cx="73914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059" y="5001494"/>
            <a:ext cx="9144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ব্যাখ্যা কর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slim-mother-daugh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5460"/>
            <a:ext cx="10668000" cy="6847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914400" y="609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 dirty="0" err="1" smtClean="0">
                <a:solidFill>
                  <a:srgbClr val="800000"/>
                </a:solidFill>
                <a:latin typeface="NikoshBAN"/>
              </a:rPr>
              <a:t>ধন্যবাদ</a:t>
            </a:r>
            <a:r>
              <a:rPr lang="en-US" sz="18000" b="1" dirty="0" smtClean="0">
                <a:solidFill>
                  <a:srgbClr val="800000"/>
                </a:solidFill>
                <a:latin typeface="NikoshBAN"/>
              </a:rPr>
              <a:t> </a:t>
            </a:r>
            <a:endParaRPr lang="en-US" sz="18000" b="1" dirty="0">
              <a:solidFill>
                <a:srgbClr val="80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990600" y="4495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আল্লাহ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9600" b="1" dirty="0" err="1" smtClean="0">
                <a:solidFill>
                  <a:srgbClr val="003300"/>
                </a:solidFill>
                <a:latin typeface="NikoshBAN"/>
              </a:rPr>
              <a:t>হাফেজ</a:t>
            </a:r>
            <a:r>
              <a:rPr lang="en-US" sz="9600" b="1" dirty="0" smtClean="0">
                <a:solidFill>
                  <a:srgbClr val="003300"/>
                </a:solidFill>
                <a:latin typeface="NikoshBAN"/>
              </a:rPr>
              <a:t> </a:t>
            </a:r>
            <a:endParaRPr lang="en-US" sz="9600" b="1" dirty="0">
              <a:solidFill>
                <a:srgbClr val="0033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solidFill>
                  <a:srgbClr val="003300"/>
                </a:solidFill>
              </a:rPr>
              <a:pPr/>
              <a:t>Tuesday, November 2, 2021</a:t>
            </a:fld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ছবিগুলো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ভালো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করে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লক্ষ্য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 </a:t>
            </a:r>
            <a:r>
              <a:rPr lang="en-US" sz="8000" b="1" dirty="0" err="1" smtClean="0">
                <a:solidFill>
                  <a:srgbClr val="003300"/>
                </a:solidFill>
                <a:latin typeface="NikoshBAN"/>
              </a:rPr>
              <a:t>কর</a:t>
            </a:r>
            <a:r>
              <a:rPr lang="en-US" sz="8000" b="1" dirty="0" smtClean="0">
                <a:solidFill>
                  <a:srgbClr val="003300"/>
                </a:solidFill>
                <a:latin typeface="NikoshBAN"/>
              </a:rPr>
              <a:t>।  </a:t>
            </a:r>
            <a:endParaRPr lang="en-US" sz="8000" b="1" dirty="0">
              <a:solidFill>
                <a:srgbClr val="003300"/>
              </a:solidFill>
              <a:latin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3605134"/>
            <a:ext cx="3095153" cy="3267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DELL\Downloads\া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051" y="0"/>
            <a:ext cx="302454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Computer City\Pictures\women-succe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3029894" cy="35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omputer City\Pictures\11331383_906628936091524_157341831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605134"/>
            <a:ext cx="3077047" cy="32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274" y="-50875"/>
            <a:ext cx="3657600" cy="3657600"/>
          </a:xfrm>
          <a:prstGeom prst="rect">
            <a:avLst/>
          </a:prstGeom>
        </p:spPr>
      </p:pic>
      <p:pic>
        <p:nvPicPr>
          <p:cNvPr id="18" name="Picture 2" descr="C:\Users\Computer City\Pictures\22045744_1983436661871457_328416752358919078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52" y="3581398"/>
            <a:ext cx="2971800" cy="32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 Diagonal Corner Rectangle 10"/>
          <p:cNvSpPr/>
          <p:nvPr/>
        </p:nvSpPr>
        <p:spPr>
          <a:xfrm>
            <a:off x="0" y="0"/>
            <a:ext cx="9144000" cy="3590425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ছবিতে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কি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দেখতেছ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তোমরা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?</a:t>
            </a:r>
            <a:endParaRPr lang="en-US" sz="72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 flipH="1">
            <a:off x="-76200" y="3871580"/>
            <a:ext cx="9144000" cy="29864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/>
              </a:rPr>
              <a:t>বিভিন্ন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ক্ষেত্রে</a:t>
            </a:r>
            <a:r>
              <a:rPr lang="en-US" sz="7200" b="1" dirty="0" smtClean="0">
                <a:latin typeface="NikoshBAN"/>
              </a:rPr>
              <a:t> </a:t>
            </a:r>
            <a:r>
              <a:rPr lang="en-US" sz="7200" b="1" dirty="0" err="1" smtClean="0">
                <a:latin typeface="NikoshBAN"/>
              </a:rPr>
              <a:t>নারী</a:t>
            </a:r>
            <a:r>
              <a:rPr lang="en-US" sz="7200" b="1" dirty="0" smtClean="0">
                <a:latin typeface="NikoshBAN"/>
              </a:rPr>
              <a:t> </a:t>
            </a:r>
            <a:endParaRPr lang="en-US" sz="72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20574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5800" y="6477000"/>
            <a:ext cx="46482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morjada nar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015" y="-16955"/>
            <a:ext cx="4554985" cy="362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b="43843"/>
          <a:stretch>
            <a:fillRect/>
          </a:stretch>
        </p:blipFill>
        <p:spPr>
          <a:xfrm>
            <a:off x="4495801" y="3606972"/>
            <a:ext cx="4648200" cy="322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" y="-87693"/>
            <a:ext cx="4494839" cy="36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image-1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06972"/>
            <a:ext cx="4495800" cy="333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ounded Rectangle 21"/>
          <p:cNvSpPr/>
          <p:nvPr/>
        </p:nvSpPr>
        <p:spPr>
          <a:xfrm>
            <a:off x="-26544" y="-16955"/>
            <a:ext cx="9144000" cy="3433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ছবিগুলোতে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কোন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বিষয়টি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ফুটে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/>
              </a:rPr>
              <a:t>উঠে</a:t>
            </a:r>
            <a:r>
              <a:rPr lang="en-US" sz="7200" b="1" dirty="0" smtClean="0">
                <a:solidFill>
                  <a:srgbClr val="FFFF00"/>
                </a:solidFill>
                <a:latin typeface="NikoshBAN"/>
              </a:rPr>
              <a:t>? </a:t>
            </a:r>
            <a:endParaRPr lang="en-US" sz="7200" b="1" dirty="0">
              <a:solidFill>
                <a:srgbClr val="FFFF00"/>
              </a:solidFill>
              <a:latin typeface="NikoshBAN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7015" y="3576492"/>
            <a:ext cx="9144000" cy="3251028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atin typeface="NikoshBAN"/>
              </a:rPr>
              <a:t>নারীর</a:t>
            </a:r>
            <a:r>
              <a:rPr lang="en-US" sz="9600" b="1" dirty="0" smtClean="0">
                <a:latin typeface="NikoshBAN"/>
              </a:rPr>
              <a:t> </a:t>
            </a:r>
            <a:r>
              <a:rPr lang="en-US" sz="9600" b="1" dirty="0" err="1" smtClean="0">
                <a:latin typeface="NikoshBAN"/>
              </a:rPr>
              <a:t>মর্যাদা</a:t>
            </a:r>
            <a:r>
              <a:rPr lang="en-US" sz="9600" b="1" dirty="0" smtClean="0">
                <a:latin typeface="NikoshBAN"/>
              </a:rPr>
              <a:t> </a:t>
            </a:r>
            <a:endParaRPr lang="en-US" sz="96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0" y="-30164"/>
            <a:ext cx="9152709" cy="68881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9075"/>
            <a:ext cx="2209800" cy="365125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486400" cy="365125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-4356" y="3237774"/>
            <a:ext cx="9144000" cy="365832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chemeClr val="bg1"/>
                </a:solidFill>
              </a:rPr>
              <a:t> </a:t>
            </a:r>
            <a:r>
              <a:rPr lang="bn-IN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9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9600" b="1" dirty="0" smtClean="0">
                <a:solidFill>
                  <a:schemeClr val="bg1"/>
                </a:solidFill>
                <a:latin typeface="NikoshBAN"/>
              </a:rPr>
              <a:t> </a:t>
            </a:r>
            <a:endParaRPr lang="en-US" sz="9600" b="1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2660" y="-30165"/>
            <a:ext cx="9144000" cy="29869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FF00"/>
                </a:solidFill>
                <a:latin typeface="NikoshBAN"/>
              </a:rPr>
              <a:t>আজকের পাঠ </a:t>
            </a:r>
            <a:endParaRPr lang="en-US" sz="9600" b="1" dirty="0">
              <a:solidFill>
                <a:srgbClr val="FFFF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29F61F86-E4E6-4915-A8CF-94C099DCE098}" type="datetime2">
              <a:rPr lang="en-US" b="1" smtClean="0">
                <a:latin typeface="NikoshBAN"/>
              </a:rPr>
              <a:pPr/>
              <a:t>Tuesday, November 2, 2021</a:t>
            </a:fld>
            <a:endParaRPr lang="en-US" b="1" dirty="0">
              <a:latin typeface="NikoshB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r>
              <a:rPr lang="en-US" b="1" dirty="0" smtClean="0">
                <a:latin typeface="NikoshBAN"/>
              </a:rPr>
              <a:t>Md. </a:t>
            </a:r>
            <a:r>
              <a:rPr lang="en-US" b="1" dirty="0" err="1" smtClean="0">
                <a:latin typeface="NikoshBAN"/>
              </a:rPr>
              <a:t>Kawcher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Hossen</a:t>
            </a:r>
            <a:r>
              <a:rPr lang="en-US" b="1" dirty="0" smtClean="0">
                <a:latin typeface="NikoshBAN"/>
              </a:rPr>
              <a:t>, </a:t>
            </a:r>
            <a:r>
              <a:rPr lang="en-US" b="1" dirty="0" err="1" smtClean="0">
                <a:latin typeface="NikoshBAN"/>
              </a:rPr>
              <a:t>Assis't</a:t>
            </a:r>
            <a:r>
              <a:rPr lang="en-US" b="1" dirty="0" smtClean="0">
                <a:latin typeface="NikoshBAN"/>
              </a:rPr>
              <a:t> Teacher, </a:t>
            </a:r>
            <a:r>
              <a:rPr lang="en-US" b="1" dirty="0" err="1" smtClean="0">
                <a:latin typeface="NikoshBAN"/>
              </a:rPr>
              <a:t>Karim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Ullah</a:t>
            </a:r>
            <a:r>
              <a:rPr lang="en-US" b="1" dirty="0" smtClean="0">
                <a:latin typeface="NikoshBAN"/>
              </a:rPr>
              <a:t> High School</a:t>
            </a:r>
            <a:endParaRPr lang="en-US" b="1" dirty="0">
              <a:latin typeface="NikoshB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NikoshBAN"/>
              </a:rPr>
              <a:pPr/>
              <a:t>7</a:t>
            </a:fld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909" y="0"/>
            <a:ext cx="42584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3300"/>
                </a:solidFill>
                <a:latin typeface="NikoshBAN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rgbClr val="003300"/>
              </a:solidFill>
              <a:latin typeface="NikoshBAN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2285978"/>
            <a:ext cx="9143997" cy="1481792"/>
            <a:chOff x="-23447" y="2438400"/>
            <a:chExt cx="9144001" cy="1481792"/>
          </a:xfrm>
        </p:grpSpPr>
        <p:sp>
          <p:nvSpPr>
            <p:cNvPr id="12" name="Chevron 11"/>
            <p:cNvSpPr/>
            <p:nvPr/>
          </p:nvSpPr>
          <p:spPr>
            <a:xfrm>
              <a:off x="-23447" y="2522860"/>
              <a:ext cx="845547" cy="1287140"/>
            </a:xfrm>
            <a:prstGeom prst="chevr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3" name="Double Wave 12"/>
            <p:cNvSpPr/>
            <p:nvPr/>
          </p:nvSpPr>
          <p:spPr>
            <a:xfrm>
              <a:off x="833804" y="2438400"/>
              <a:ext cx="8286750" cy="1481792"/>
            </a:xfrm>
            <a:prstGeom prst="doubleWav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নারীর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মর্যাদা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বলতে কী বুঝায়,তা বলতে পারবে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42581" y="3810000"/>
            <a:ext cx="9186579" cy="1235097"/>
            <a:chOff x="-42581" y="3928408"/>
            <a:chExt cx="9186579" cy="1481792"/>
          </a:xfrm>
        </p:grpSpPr>
        <p:sp>
          <p:nvSpPr>
            <p:cNvPr id="14" name="Chevron 13"/>
            <p:cNvSpPr/>
            <p:nvPr/>
          </p:nvSpPr>
          <p:spPr>
            <a:xfrm>
              <a:off x="-42581" y="4089068"/>
              <a:ext cx="852303" cy="1287140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5" name="Double Wave 14"/>
            <p:cNvSpPr/>
            <p:nvPr/>
          </p:nvSpPr>
          <p:spPr>
            <a:xfrm>
              <a:off x="814669" y="3928408"/>
              <a:ext cx="8329329" cy="1481792"/>
            </a:xfrm>
            <a:prstGeom prst="doubleWav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ইসলামে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নারীর 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মর্যাদা</a:t>
              </a:r>
              <a:r>
                <a:rPr lang="bn-BD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বর্ণনা করতে পারবে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;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8618" y="5105400"/>
            <a:ext cx="9202617" cy="1481792"/>
            <a:chOff x="-58617" y="5452408"/>
            <a:chExt cx="9202616" cy="1481792"/>
          </a:xfrm>
        </p:grpSpPr>
        <p:sp>
          <p:nvSpPr>
            <p:cNvPr id="16" name="Chevron 15"/>
            <p:cNvSpPr/>
            <p:nvPr/>
          </p:nvSpPr>
          <p:spPr>
            <a:xfrm>
              <a:off x="-58617" y="5613068"/>
              <a:ext cx="853944" cy="128714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17" name="Double Wave 16"/>
            <p:cNvSpPr/>
            <p:nvPr/>
          </p:nvSpPr>
          <p:spPr>
            <a:xfrm>
              <a:off x="798632" y="5452408"/>
              <a:ext cx="8345367" cy="1481792"/>
            </a:xfrm>
            <a:prstGeom prst="double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নারীর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অধিকার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আদায়ের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ব্যপারে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মহানবী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সঃ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তাগিদ</a:t>
              </a:r>
              <a:r>
                <a:rPr lang="bn-IN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ব্যাখ্যা করতে </a:t>
              </a:r>
              <a:r>
                <a:rPr lang="bn-IN" sz="32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sym typeface="Wingdings 3"/>
                </a:rPr>
                <a:t>।</a:t>
              </a:r>
              <a:endParaRPr lang="bn-B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0" y="719258"/>
            <a:ext cx="8001000" cy="1566742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>
                <a:ln w="11430"/>
                <a:solidFill>
                  <a:schemeClr val="bg1"/>
                </a:solidFill>
                <a:latin typeface="NikoshBAN"/>
                <a:cs typeface="NikoshBAN" pitchFamily="2" charset="0"/>
              </a:rPr>
              <a:t>এ পাঠ শেষে শিক্ষার্থীরা</a:t>
            </a:r>
            <a:r>
              <a:rPr lang="en-US" sz="4400" b="1">
                <a:ln w="11430"/>
                <a:solidFill>
                  <a:schemeClr val="bg1"/>
                </a:solidFill>
                <a:latin typeface="NikoshBAN"/>
                <a:cs typeface="NikoshBAN" pitchFamily="2" charset="0"/>
              </a:rPr>
              <a:t>----- </a:t>
            </a:r>
            <a:endParaRPr lang="bn-BD" sz="4400" b="1" dirty="0">
              <a:ln w="11430"/>
              <a:solidFill>
                <a:schemeClr val="bg1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886" y="6587430"/>
            <a:ext cx="2057400" cy="301051"/>
          </a:xfrm>
        </p:spPr>
        <p:txBody>
          <a:bodyPr/>
          <a:lstStyle/>
          <a:p>
            <a:fld id="{29F61F86-E4E6-4915-A8CF-94C099DCE098}" type="datetime2">
              <a:rPr lang="en-US" smtClean="0"/>
              <a:pPr/>
              <a:t>Tuesday, November 2,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39335" y="6587430"/>
            <a:ext cx="5004665" cy="270570"/>
          </a:xfrm>
        </p:spPr>
        <p:txBody>
          <a:bodyPr/>
          <a:lstStyle/>
          <a:p>
            <a:r>
              <a:rPr lang="en-US" smtClean="0"/>
              <a:t>Md. Kawcher Hossen, Assis't Teacher, Karim Ullah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6"/>
          <p:cNvSpPr txBox="1"/>
          <p:nvPr/>
        </p:nvSpPr>
        <p:spPr>
          <a:xfrm>
            <a:off x="0" y="3318570"/>
            <a:ext cx="9138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bn-IN" sz="2800" b="1" dirty="0" smtClean="0">
                <a:latin typeface="NikoshBAN"/>
              </a:rPr>
              <a:t>সাধারণ অর্থে নারীকে সন্মান প্রদর্শনের মনোভাবকে বুঝিয়ে থাকে ।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2800" b="1" dirty="0" smtClean="0">
                <a:latin typeface="NikoshBAN"/>
              </a:rPr>
              <a:t>ব্যাপকার্থে নারীর </a:t>
            </a:r>
            <a:r>
              <a:rPr lang="en-US" sz="2800" b="1" dirty="0" err="1" smtClean="0">
                <a:latin typeface="NikoshBAN"/>
              </a:rPr>
              <a:t>মর্যাদা</a:t>
            </a:r>
            <a:r>
              <a:rPr lang="bn-IN" sz="2800" b="1" dirty="0" smtClean="0">
                <a:latin typeface="NikoshBAN"/>
              </a:rPr>
              <a:t> হলো নারী জাতির প্রতি সন্মানজনক মনোভাব । নারীর অধিকার প্রদানের মনোভাব ।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IN" sz="2800" b="1" dirty="0" smtClean="0">
                <a:latin typeface="NikoshBAN"/>
              </a:rPr>
              <a:t>অন্যকথায় সমাজে নারীদের প্রাপ্য অধিকার ও মর্যাদা প্রদান করা, তাদের কাজ করার সুযোগ প্রদান করা , তাদের মাল-সম্পদ, ইজ্জত-সন্মান সংরক্ষণ করা । </a:t>
            </a:r>
            <a:endParaRPr lang="en-US" sz="2800" b="1" dirty="0">
              <a:latin typeface="NikoshBAN"/>
            </a:endParaRPr>
          </a:p>
        </p:txBody>
      </p:sp>
      <p:pic>
        <p:nvPicPr>
          <p:cNvPr id="6" name="Picture 5" descr="C:\Users\User\Desktop\20120520-namaj-30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16202"/>
            <a:ext cx="4556760" cy="2484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73256"/>
            <a:ext cx="4413692" cy="2522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895600" y="0"/>
            <a:ext cx="3134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3952"/>
            <a:ext cx="2057400" cy="384048"/>
          </a:xfrm>
        </p:spPr>
        <p:txBody>
          <a:bodyPr/>
          <a:lstStyle/>
          <a:p>
            <a:fld id="{29F61F86-E4E6-4915-A8CF-94C099DCE098}" type="datetime2">
              <a:rPr lang="en-US" b="1" smtClean="0"/>
              <a:pPr/>
              <a:t>Tuesday, November 2, 2021</a:t>
            </a:fld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492240"/>
            <a:ext cx="4953000" cy="365760"/>
          </a:xfrm>
        </p:spPr>
        <p:txBody>
          <a:bodyPr/>
          <a:lstStyle/>
          <a:p>
            <a:r>
              <a:rPr lang="en-US" b="1" dirty="0" smtClean="0"/>
              <a:t>Md. </a:t>
            </a:r>
            <a:r>
              <a:rPr lang="en-US" b="1" dirty="0" err="1" smtClean="0"/>
              <a:t>Kawcher</a:t>
            </a:r>
            <a:r>
              <a:rPr lang="en-US" b="1" dirty="0" smtClean="0"/>
              <a:t> </a:t>
            </a:r>
            <a:r>
              <a:rPr lang="en-US" b="1" dirty="0" err="1" smtClean="0"/>
              <a:t>Hossen</a:t>
            </a:r>
            <a:r>
              <a:rPr lang="en-US" b="1" dirty="0" smtClean="0"/>
              <a:t>, </a:t>
            </a:r>
            <a:r>
              <a:rPr lang="en-US" b="1" dirty="0" err="1" smtClean="0"/>
              <a:t>Assis't</a:t>
            </a:r>
            <a:r>
              <a:rPr lang="en-US" b="1" dirty="0" smtClean="0"/>
              <a:t> Teacher, </a:t>
            </a:r>
            <a:r>
              <a:rPr lang="en-US" b="1" dirty="0" err="1" smtClean="0"/>
              <a:t>Karim</a:t>
            </a:r>
            <a:r>
              <a:rPr lang="en-US" b="1" dirty="0" smtClean="0"/>
              <a:t> </a:t>
            </a:r>
            <a:r>
              <a:rPr lang="en-US" b="1" dirty="0" err="1" smtClean="0"/>
              <a:t>Ullah</a:t>
            </a:r>
            <a:r>
              <a:rPr lang="en-US" b="1" dirty="0" smtClean="0"/>
              <a:t> High School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TextBox 1"/>
          <p:cNvSpPr txBox="1"/>
          <p:nvPr/>
        </p:nvSpPr>
        <p:spPr>
          <a:xfrm>
            <a:off x="0" y="358241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আল্লাহ পাক পৃথিবীতে শ্রেষ্ট জাত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হিসাবে মানব জাতিকে সৃষ্টি করেছেন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এবং পুরুষ ও নারী একে অপরের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জীবন চলার ক্ষেত্রে নারীর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সামাজিক ও রাষ্ট্রীয় সহ সকল ক্ষেত্রে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শরিয়াত স্বীকৃত অনুসারে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অধিকার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পাওয়ার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যথাযথ সুযোগ প্রদান করাকে নারীর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23" y="774333"/>
            <a:ext cx="6590806" cy="2730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2982729" y="0"/>
            <a:ext cx="3134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b="1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6003</TotalTime>
  <Words>1882</Words>
  <Application>Microsoft Office PowerPoint</Application>
  <PresentationFormat>On-screen Show (4:3)</PresentationFormat>
  <Paragraphs>246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NikoshBAN</vt:lpstr>
      <vt:lpstr>Times New Roman</vt:lpstr>
      <vt:lpstr>Tw Cen MT</vt:lpstr>
      <vt:lpstr>Vrinda</vt:lpstr>
      <vt:lpstr>Wingdings</vt:lpstr>
      <vt:lpstr>Wingdings 3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Kawcher Hossen</dc:creator>
  <cp:lastModifiedBy>user</cp:lastModifiedBy>
  <cp:revision>650</cp:revision>
  <dcterms:created xsi:type="dcterms:W3CDTF">2006-08-16T00:00:00Z</dcterms:created>
  <dcterms:modified xsi:type="dcterms:W3CDTF">2021-11-02T00:21:46Z</dcterms:modified>
</cp:coreProperties>
</file>