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1" r:id="rId2"/>
    <p:sldId id="257" r:id="rId3"/>
    <p:sldId id="278" r:id="rId4"/>
    <p:sldId id="258" r:id="rId5"/>
    <p:sldId id="279" r:id="rId6"/>
    <p:sldId id="319" r:id="rId7"/>
    <p:sldId id="260" r:id="rId8"/>
    <p:sldId id="31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13" r:id="rId21"/>
    <p:sldId id="318" r:id="rId22"/>
    <p:sldId id="315" r:id="rId23"/>
    <p:sldId id="3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A79"/>
    <a:srgbClr val="F8CCAE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73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96EE1-75A7-42DE-8E8E-8D6330818780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2159A-0D38-4F4C-8251-C5638E88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9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2159A-0D38-4F4C-8251-C5638E8832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2159A-0D38-4F4C-8251-C5638E8832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7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F25830-6DCB-422E-AE29-C4081498C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6CB513-576E-44DE-8536-93DB6B09D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697CA2-3EC8-4F66-AA00-DF393C50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29304F-F9E1-4B4D-A575-260A7E4C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80D928-52D0-46F3-8E87-3597B726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9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6B822-2676-4C0A-AA23-2D17B40A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0C8B06-B730-47AC-A829-7BAB78DB3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F6944F-14A6-4056-84FD-6E40BD16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9B3034-082A-4D31-AF28-1FE6C772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68FAF4-78D6-435C-9BE0-D7D93AC1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8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19C6B5A-0E2A-485E-A3AE-0FE208A36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9661B3-C224-4238-AD2E-40421564C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7FA0EC-154A-444D-960E-968C7CBE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C83BB6-D7E1-4443-8DC7-2ACBF782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AD0322-EB68-4B35-844C-557E22C9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65AC6-6925-415D-8359-195525F6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F53CFC-9D1B-41E6-9C9E-B10AA12BA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E79023-A300-4CE7-B102-308E84C7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00B5D5-8EF6-432B-9326-4288B66D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B4245B-1B42-4E22-8DA1-64F6BC24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76EA1D-155B-4E18-848D-FF319BD0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6C40D3-0CCF-4F46-A8B4-8DD01A982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02E86B-CB5D-4808-AD39-DE352311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7C2B60-F3F5-4D6B-B283-F1B2FB0A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D3FAE-A419-4B61-8B07-0FF8A523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5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7798B-7335-41E4-B304-D07C894F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781AED-6066-4E4E-981A-413FE9E1D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65BBF4-C3C4-4002-A93F-1A4A328E8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9ED99C-CF0A-4E02-90F3-CDD61243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41CB29-8E3F-4216-856C-E8331EA3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159180-66F5-4CBA-928B-204C9DCA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3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84E6C4-3119-4F94-A8B1-3A6DF56F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612576-5D95-478B-A434-402D95415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2D89C2-15FA-4D9B-BCFB-2FDC2EBAB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6F6274-E8DE-4CF5-A5A7-D8EA3DB7E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3296B3-E314-4EFE-BCEA-E614A88E8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786849-0975-4E04-8FAE-47DB5C6F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2B9DDB1-5FFE-4F10-A139-006EE18A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D694F7-087B-408B-ABE0-CAFCA1C8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7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D0A9C-11FF-41B0-BD14-3553AEBF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CADC81-BF44-4584-8327-1FA8CCAD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464BF8-281D-486E-A7F0-25EE3130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19BF0A-51C4-490B-AF0E-51E2B533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F3DB93-E6B6-4EC4-9E62-F8EEBDA7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E17090-1B55-49D7-803D-C2CD5FBF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987C4F-D875-4EA9-89B2-4E208509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9EC8A-3307-491B-9E80-4C01DDCD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7E9B0A-A1C2-41AE-A1FE-7428969AC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EE5D4D-EBE1-449E-9992-AC6F189F9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FE4047-183D-407F-9BF6-000A08293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D4034E-04DC-47F2-AD82-1220E841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4340CC-14FD-4C82-8E36-20833E1C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4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F6E3A-22B2-4313-B365-1A355509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3B2745A-FB58-45CC-85F0-713A5B5E4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AD943D-B4DA-49A3-A47C-E5DE781DA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8AFDE5-5DEE-40B6-9A7E-66D4203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54AD6B-CC36-4B9B-9CBA-145CE407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82B8B2-3AAD-452B-A43A-A1E5F585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2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3B031D-98FF-4749-AD46-3C56C0A3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D5DBF8-062B-4AF6-9EF8-08349826A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06D461-039D-44DA-BC6D-0929AFE0F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FA31-2BBD-4B63-B077-FCA58AD46BF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378974-49FD-4719-8D76-CD52DDF1C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A242E9-048D-4F7D-9319-D37FFFBEE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46A0F-551C-4CAE-AEDD-18897705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9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5" y="1684962"/>
            <a:ext cx="11281025" cy="49932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15146" y="133565"/>
            <a:ext cx="3051425" cy="13253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1C249A1F-CC14-4963-B081-1D97D74FF0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856CE4-C56F-4681-8CF7-51B844A820E1}"/>
              </a:ext>
            </a:extLst>
          </p:cNvPr>
          <p:cNvSpPr/>
          <p:nvPr/>
        </p:nvSpPr>
        <p:spPr>
          <a:xfrm>
            <a:off x="3653664" y="249682"/>
            <a:ext cx="4884671" cy="80984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3600" b="1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ভূমিক্ষয়</a:t>
            </a:r>
            <a:r>
              <a:rPr lang="en-US" sz="3600" b="1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b="1" dirty="0">
              <a:ln w="13462">
                <a:noFill/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AB4557-9EA6-4316-BBB3-96528338B64F}"/>
              </a:ext>
            </a:extLst>
          </p:cNvPr>
          <p:cNvSpPr/>
          <p:nvPr/>
        </p:nvSpPr>
        <p:spPr>
          <a:xfrm>
            <a:off x="1059822" y="6001602"/>
            <a:ext cx="4595389" cy="52322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ভূমিক্ষয়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7856DD-AC36-4CFC-A8A8-FB060F8E2A75}"/>
              </a:ext>
            </a:extLst>
          </p:cNvPr>
          <p:cNvSpPr/>
          <p:nvPr/>
        </p:nvSpPr>
        <p:spPr>
          <a:xfrm>
            <a:off x="6715033" y="6001602"/>
            <a:ext cx="5111208" cy="52322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 কর্তৃক ভূমিক্ষয়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9805B0-87B8-4914-81E5-91A96FD2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2925" r="4243" b="705"/>
          <a:stretch/>
        </p:blipFill>
        <p:spPr>
          <a:xfrm>
            <a:off x="365759" y="1392701"/>
            <a:ext cx="5730241" cy="41686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4F30FD0-4332-47BC-968E-ED1C12565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42" y="1392700"/>
            <a:ext cx="5343699" cy="4168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482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F7DE7059-222E-4BA5-A1AE-2F766FCE63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60F4BA-C900-4DC5-B226-A12EAED2881C}"/>
              </a:ext>
            </a:extLst>
          </p:cNvPr>
          <p:cNvSpPr/>
          <p:nvPr/>
        </p:nvSpPr>
        <p:spPr>
          <a:xfrm>
            <a:off x="3021200" y="31134"/>
            <a:ext cx="6657372" cy="74385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b="1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ভূমিক্ষয়ের শ্রেণিবিভাগ</a:t>
            </a:r>
            <a:endParaRPr lang="en-US" b="1" dirty="0">
              <a:ln w="13462">
                <a:noFill/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A549C9-34DE-47C8-8784-AAF3D72ABBE5}"/>
              </a:ext>
            </a:extLst>
          </p:cNvPr>
          <p:cNvSpPr/>
          <p:nvPr/>
        </p:nvSpPr>
        <p:spPr>
          <a:xfrm>
            <a:off x="918094" y="6069297"/>
            <a:ext cx="3330347" cy="57768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বৃষ্টিপাতজনিত ভূমিক্ষয় 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D66B2D-4E03-40F4-B390-03A7599353A2}"/>
              </a:ext>
            </a:extLst>
          </p:cNvPr>
          <p:cNvSpPr/>
          <p:nvPr/>
        </p:nvSpPr>
        <p:spPr>
          <a:xfrm>
            <a:off x="7595635" y="6029736"/>
            <a:ext cx="2571537" cy="6172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বায়ুপ্রবাহজনিত ভূমিক্ষয়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203A38-B701-4057-831F-AB226651B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1" y="1313643"/>
            <a:ext cx="5598941" cy="4755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68FA13B-1A14-4401-9C6D-8ADB6629A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9" y="1313643"/>
            <a:ext cx="5598941" cy="471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74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D2EA14B8-2D4F-4C04-98D7-ECF1D8B25491}"/>
              </a:ext>
            </a:extLst>
          </p:cNvPr>
          <p:cNvSpPr/>
          <p:nvPr/>
        </p:nvSpPr>
        <p:spPr>
          <a:xfrm>
            <a:off x="14565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1E1424-2E1F-47BE-BECD-EB09A128E60D}"/>
              </a:ext>
            </a:extLst>
          </p:cNvPr>
          <p:cNvSpPr/>
          <p:nvPr/>
        </p:nvSpPr>
        <p:spPr>
          <a:xfrm>
            <a:off x="702980" y="2332963"/>
            <a:ext cx="2686954" cy="949882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আস্তরণ ভূমিক্ষয়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5B863DB-7567-4CE2-81D1-BCBBC63D06AA}"/>
              </a:ext>
            </a:extLst>
          </p:cNvPr>
          <p:cNvSpPr/>
          <p:nvPr/>
        </p:nvSpPr>
        <p:spPr>
          <a:xfrm>
            <a:off x="706107" y="6112065"/>
            <a:ext cx="2256171" cy="467357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রিল ভূমিক্ষয়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EDE732-B41C-4D75-BEFB-99E9568F441D}"/>
              </a:ext>
            </a:extLst>
          </p:cNvPr>
          <p:cNvSpPr/>
          <p:nvPr/>
        </p:nvSpPr>
        <p:spPr>
          <a:xfrm>
            <a:off x="8417045" y="2682671"/>
            <a:ext cx="3430747" cy="52322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নালা বা  গালি ভূমিক্ষয়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5F0253E-2694-4C2C-A3CF-CDD86BD874B4}"/>
              </a:ext>
            </a:extLst>
          </p:cNvPr>
          <p:cNvSpPr/>
          <p:nvPr/>
        </p:nvSpPr>
        <p:spPr>
          <a:xfrm>
            <a:off x="9485728" y="6056202"/>
            <a:ext cx="1736373" cy="52322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নদী ভাঙন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DD047B-F174-4C71-B1F4-EA08C9041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40284" r="59468" b="29645"/>
          <a:stretch/>
        </p:blipFill>
        <p:spPr>
          <a:xfrm>
            <a:off x="217990" y="291729"/>
            <a:ext cx="3457855" cy="2644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349EE0-D3EE-4380-B1A5-CA46E547D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3" t="28369" r="15505" b="6950"/>
          <a:stretch/>
        </p:blipFill>
        <p:spPr>
          <a:xfrm>
            <a:off x="217990" y="3668802"/>
            <a:ext cx="3380141" cy="2626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B5A3B77-4022-45A2-B9B4-3DEE2F5A0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00" y="3652109"/>
            <a:ext cx="3612510" cy="2547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D13B05C-1316-4574-A5E8-FFCC0EA7FC8C}"/>
              </a:ext>
            </a:extLst>
          </p:cNvPr>
          <p:cNvSpPr/>
          <p:nvPr/>
        </p:nvSpPr>
        <p:spPr>
          <a:xfrm>
            <a:off x="4418622" y="2674843"/>
            <a:ext cx="3214059" cy="18356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ButtonPour">
              <a:avLst/>
            </a:prstTxWarp>
            <a:noAutofit/>
          </a:bodyPr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bn-BD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জনি</a:t>
            </a:r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ভূমিক্ষয়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F14F4165-0156-4FA7-A928-88FB8EDB7B1B}"/>
              </a:ext>
            </a:extLst>
          </p:cNvPr>
          <p:cNvSpPr/>
          <p:nvPr/>
        </p:nvSpPr>
        <p:spPr>
          <a:xfrm rot="6871481">
            <a:off x="4261638" y="1717499"/>
            <a:ext cx="278577" cy="16778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153A3E34-656B-4717-81CF-D65FDA7F2731}"/>
              </a:ext>
            </a:extLst>
          </p:cNvPr>
          <p:cNvSpPr/>
          <p:nvPr/>
        </p:nvSpPr>
        <p:spPr>
          <a:xfrm rot="14670580">
            <a:off x="7270042" y="1723214"/>
            <a:ext cx="278577" cy="16778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1BF44CB7-CFEB-40EB-B07A-3742BF24CDFB}"/>
              </a:ext>
            </a:extLst>
          </p:cNvPr>
          <p:cNvSpPr/>
          <p:nvPr/>
        </p:nvSpPr>
        <p:spPr>
          <a:xfrm rot="3920035">
            <a:off x="4261088" y="3887281"/>
            <a:ext cx="278577" cy="16778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ED988083-FB18-474F-9455-0F4CD67266E0}"/>
              </a:ext>
            </a:extLst>
          </p:cNvPr>
          <p:cNvSpPr/>
          <p:nvPr/>
        </p:nvSpPr>
        <p:spPr>
          <a:xfrm rot="17663887">
            <a:off x="7270041" y="3870102"/>
            <a:ext cx="278577" cy="16778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0674100-200C-4607-AA39-9074981FC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54" y="258232"/>
            <a:ext cx="3856338" cy="2674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57975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8" grpId="0"/>
      <p:bldP spid="3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29CA4EF2-116E-4A2C-9F06-C15690D5E2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2BCC3A-44C2-4054-8F98-3353360E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40284" r="59468" b="29645"/>
          <a:stretch/>
        </p:blipFill>
        <p:spPr>
          <a:xfrm>
            <a:off x="257711" y="1153552"/>
            <a:ext cx="5423440" cy="43453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BAE19B-0C67-458D-B312-608E02E68B55}"/>
              </a:ext>
            </a:extLst>
          </p:cNvPr>
          <p:cNvSpPr/>
          <p:nvPr/>
        </p:nvSpPr>
        <p:spPr>
          <a:xfrm>
            <a:off x="1385466" y="5964702"/>
            <a:ext cx="2764503" cy="52324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আস্তরণ ভূমিক্ষয়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68B471-2F47-4CD7-B572-7F539FAE503D}"/>
              </a:ext>
            </a:extLst>
          </p:cNvPr>
          <p:cNvSpPr/>
          <p:nvPr/>
        </p:nvSpPr>
        <p:spPr>
          <a:xfrm>
            <a:off x="6273838" y="2048961"/>
            <a:ext cx="5108769" cy="255454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বৃষ্টি বা সেচের পানি উচুস্থান থেকে ঢাল বেয়ে জমির উপর দিয়ে নিচের দিকে প্রবাহিত হয় তখন জমির উপরিভাগের নরম ও উর্বর মাটির কণা কেটে পাতলা আবরণ বা আস্তরনের মত চলে যায়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47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23FCA52A-10FE-4500-B98D-550089A447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F8C11D-FD7D-4B5B-B788-F97BE9BA3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3" t="39290" r="15505" b="6950"/>
          <a:stretch/>
        </p:blipFill>
        <p:spPr>
          <a:xfrm>
            <a:off x="455124" y="1009356"/>
            <a:ext cx="5821559" cy="4839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A9FE45-20E0-404E-AA0E-B8D06D582D1C}"/>
              </a:ext>
            </a:extLst>
          </p:cNvPr>
          <p:cNvSpPr/>
          <p:nvPr/>
        </p:nvSpPr>
        <p:spPr>
          <a:xfrm>
            <a:off x="1704134" y="6168655"/>
            <a:ext cx="2388411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রিল ভূমিক্ষয়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207568-04A6-45B0-973B-C2D064966C0D}"/>
              </a:ext>
            </a:extLst>
          </p:cNvPr>
          <p:cNvSpPr/>
          <p:nvPr/>
        </p:nvSpPr>
        <p:spPr>
          <a:xfrm>
            <a:off x="6822562" y="2285229"/>
            <a:ext cx="4914314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প্রচুর বৃষ্টিপাতের ফলে পানি বেশি হলে জমির ঢাল বরাবর লম্বাকৃতির রেখা সৃষ্টি হয় । এই রেখা কালক্রমে দৈর্ঘ্য ও প্রস্থে বড় হতে থাকে 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19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F77BBADD-7E1A-4AE3-9D43-C8E0778D64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6EDB973-6E2E-4EF4-B91C-0DF46924FFAF}"/>
              </a:ext>
            </a:extLst>
          </p:cNvPr>
          <p:cNvSpPr/>
          <p:nvPr/>
        </p:nvSpPr>
        <p:spPr>
          <a:xfrm>
            <a:off x="854542" y="5961012"/>
            <a:ext cx="4170622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নালা বা  গালি ভূমিক্ষয়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69D036-7EC3-465C-85A6-CB2EC539B801}"/>
              </a:ext>
            </a:extLst>
          </p:cNvPr>
          <p:cNvSpPr/>
          <p:nvPr/>
        </p:nvSpPr>
        <p:spPr>
          <a:xfrm>
            <a:off x="6593559" y="2313299"/>
            <a:ext cx="5182261" cy="255454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রিল ভুমিক্ষয় থেকে নালা বা গালি ভূমিক্ষয়ের উদ্ভব । দীর্ঘকাল ধরে রিল ভূমিক্ষয়ের ফলে এর ছোট ছোট নালাগুলো বড় হতে থাকে ।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এ সময় এগুলো নর্দমা বা ছোট নদীর মত দেখায় </a:t>
            </a:r>
            <a:r>
              <a:rPr lang="bn-BD" sz="20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8C0CD9-74D6-448C-8BD3-104F3557D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9" y="1272715"/>
            <a:ext cx="5182261" cy="46357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75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D4B26D4F-9CAA-42A6-8201-E692C17CEC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4B5C6C-EE77-44B8-8EC9-6F26F6426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6" y="1278161"/>
            <a:ext cx="5173065" cy="46302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223978-7976-4706-8E8C-CB29569B99D1}"/>
              </a:ext>
            </a:extLst>
          </p:cNvPr>
          <p:cNvSpPr/>
          <p:nvPr/>
        </p:nvSpPr>
        <p:spPr>
          <a:xfrm>
            <a:off x="1440670" y="6013883"/>
            <a:ext cx="2833121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নদী ভাঙন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A329A2-307E-419B-B5B8-E59044B72672}"/>
              </a:ext>
            </a:extLst>
          </p:cNvPr>
          <p:cNvSpPr/>
          <p:nvPr/>
        </p:nvSpPr>
        <p:spPr>
          <a:xfrm>
            <a:off x="6268424" y="2397948"/>
            <a:ext cx="5345490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বর্ষার শুরু বা শেষে নদীতে প্রবল স্রোত সৃষ্টি হয় , এর ফলে নদীতীরের কৃষি জমি নদীগর্ভে বিলীন হয়ে যায় । চাঁদপুর , সিরাজগঞ্জ , গোয়ালনন্দ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8743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AB5BDB85-87FE-401D-AA55-7F6F83FF78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8">
            <a:extLst>
              <a:ext uri="{FF2B5EF4-FFF2-40B4-BE49-F238E27FC236}">
                <a16:creationId xmlns:a16="http://schemas.microsoft.com/office/drawing/2014/main" xmlns="" id="{64163DD0-896E-4D28-A6A3-2EC50DE963BA}"/>
              </a:ext>
            </a:extLst>
          </p:cNvPr>
          <p:cNvSpPr/>
          <p:nvPr/>
        </p:nvSpPr>
        <p:spPr>
          <a:xfrm>
            <a:off x="152400" y="15240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970BEA-67D1-42CA-B8CB-D527D6800336}"/>
              </a:ext>
            </a:extLst>
          </p:cNvPr>
          <p:cNvSpPr/>
          <p:nvPr/>
        </p:nvSpPr>
        <p:spPr>
          <a:xfrm>
            <a:off x="3277772" y="515201"/>
            <a:ext cx="5950634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জনিত ভূমিক্ষয়: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D05EE6-DDB9-4476-A7AE-8534C2A8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8" y="1173804"/>
            <a:ext cx="5607201" cy="4815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4BD3EBD-B36E-4DF7-9CA5-5D8A37E2BE05}"/>
              </a:ext>
            </a:extLst>
          </p:cNvPr>
          <p:cNvSpPr/>
          <p:nvPr/>
        </p:nvSpPr>
        <p:spPr>
          <a:xfrm>
            <a:off x="6750732" y="1173805"/>
            <a:ext cx="4952469" cy="46262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গতিশীল বায়ু প্রবাহ কর্তৃক এক স্থানের মাটি অন্যত্র বয়ে নেয়ার প্রক্রিয়াকে বাত্যাজনিত  ভূমিক্ষয় বলে । যে সমস্ত এলাকা সমতল, তুলনামূলকভাবে গাছ পালা কম এবং বৃষ্টিপাতের পরিমাণ কম সে সব এলাকায় বাত্যাজনিত কারণে ভূমিক্ষয়ের প্রকোপ দেখা যায়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13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9ADB3E74-BCB8-4D0B-BA1F-C68B41D979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1EBF21-3BB6-46E4-861A-61D95708BDE1}"/>
              </a:ext>
            </a:extLst>
          </p:cNvPr>
          <p:cNvSpPr/>
          <p:nvPr/>
        </p:nvSpPr>
        <p:spPr>
          <a:xfrm>
            <a:off x="2869808" y="295422"/>
            <a:ext cx="6541478" cy="53284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 কর্তৃক ভূমিক্ষয়: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F27D22-B293-470F-9FFF-E0DE51430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3802478"/>
            <a:ext cx="3768985" cy="2325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D73C87-0DA9-43E7-B9DA-97C4A8DDC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83" y="3824094"/>
            <a:ext cx="3758450" cy="23711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D1D03AB-8B9A-48C8-845F-8477932842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8"/>
          <a:stretch/>
        </p:blipFill>
        <p:spPr>
          <a:xfrm>
            <a:off x="253021" y="1021998"/>
            <a:ext cx="2566767" cy="2250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2B2443C-F4AB-4910-A834-2258D76BDC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2"/>
          <a:stretch/>
        </p:blipFill>
        <p:spPr>
          <a:xfrm>
            <a:off x="8659464" y="1078613"/>
            <a:ext cx="3241369" cy="22120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314B399-E2DA-4023-AFE7-5F428DFC56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575" r="33059"/>
          <a:stretch/>
        </p:blipFill>
        <p:spPr>
          <a:xfrm>
            <a:off x="2918263" y="1047144"/>
            <a:ext cx="2391508" cy="22092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F667E99-AC2C-43D5-AAD3-0BCA0443A2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24" y="1047144"/>
            <a:ext cx="3039356" cy="22120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F8670C-2CE3-486A-B15B-89C4137DEC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6" y="3835083"/>
            <a:ext cx="3618542" cy="2250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4C2A84-765D-4009-9BC8-428DD9DFD684}"/>
              </a:ext>
            </a:extLst>
          </p:cNvPr>
          <p:cNvSpPr txBox="1"/>
          <p:nvPr/>
        </p:nvSpPr>
        <p:spPr>
          <a:xfrm>
            <a:off x="606083" y="6304665"/>
            <a:ext cx="2362200" cy="2579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 চাষ</a:t>
            </a:r>
            <a:r>
              <a:rPr lang="en-US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2CAF19-6856-4006-983F-318BD99C2723}"/>
              </a:ext>
            </a:extLst>
          </p:cNvPr>
          <p:cNvSpPr/>
          <p:nvPr/>
        </p:nvSpPr>
        <p:spPr>
          <a:xfrm>
            <a:off x="5795350" y="6293002"/>
            <a:ext cx="4694066" cy="25791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কন্টোর পদ্ধতিতে চাষ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6CF7A3D-4512-4248-BC91-1844AFE75CAD}"/>
              </a:ext>
            </a:extLst>
          </p:cNvPr>
          <p:cNvSpPr/>
          <p:nvPr/>
        </p:nvSpPr>
        <p:spPr>
          <a:xfrm>
            <a:off x="964872" y="3256400"/>
            <a:ext cx="2566768" cy="38099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ভুমিকর্ষন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14577B9-7E3D-48CB-AF6C-1D5305337F94}"/>
              </a:ext>
            </a:extLst>
          </p:cNvPr>
          <p:cNvSpPr/>
          <p:nvPr/>
        </p:nvSpPr>
        <p:spPr>
          <a:xfrm>
            <a:off x="6658581" y="3356984"/>
            <a:ext cx="2752705" cy="28041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 </a:t>
            </a: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25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60507A8E-8F24-4911-922E-FF8097E284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16FF46D-DE6C-4C8B-ADF2-FA69B91701A2}"/>
              </a:ext>
            </a:extLst>
          </p:cNvPr>
          <p:cNvSpPr/>
          <p:nvPr/>
        </p:nvSpPr>
        <p:spPr>
          <a:xfrm>
            <a:off x="801859" y="532286"/>
            <a:ext cx="9439421" cy="56097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ভূমিক্ষয়ের ক্ষতির বিভিন্ন দিক</a:t>
            </a:r>
            <a:r>
              <a:rPr lang="bn-BD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BD1569-579C-437D-AC00-14429E3C3D60}"/>
              </a:ext>
            </a:extLst>
          </p:cNvPr>
          <p:cNvSpPr/>
          <p:nvPr/>
        </p:nvSpPr>
        <p:spPr>
          <a:xfrm>
            <a:off x="647114" y="1625547"/>
            <a:ext cx="104944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মাটির উর্বরতার ব্যাপক অপচয় হয় </a:t>
            </a: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endParaRPr lang="en-US" sz="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মাটির পুষ্টির অভাব দেখা দেয় </a:t>
            </a: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endParaRPr lang="en-US" sz="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নদী নালা হাওর বিল ভরাট হয়ে যায় </a:t>
            </a: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endParaRPr lang="en-US" sz="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ভুমিক্ষয়ের বিরাট অংশ নদীতে জমা হওয়ার ফলে গভীরতা</a:t>
            </a: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 ফ</a:t>
            </a: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 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 চলাচলের বিঘ্ন ঘটে </a:t>
            </a: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প্রবাদ আছে উর্বর মাটির ক্ষয় মানে সভ্যতার ক্ষয়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13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4E2E60-DEE0-4639-903D-92F79052143E}"/>
              </a:ext>
            </a:extLst>
          </p:cNvPr>
          <p:cNvSpPr txBox="1"/>
          <p:nvPr/>
        </p:nvSpPr>
        <p:spPr>
          <a:xfrm>
            <a:off x="6469856" y="1295400"/>
            <a:ext cx="4524375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8AFC1F-348F-4FDC-8D2E-19BA42B73E21}"/>
              </a:ext>
            </a:extLst>
          </p:cNvPr>
          <p:cNvSpPr txBox="1"/>
          <p:nvPr/>
        </p:nvSpPr>
        <p:spPr>
          <a:xfrm>
            <a:off x="2363056" y="1295400"/>
            <a:ext cx="3499582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5373F0-0A96-42EF-9F61-EFFB088C2EBA}"/>
              </a:ext>
            </a:extLst>
          </p:cNvPr>
          <p:cNvSpPr txBox="1"/>
          <p:nvPr/>
        </p:nvSpPr>
        <p:spPr>
          <a:xfrm>
            <a:off x="1314450" y="2038350"/>
            <a:ext cx="454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DB4030-FEFA-4A45-B6D2-E1B3839DD27D}"/>
              </a:ext>
            </a:extLst>
          </p:cNvPr>
          <p:cNvSpPr txBox="1"/>
          <p:nvPr/>
        </p:nvSpPr>
        <p:spPr>
          <a:xfrm>
            <a:off x="6469855" y="2038349"/>
            <a:ext cx="45243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নবম-দশম শ্রেণি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ভূমিক্ষয় ও ক্ষয়রোধ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A1B73A-A575-4034-A89D-E2A1CD419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7669" y="2533650"/>
            <a:ext cx="1438657" cy="1796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8" name="Frame 8">
            <a:extLst>
              <a:ext uri="{FF2B5EF4-FFF2-40B4-BE49-F238E27FC236}">
                <a16:creationId xmlns:a16="http://schemas.microsoft.com/office/drawing/2014/main" xmlns="" id="{767AB68C-B041-4A67-B75F-CD9596195B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5" y="209550"/>
            <a:ext cx="2209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09550"/>
            <a:ext cx="1704975" cy="2059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ounded Rectangle 6"/>
          <p:cNvSpPr/>
          <p:nvPr/>
        </p:nvSpPr>
        <p:spPr>
          <a:xfrm>
            <a:off x="314325" y="2500015"/>
            <a:ext cx="5963185" cy="402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নাসির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ঊদ্দিন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ছোটদাদপুর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মাদ্রাশা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গোপিনাতপুর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গোমস্তাপুর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চাঁপাইনবাব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গঞ্জ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০১৭১৮৮২৬২৮১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ইমেলঃ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md.nasirnafia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2015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4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F58EEA-8D9E-411A-A50C-D5D7818CE2B2}"/>
              </a:ext>
            </a:extLst>
          </p:cNvPr>
          <p:cNvSpPr txBox="1"/>
          <p:nvPr/>
        </p:nvSpPr>
        <p:spPr>
          <a:xfrm>
            <a:off x="4047733" y="175039"/>
            <a:ext cx="3492317" cy="1071718"/>
          </a:xfrm>
          <a:prstGeom prst="rect">
            <a:avLst/>
          </a:prstGeom>
          <a:solidFill>
            <a:srgbClr val="F3AA79"/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FDAAA9-98C6-43A6-9A2D-ACEB3EE9250E}"/>
              </a:ext>
            </a:extLst>
          </p:cNvPr>
          <p:cNvSpPr txBox="1"/>
          <p:nvPr/>
        </p:nvSpPr>
        <p:spPr>
          <a:xfrm>
            <a:off x="874965" y="4895556"/>
            <a:ext cx="10822898" cy="163265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ECDC84-D44B-44EB-B698-0942B51D42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69" y="1401502"/>
            <a:ext cx="3985847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61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59E6AF-906D-4361-B913-6952A7A33C54}"/>
              </a:ext>
            </a:extLst>
          </p:cNvPr>
          <p:cNvSpPr txBox="1"/>
          <p:nvPr/>
        </p:nvSpPr>
        <p:spPr>
          <a:xfrm>
            <a:off x="2583087" y="47376"/>
            <a:ext cx="2996655" cy="529066"/>
          </a:xfrm>
          <a:prstGeom prst="rect">
            <a:avLst/>
          </a:prstGeom>
          <a:solidFill>
            <a:schemeClr val="accent6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1200" b="1" dirty="0">
                <a:ln>
                  <a:solidFill>
                    <a:srgbClr val="FFFF0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4">
                      <a:satMod val="175000"/>
                      <a:alpha val="19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E1CC75-A75A-4222-9A42-AAAD663BCE98}"/>
              </a:ext>
            </a:extLst>
          </p:cNvPr>
          <p:cNvSpPr/>
          <p:nvPr/>
        </p:nvSpPr>
        <p:spPr>
          <a:xfrm>
            <a:off x="337625" y="726509"/>
            <a:ext cx="5249832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১।ভূমিক্ষয়ের প্রাকৃতিক কারণ---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7C9D9FD-36A8-44B2-AAD3-339B7D275C79}"/>
              </a:ext>
            </a:extLst>
          </p:cNvPr>
          <p:cNvSpPr/>
          <p:nvPr/>
        </p:nvSpPr>
        <p:spPr>
          <a:xfrm>
            <a:off x="498236" y="1393716"/>
            <a:ext cx="1766662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(ক) কৃষিকাজ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D0FBE3-59E2-4D3E-B00F-1EAA4D221331}"/>
              </a:ext>
            </a:extLst>
          </p:cNvPr>
          <p:cNvSpPr/>
          <p:nvPr/>
        </p:nvSpPr>
        <p:spPr>
          <a:xfrm>
            <a:off x="2515954" y="1394285"/>
            <a:ext cx="1766658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(খ) বায়ুপ্রবাহ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4D982A-334F-44C8-97DB-5E5117E07C92}"/>
              </a:ext>
            </a:extLst>
          </p:cNvPr>
          <p:cNvSpPr/>
          <p:nvPr/>
        </p:nvSpPr>
        <p:spPr>
          <a:xfrm>
            <a:off x="7563983" y="1384454"/>
            <a:ext cx="1629921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(ঘ) জুম চাষ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F8024B7-470E-420B-B388-6512F744B5CA}"/>
              </a:ext>
            </a:extLst>
          </p:cNvPr>
          <p:cNvSpPr/>
          <p:nvPr/>
        </p:nvSpPr>
        <p:spPr>
          <a:xfrm flipH="1">
            <a:off x="4533668" y="1387619"/>
            <a:ext cx="2630797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(গ) বসত বাড়ি নির্মাণ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E8DDD1D-2603-4B1F-8D9E-C4049D121A76}"/>
              </a:ext>
            </a:extLst>
          </p:cNvPr>
          <p:cNvCxnSpPr>
            <a:cxnSpLocks/>
          </p:cNvCxnSpPr>
          <p:nvPr/>
        </p:nvCxnSpPr>
        <p:spPr>
          <a:xfrm>
            <a:off x="6019800" y="1154243"/>
            <a:ext cx="0" cy="2715429"/>
          </a:xfrm>
          <a:prstGeom prst="line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D42EAEF-396F-4A1B-92E6-43E5CCB0DE2B}"/>
              </a:ext>
            </a:extLst>
          </p:cNvPr>
          <p:cNvSpPr/>
          <p:nvPr/>
        </p:nvSpPr>
        <p:spPr>
          <a:xfrm>
            <a:off x="337625" y="2021576"/>
            <a:ext cx="5913015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২। কোণ ফসলটি ভুমিক্ষয় রোধ করতে সাহায্য করে?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8CBB058-33DB-4E65-832F-7DD872D98F1B}"/>
              </a:ext>
            </a:extLst>
          </p:cNvPr>
          <p:cNvSpPr/>
          <p:nvPr/>
        </p:nvSpPr>
        <p:spPr>
          <a:xfrm>
            <a:off x="498237" y="2639495"/>
            <a:ext cx="1095528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ক)ধান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1CB1752-E90B-46CD-9968-FF3F7E0990E4}"/>
              </a:ext>
            </a:extLst>
          </p:cNvPr>
          <p:cNvSpPr/>
          <p:nvPr/>
        </p:nvSpPr>
        <p:spPr>
          <a:xfrm>
            <a:off x="2520023" y="2663596"/>
            <a:ext cx="996900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খ)ডাল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DCF7ACB-FE9C-4203-88F2-85C6EFFBD08F}"/>
              </a:ext>
            </a:extLst>
          </p:cNvPr>
          <p:cNvSpPr/>
          <p:nvPr/>
        </p:nvSpPr>
        <p:spPr>
          <a:xfrm>
            <a:off x="4617381" y="2674737"/>
            <a:ext cx="994521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গ)গম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9FF56D2-5CB7-4CEF-9910-393FBB0C1EB1}"/>
              </a:ext>
            </a:extLst>
          </p:cNvPr>
          <p:cNvSpPr/>
          <p:nvPr/>
        </p:nvSpPr>
        <p:spPr>
          <a:xfrm>
            <a:off x="6342280" y="2653507"/>
            <a:ext cx="1006810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ঘ)ভূট্টা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252CB27-7150-4B68-8F22-3AFB3C569871}"/>
              </a:ext>
            </a:extLst>
          </p:cNvPr>
          <p:cNvSpPr/>
          <p:nvPr/>
        </p:nvSpPr>
        <p:spPr>
          <a:xfrm>
            <a:off x="337625" y="3316463"/>
            <a:ext cx="3705388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৩। ভূমিক্ষয় রোধের উপায়-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4627926-5C5C-400B-891F-C42FD9C11646}"/>
              </a:ext>
            </a:extLst>
          </p:cNvPr>
          <p:cNvSpPr/>
          <p:nvPr/>
        </p:nvSpPr>
        <p:spPr>
          <a:xfrm>
            <a:off x="411666" y="6340779"/>
            <a:ext cx="1268669" cy="46166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ক) i ও ii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84D6DA59-D2B2-4EC4-A46C-0C0F1B915C7B}"/>
              </a:ext>
            </a:extLst>
          </p:cNvPr>
          <p:cNvSpPr/>
          <p:nvPr/>
        </p:nvSpPr>
        <p:spPr>
          <a:xfrm>
            <a:off x="552365" y="4601655"/>
            <a:ext cx="3104152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ii.জমি উন্মুক্ত ফেলে রাখা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81D313D4-3F26-437C-9693-C41785164933}"/>
              </a:ext>
            </a:extLst>
          </p:cNvPr>
          <p:cNvSpPr/>
          <p:nvPr/>
        </p:nvSpPr>
        <p:spPr>
          <a:xfrm>
            <a:off x="552365" y="5164692"/>
            <a:ext cx="2694936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iii.জৈব সার ব্যবহার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4B422CB-4E10-44EF-A532-3D739385183F}"/>
              </a:ext>
            </a:extLst>
          </p:cNvPr>
          <p:cNvSpPr/>
          <p:nvPr/>
        </p:nvSpPr>
        <p:spPr>
          <a:xfrm>
            <a:off x="560437" y="5706823"/>
            <a:ext cx="5147109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উপড়ের তথ্য অনুসারে কোনটি সঠিক?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6A7EDE1-B473-4C4D-AC84-C1F9E0C35BB3}"/>
              </a:ext>
            </a:extLst>
          </p:cNvPr>
          <p:cNvSpPr/>
          <p:nvPr/>
        </p:nvSpPr>
        <p:spPr>
          <a:xfrm>
            <a:off x="2345143" y="6370912"/>
            <a:ext cx="1713193" cy="46166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খ) ii ও iii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D317930-651C-4F5C-963C-0D9510A89E5F}"/>
              </a:ext>
            </a:extLst>
          </p:cNvPr>
          <p:cNvSpPr/>
          <p:nvPr/>
        </p:nvSpPr>
        <p:spPr>
          <a:xfrm>
            <a:off x="4723145" y="6378538"/>
            <a:ext cx="1713193" cy="46166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গ) i ও iii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C406F6D-9630-4D37-AAC8-FC9C15B5266F}"/>
              </a:ext>
            </a:extLst>
          </p:cNvPr>
          <p:cNvSpPr/>
          <p:nvPr/>
        </p:nvSpPr>
        <p:spPr>
          <a:xfrm>
            <a:off x="7164465" y="6370913"/>
            <a:ext cx="1713193" cy="46166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400">
                <a:latin typeface="NikoshBAN" panose="02000000000000000000" pitchFamily="2" charset="0"/>
                <a:cs typeface="NikoshBAN" panose="02000000000000000000" pitchFamily="2" charset="0"/>
              </a:rPr>
              <a:t>ঘ) i, ii ও iii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AB82CDE-46BD-42D0-946D-A09E8D0E5211}"/>
              </a:ext>
            </a:extLst>
          </p:cNvPr>
          <p:cNvSpPr/>
          <p:nvPr/>
        </p:nvSpPr>
        <p:spPr>
          <a:xfrm>
            <a:off x="552365" y="4006580"/>
            <a:ext cx="2082800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2800">
                <a:latin typeface="NikoshBAN" panose="02000000000000000000" pitchFamily="2" charset="0"/>
                <a:cs typeface="NikoshBAN" panose="02000000000000000000" pitchFamily="2" charset="0"/>
              </a:rPr>
              <a:t>i.পানি প্রবাহ হ্রাস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3FC7C9F3-F5E1-4EBB-BEEF-84AD4A7BFA3C}"/>
              </a:ext>
            </a:extLst>
          </p:cNvPr>
          <p:cNvSpPr/>
          <p:nvPr/>
        </p:nvSpPr>
        <p:spPr>
          <a:xfrm>
            <a:off x="9920130" y="538386"/>
            <a:ext cx="1629922" cy="13692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61AFD14-8B7F-4E41-A2CA-6A7137F2BAD2}"/>
              </a:ext>
            </a:extLst>
          </p:cNvPr>
          <p:cNvGrpSpPr/>
          <p:nvPr/>
        </p:nvGrpSpPr>
        <p:grpSpPr>
          <a:xfrm>
            <a:off x="11121651" y="2055284"/>
            <a:ext cx="954107" cy="3209095"/>
            <a:chOff x="8017447" y="2134145"/>
            <a:chExt cx="954107" cy="320909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CF5CBAC-736A-431C-8218-5A5EAEB7FA64}"/>
                </a:ext>
              </a:extLst>
            </p:cNvPr>
            <p:cNvSpPr txBox="1"/>
            <p:nvPr/>
          </p:nvSpPr>
          <p:spPr>
            <a:xfrm rot="5400000">
              <a:off x="6965877" y="3261640"/>
              <a:ext cx="305724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76E6E61-EB57-4257-A2CA-AFBDE47D78DC}"/>
                </a:ext>
              </a:extLst>
            </p:cNvPr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282C925-E91C-4265-8865-98C5D3A07493}"/>
              </a:ext>
            </a:extLst>
          </p:cNvPr>
          <p:cNvSpPr txBox="1"/>
          <p:nvPr/>
        </p:nvSpPr>
        <p:spPr>
          <a:xfrm>
            <a:off x="5849066" y="149352"/>
            <a:ext cx="44536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A6EE1E1B-27BB-4779-BDDC-5402F6D5CB1A}"/>
              </a:ext>
            </a:extLst>
          </p:cNvPr>
          <p:cNvSpPr/>
          <p:nvPr/>
        </p:nvSpPr>
        <p:spPr>
          <a:xfrm>
            <a:off x="9960578" y="521410"/>
            <a:ext cx="1629922" cy="13692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04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7" grpId="8" animBg="1"/>
      <p:bldP spid="43" grpId="0" animBg="1"/>
      <p:bldP spid="43" grpId="1" animBg="1"/>
      <p:bldP spid="43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1CD264-53E5-447C-85B2-BE0377D469B4}"/>
              </a:ext>
            </a:extLst>
          </p:cNvPr>
          <p:cNvSpPr txBox="1"/>
          <p:nvPr/>
        </p:nvSpPr>
        <p:spPr>
          <a:xfrm>
            <a:off x="3987384" y="134911"/>
            <a:ext cx="3507698" cy="110799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8FF0F8-D46D-44AD-9110-BF617100C64F}"/>
              </a:ext>
            </a:extLst>
          </p:cNvPr>
          <p:cNvSpPr txBox="1"/>
          <p:nvPr/>
        </p:nvSpPr>
        <p:spPr>
          <a:xfrm>
            <a:off x="1401887" y="4814866"/>
            <a:ext cx="10238733" cy="122282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নিজ এলাকায়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ভুমিক্ষয়ের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79" y="1561672"/>
            <a:ext cx="5849419" cy="31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29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6" y="318499"/>
            <a:ext cx="10520737" cy="60810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750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927E86BE-B1BE-4DDB-98C4-BE25CC2D14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D57B7B9-CAE2-4D69-BE3D-C628E368E9B0}"/>
              </a:ext>
            </a:extLst>
          </p:cNvPr>
          <p:cNvSpPr/>
          <p:nvPr/>
        </p:nvSpPr>
        <p:spPr>
          <a:xfrm>
            <a:off x="3041317" y="360457"/>
            <a:ext cx="6109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</a:t>
            </a:r>
            <a:r>
              <a:rPr lang="bn-IN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A696BA-EE31-4585-89E9-2C3E3D39C330}"/>
              </a:ext>
            </a:extLst>
          </p:cNvPr>
          <p:cNvSpPr/>
          <p:nvPr/>
        </p:nvSpPr>
        <p:spPr>
          <a:xfrm>
            <a:off x="2367254" y="5987534"/>
            <a:ext cx="7457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পাচ্ছো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A565FD1-5260-4B8E-92BC-280BC882D1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r="47732" b="9388"/>
          <a:stretch/>
        </p:blipFill>
        <p:spPr>
          <a:xfrm>
            <a:off x="6370202" y="1068341"/>
            <a:ext cx="5572996" cy="4919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4" y="1068344"/>
            <a:ext cx="5839145" cy="4919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05100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7D1CEC2F-BF5B-4F1C-8618-4A49BF9396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3070" y="421240"/>
            <a:ext cx="4551451" cy="965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0589" y="2815119"/>
            <a:ext cx="7366571" cy="1736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ভূমিক্ষয়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8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5640" y="2456150"/>
            <a:ext cx="9840719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ভুমিক্ষয়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ভুমিক্ষয়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ভূমিক্ষয়ক্ষতির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ar: 4 Points 5">
            <a:extLst>
              <a:ext uri="{FF2B5EF4-FFF2-40B4-BE49-F238E27FC236}">
                <a16:creationId xmlns:a16="http://schemas.microsoft.com/office/drawing/2014/main" xmlns="" id="{9214CC23-7F02-4B73-9910-750C21DC1C3C}"/>
              </a:ext>
            </a:extLst>
          </p:cNvPr>
          <p:cNvSpPr/>
          <p:nvPr/>
        </p:nvSpPr>
        <p:spPr>
          <a:xfrm>
            <a:off x="8939653" y="776445"/>
            <a:ext cx="1408923" cy="979714"/>
          </a:xfrm>
          <a:prstGeom prst="star4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xmlns="" id="{6F03D7E9-55E5-4A41-B768-A487C3D3F7D2}"/>
              </a:ext>
            </a:extLst>
          </p:cNvPr>
          <p:cNvSpPr/>
          <p:nvPr/>
        </p:nvSpPr>
        <p:spPr>
          <a:xfrm>
            <a:off x="1834042" y="779856"/>
            <a:ext cx="1408923" cy="979714"/>
          </a:xfrm>
          <a:prstGeom prst="star4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xmlns="" id="{BC536C46-6474-4E69-85DC-09830F67CBA9}"/>
              </a:ext>
            </a:extLst>
          </p:cNvPr>
          <p:cNvSpPr/>
          <p:nvPr/>
        </p:nvSpPr>
        <p:spPr>
          <a:xfrm>
            <a:off x="425119" y="758757"/>
            <a:ext cx="1408923" cy="979714"/>
          </a:xfrm>
          <a:prstGeom prst="star4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4 Points 12">
            <a:extLst>
              <a:ext uri="{FF2B5EF4-FFF2-40B4-BE49-F238E27FC236}">
                <a16:creationId xmlns:a16="http://schemas.microsoft.com/office/drawing/2014/main" xmlns="" id="{8D3346A8-6331-4E25-B0EF-CB872F4ED8D7}"/>
              </a:ext>
            </a:extLst>
          </p:cNvPr>
          <p:cNvSpPr/>
          <p:nvPr/>
        </p:nvSpPr>
        <p:spPr>
          <a:xfrm>
            <a:off x="10326711" y="758404"/>
            <a:ext cx="1408923" cy="979714"/>
          </a:xfrm>
          <a:prstGeom prst="star4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8">
            <a:extLst>
              <a:ext uri="{FF2B5EF4-FFF2-40B4-BE49-F238E27FC236}">
                <a16:creationId xmlns:a16="http://schemas.microsoft.com/office/drawing/2014/main" xmlns="" id="{018C657F-FF28-4ABC-BB9B-5456B8038D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1034" y="934948"/>
            <a:ext cx="3534310" cy="803170"/>
          </a:xfrm>
          <a:prstGeom prst="rect">
            <a:avLst/>
          </a:prstGeom>
          <a:solidFill>
            <a:srgbClr val="F8CCAE"/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শিখন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ফল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4" y="945222"/>
            <a:ext cx="6113124" cy="5568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69" y="1012004"/>
            <a:ext cx="4900773" cy="5435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61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D9C0E4FC-E7EB-49B9-86E5-960ED70CF9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0ECBE7-1950-41BB-BD8D-5E978DB60B41}"/>
              </a:ext>
            </a:extLst>
          </p:cNvPr>
          <p:cNvSpPr/>
          <p:nvPr/>
        </p:nvSpPr>
        <p:spPr>
          <a:xfrm>
            <a:off x="2989113" y="534572"/>
            <a:ext cx="5594801" cy="11158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 কাকে বলে ?</a:t>
            </a:r>
            <a:endParaRPr lang="en-US" sz="44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77EF81-0FE7-4451-A54C-0158ACB32573}"/>
              </a:ext>
            </a:extLst>
          </p:cNvPr>
          <p:cNvSpPr/>
          <p:nvPr/>
        </p:nvSpPr>
        <p:spPr>
          <a:xfrm>
            <a:off x="520505" y="3105835"/>
            <a:ext cx="111275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কারণে জমির মাটির উপরিভাগ হতে মাটির কণা চলে যাওয়াকে ভূমিক্ষয় বলে 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3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7E8409-327A-4D1E-BF56-B6787AE64DC1}"/>
              </a:ext>
            </a:extLst>
          </p:cNvPr>
          <p:cNvSpPr/>
          <p:nvPr/>
        </p:nvSpPr>
        <p:spPr>
          <a:xfrm>
            <a:off x="2627592" y="569227"/>
            <a:ext cx="6885118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>
                <a:ln w="13462">
                  <a:solidFill>
                    <a:schemeClr val="tx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ভূমিক্ষয়ের প্রকারভেদ</a:t>
            </a:r>
            <a:endParaRPr lang="en-US" sz="4800" b="1" dirty="0">
              <a:ln w="13462">
                <a:solidFill>
                  <a:schemeClr val="tx2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54162F-E264-48EA-BFC3-680B25C5880A}"/>
              </a:ext>
            </a:extLst>
          </p:cNvPr>
          <p:cNvSpPr/>
          <p:nvPr/>
        </p:nvSpPr>
        <p:spPr>
          <a:xfrm>
            <a:off x="4853354" y="1474538"/>
            <a:ext cx="2742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ভুমিক্ষয়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FCE9CA5-3DB1-480A-8AC4-C9567356D2C8}"/>
              </a:ext>
            </a:extLst>
          </p:cNvPr>
          <p:cNvSpPr/>
          <p:nvPr/>
        </p:nvSpPr>
        <p:spPr>
          <a:xfrm>
            <a:off x="3104379" y="3040053"/>
            <a:ext cx="2951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ভূমিক্ষয়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5E2A41A-2206-436B-B76B-D7BD2D37E88A}"/>
              </a:ext>
            </a:extLst>
          </p:cNvPr>
          <p:cNvSpPr/>
          <p:nvPr/>
        </p:nvSpPr>
        <p:spPr>
          <a:xfrm>
            <a:off x="6253552" y="3009275"/>
            <a:ext cx="3424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মনুষ্য কর্তৃক ভূমিক্ষয়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3AB2440-DCBF-49A5-A696-4ACD18470DF4}"/>
              </a:ext>
            </a:extLst>
          </p:cNvPr>
          <p:cNvGrpSpPr/>
          <p:nvPr/>
        </p:nvGrpSpPr>
        <p:grpSpPr>
          <a:xfrm>
            <a:off x="3880231" y="2208479"/>
            <a:ext cx="3692939" cy="933403"/>
            <a:chOff x="3880231" y="2208479"/>
            <a:chExt cx="3692939" cy="933403"/>
          </a:xfrm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xmlns="" id="{C481E15D-C007-4B5C-97F7-C67B986E5544}"/>
                </a:ext>
              </a:extLst>
            </p:cNvPr>
            <p:cNvSpPr/>
            <p:nvPr/>
          </p:nvSpPr>
          <p:spPr>
            <a:xfrm>
              <a:off x="5572360" y="2208479"/>
              <a:ext cx="146155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xmlns="" id="{B802D783-CBAB-4BEB-8EEE-6E2AAA8C6AC4}"/>
                </a:ext>
              </a:extLst>
            </p:cNvPr>
            <p:cNvSpPr/>
            <p:nvPr/>
          </p:nvSpPr>
          <p:spPr>
            <a:xfrm>
              <a:off x="3880231" y="2709159"/>
              <a:ext cx="146155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xmlns="" id="{1A9616DD-32DB-4A4F-81D2-8736DE2C30D6}"/>
                </a:ext>
              </a:extLst>
            </p:cNvPr>
            <p:cNvSpPr/>
            <p:nvPr/>
          </p:nvSpPr>
          <p:spPr>
            <a:xfrm>
              <a:off x="7427015" y="2679285"/>
              <a:ext cx="146155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A45D758-C5A9-4460-9AC6-FF80BCDC22D7}"/>
                </a:ext>
              </a:extLst>
            </p:cNvPr>
            <p:cNvCxnSpPr/>
            <p:nvPr/>
          </p:nvCxnSpPr>
          <p:spPr>
            <a:xfrm>
              <a:off x="3914035" y="2694564"/>
              <a:ext cx="36089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3AF802F-1CEB-49F7-ADCE-4E68069B6B48}"/>
              </a:ext>
            </a:extLst>
          </p:cNvPr>
          <p:cNvGrpSpPr/>
          <p:nvPr/>
        </p:nvGrpSpPr>
        <p:grpSpPr>
          <a:xfrm>
            <a:off x="2487039" y="3434023"/>
            <a:ext cx="3617629" cy="865446"/>
            <a:chOff x="2487039" y="3434023"/>
            <a:chExt cx="3617629" cy="86544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22E5B59A-0F19-4254-A822-3E775B5FB3E6}"/>
                </a:ext>
              </a:extLst>
            </p:cNvPr>
            <p:cNvCxnSpPr/>
            <p:nvPr/>
          </p:nvCxnSpPr>
          <p:spPr>
            <a:xfrm>
              <a:off x="2487039" y="3866746"/>
              <a:ext cx="36089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xmlns="" id="{969D9C29-5DA2-45BB-8AD0-1C1FBAC9C7A5}"/>
                </a:ext>
              </a:extLst>
            </p:cNvPr>
            <p:cNvSpPr/>
            <p:nvPr/>
          </p:nvSpPr>
          <p:spPr>
            <a:xfrm flipH="1">
              <a:off x="4056434" y="3434023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xmlns="" id="{407F2F1D-4F60-4431-8DE0-86F9286E9B32}"/>
                </a:ext>
              </a:extLst>
            </p:cNvPr>
            <p:cNvSpPr/>
            <p:nvPr/>
          </p:nvSpPr>
          <p:spPr>
            <a:xfrm flipH="1">
              <a:off x="2487039" y="3866746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xmlns="" id="{557E2762-5A1F-4E9B-9036-04EFAB5CBB25}"/>
                </a:ext>
              </a:extLst>
            </p:cNvPr>
            <p:cNvSpPr/>
            <p:nvPr/>
          </p:nvSpPr>
          <p:spPr>
            <a:xfrm flipH="1">
              <a:off x="5964116" y="3851996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B82474F-AB5B-4905-88A9-4C68ED16EE4E}"/>
              </a:ext>
            </a:extLst>
          </p:cNvPr>
          <p:cNvSpPr/>
          <p:nvPr/>
        </p:nvSpPr>
        <p:spPr>
          <a:xfrm>
            <a:off x="675344" y="4212236"/>
            <a:ext cx="3796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জনিত ভূমিক্ষয়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C1927C8-3983-46FE-B06F-C90E2311F7EC}"/>
              </a:ext>
            </a:extLst>
          </p:cNvPr>
          <p:cNvSpPr/>
          <p:nvPr/>
        </p:nvSpPr>
        <p:spPr>
          <a:xfrm>
            <a:off x="4439286" y="4234249"/>
            <a:ext cx="3974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জনিত ভূমিক্ষয়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4C3A10E-837E-479D-B217-5A878810AF91}"/>
              </a:ext>
            </a:extLst>
          </p:cNvPr>
          <p:cNvSpPr/>
          <p:nvPr/>
        </p:nvSpPr>
        <p:spPr>
          <a:xfrm>
            <a:off x="212057" y="5465976"/>
            <a:ext cx="2768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আস্তরণ ভুমিক্ষয়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8BDB9E1-E2F6-4DDD-8DB9-1B433647E19B}"/>
              </a:ext>
            </a:extLst>
          </p:cNvPr>
          <p:cNvGrpSpPr/>
          <p:nvPr/>
        </p:nvGrpSpPr>
        <p:grpSpPr>
          <a:xfrm>
            <a:off x="1364027" y="4709777"/>
            <a:ext cx="8797612" cy="883934"/>
            <a:chOff x="1364027" y="4709777"/>
            <a:chExt cx="7597824" cy="883934"/>
          </a:xfrm>
        </p:grpSpPr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xmlns="" id="{DE7A3825-45CE-41DE-9237-245699B2E6CC}"/>
                </a:ext>
              </a:extLst>
            </p:cNvPr>
            <p:cNvSpPr/>
            <p:nvPr/>
          </p:nvSpPr>
          <p:spPr>
            <a:xfrm flipH="1">
              <a:off x="2059021" y="4709777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3291CC0-4035-4EF9-99C7-1B767C9A5B4C}"/>
                </a:ext>
              </a:extLst>
            </p:cNvPr>
            <p:cNvCxnSpPr>
              <a:cxnSpLocks/>
            </p:cNvCxnSpPr>
            <p:nvPr/>
          </p:nvCxnSpPr>
          <p:spPr>
            <a:xfrm>
              <a:off x="1364027" y="5142500"/>
              <a:ext cx="75978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xmlns="" id="{152AADA0-FD46-45C5-B100-D9FEA6C7E67B}"/>
                </a:ext>
              </a:extLst>
            </p:cNvPr>
            <p:cNvSpPr/>
            <p:nvPr/>
          </p:nvSpPr>
          <p:spPr>
            <a:xfrm flipH="1">
              <a:off x="1364027" y="5142500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xmlns="" id="{EEB6824E-5648-4907-A0F3-8073F0795A6C}"/>
                </a:ext>
              </a:extLst>
            </p:cNvPr>
            <p:cNvSpPr/>
            <p:nvPr/>
          </p:nvSpPr>
          <p:spPr>
            <a:xfrm flipH="1">
              <a:off x="3572206" y="5160988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xmlns="" id="{2D3A9AB9-38A1-4B1D-AB01-39CF8FA4E35B}"/>
                </a:ext>
              </a:extLst>
            </p:cNvPr>
            <p:cNvSpPr/>
            <p:nvPr/>
          </p:nvSpPr>
          <p:spPr>
            <a:xfrm flipH="1">
              <a:off x="6114584" y="5133736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xmlns="" id="{5CE63E0B-29FE-478B-9B24-86540952109A}"/>
                </a:ext>
              </a:extLst>
            </p:cNvPr>
            <p:cNvSpPr/>
            <p:nvPr/>
          </p:nvSpPr>
          <p:spPr>
            <a:xfrm flipH="1">
              <a:off x="8821299" y="5142499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7721F8F-C886-461D-98D5-5B68BC2087EB}"/>
              </a:ext>
            </a:extLst>
          </p:cNvPr>
          <p:cNvSpPr/>
          <p:nvPr/>
        </p:nvSpPr>
        <p:spPr>
          <a:xfrm>
            <a:off x="3077836" y="5515373"/>
            <a:ext cx="2143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রিল ভূমিক্ষয়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8AFC80C-253D-4CF0-8422-E5775AE8959D}"/>
              </a:ext>
            </a:extLst>
          </p:cNvPr>
          <p:cNvSpPr/>
          <p:nvPr/>
        </p:nvSpPr>
        <p:spPr>
          <a:xfrm>
            <a:off x="5240136" y="5527532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নালা বা গালি ভূমিক্ষয়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85791-47ED-4631-B970-2C22CB3C2D28}"/>
              </a:ext>
            </a:extLst>
          </p:cNvPr>
          <p:cNvSpPr/>
          <p:nvPr/>
        </p:nvSpPr>
        <p:spPr>
          <a:xfrm>
            <a:off x="8977233" y="5539098"/>
            <a:ext cx="2512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নদী ভাঙন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ame 8">
            <a:extLst>
              <a:ext uri="{FF2B5EF4-FFF2-40B4-BE49-F238E27FC236}">
                <a16:creationId xmlns:a16="http://schemas.microsoft.com/office/drawing/2014/main" xmlns="" id="{68F38CB7-DAF8-459A-BCBC-9B4E1C6F9B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CFAC6B81-70BE-49C1-8C81-4278E89B46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A2A6C9D-7873-4E6F-927B-A8BB7273C0F0}"/>
              </a:ext>
            </a:extLst>
          </p:cNvPr>
          <p:cNvSpPr/>
          <p:nvPr/>
        </p:nvSpPr>
        <p:spPr>
          <a:xfrm>
            <a:off x="4121833" y="1223889"/>
            <a:ext cx="5498123" cy="65159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931CFA-E358-40AB-B19E-86CF2B04EEDC}"/>
              </a:ext>
            </a:extLst>
          </p:cNvPr>
          <p:cNvSpPr/>
          <p:nvPr/>
        </p:nvSpPr>
        <p:spPr>
          <a:xfrm>
            <a:off x="309490" y="2461846"/>
            <a:ext cx="11507372" cy="96389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>
                <a:ln w="12700" cmpd="sng">
                  <a:solidFill>
                    <a:schemeClr val="accent4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ভূমিক্ষয় কাকে বলে ?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1548453-57DA-4F72-98E5-E12DC0989726}"/>
              </a:ext>
            </a:extLst>
          </p:cNvPr>
          <p:cNvSpPr/>
          <p:nvPr/>
        </p:nvSpPr>
        <p:spPr>
          <a:xfrm>
            <a:off x="497058" y="3719477"/>
            <a:ext cx="11197883" cy="244051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কারণে জমির মাটির উপরিভাগ হতে </a:t>
            </a:r>
            <a:endParaRPr lang="bn-BD" sz="20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কণা চলে যাওয়াকে ভূমিক্ষয় বলে ।  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560E25-594F-440E-A330-2C053CC40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20309" r="31743" b="48307"/>
          <a:stretch/>
        </p:blipFill>
        <p:spPr>
          <a:xfrm>
            <a:off x="1678745" y="344073"/>
            <a:ext cx="1786597" cy="21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49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552</Words>
  <Application>Microsoft Office PowerPoint</Application>
  <PresentationFormat>Custom</PresentationFormat>
  <Paragraphs>112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 Paroi</dc:creator>
  <cp:lastModifiedBy>Dell</cp:lastModifiedBy>
  <cp:revision>135</cp:revision>
  <dcterms:created xsi:type="dcterms:W3CDTF">2019-09-30T15:58:36Z</dcterms:created>
  <dcterms:modified xsi:type="dcterms:W3CDTF">2021-11-04T15:40:36Z</dcterms:modified>
</cp:coreProperties>
</file>