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7" r:id="rId3"/>
    <p:sldId id="266" r:id="rId4"/>
    <p:sldId id="276" r:id="rId5"/>
    <p:sldId id="267" r:id="rId6"/>
    <p:sldId id="268" r:id="rId7"/>
    <p:sldId id="274" r:id="rId8"/>
    <p:sldId id="259" r:id="rId9"/>
    <p:sldId id="260" r:id="rId10"/>
    <p:sldId id="277" r:id="rId11"/>
    <p:sldId id="279" r:id="rId12"/>
    <p:sldId id="278" r:id="rId13"/>
    <p:sldId id="273" r:id="rId14"/>
    <p:sldId id="271" r:id="rId15"/>
    <p:sldId id="261" r:id="rId16"/>
    <p:sldId id="272" r:id="rId17"/>
    <p:sldId id="26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717" autoAdjust="0"/>
  </p:normalViewPr>
  <p:slideViewPr>
    <p:cSldViewPr snapToGrid="0">
      <p:cViewPr varScale="1">
        <p:scale>
          <a:sx n="73" d="100"/>
          <a:sy n="73" d="100"/>
        </p:scale>
        <p:origin x="540" y="84"/>
      </p:cViewPr>
      <p:guideLst/>
    </p:cSldViewPr>
  </p:slideViewPr>
  <p:outlineViewPr>
    <p:cViewPr>
      <p:scale>
        <a:sx n="33" d="100"/>
        <a:sy n="33" d="100"/>
      </p:scale>
      <p:origin x="0" y="-317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501DF9-3181-4221-934A-1C95DEC6244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8E7319-B677-48F9-91AE-F96513ED1DF4}">
      <dgm:prSet phldrT="[Text]"/>
      <dgm:spPr/>
      <dgm:t>
        <a:bodyPr/>
        <a:lstStyle/>
        <a:p>
          <a:r>
            <a:rPr lang="en-US" dirty="0"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as-IN" u="none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স্প্রেডশিট</a:t>
          </a:r>
          <a:r>
            <a:rPr lang="en-US" u="none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u="none" dirty="0" err="1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কি</a:t>
          </a:r>
          <a:r>
            <a:rPr lang="en-US" u="none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u="none" dirty="0" err="1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তা</a:t>
          </a:r>
          <a:r>
            <a:rPr lang="en-US" u="none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u="none" dirty="0" err="1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বলতে</a:t>
          </a:r>
          <a:r>
            <a:rPr lang="en-US" u="none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u="none" dirty="0" err="1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পারবে</a:t>
          </a:r>
          <a:r>
            <a:rPr lang="en-US" u="none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। </a:t>
          </a:r>
        </a:p>
      </dgm:t>
    </dgm:pt>
    <dgm:pt modelId="{A8338336-BBEE-4225-B650-E34A1161E8BB}" type="parTrans" cxnId="{47AE2A7E-226E-461C-AB8B-15473B4D7E19}">
      <dgm:prSet/>
      <dgm:spPr/>
      <dgm:t>
        <a:bodyPr/>
        <a:lstStyle/>
        <a:p>
          <a:endParaRPr lang="en-US"/>
        </a:p>
      </dgm:t>
    </dgm:pt>
    <dgm:pt modelId="{77F8192B-08A8-484A-B169-6406CECC1FD0}" type="sibTrans" cxnId="{47AE2A7E-226E-461C-AB8B-15473B4D7E19}">
      <dgm:prSet/>
      <dgm:spPr/>
      <dgm:t>
        <a:bodyPr/>
        <a:lstStyle/>
        <a:p>
          <a:endParaRPr lang="en-US"/>
        </a:p>
      </dgm:t>
    </dgm:pt>
    <dgm:pt modelId="{6A4743EE-9658-40DC-AFF5-FB6FD489097E}">
      <dgm:prSet phldrT="[Text]"/>
      <dgm:spPr/>
      <dgm:t>
        <a:bodyPr/>
        <a:lstStyle/>
        <a:p>
          <a:r>
            <a:rPr lang="en-US" dirty="0" err="1">
              <a:latin typeface="SutonnyOMJ" panose="01010600010101010101" pitchFamily="2" charset="0"/>
              <a:cs typeface="SutonnyOMJ" panose="01010600010101010101" pitchFamily="2" charset="0"/>
            </a:rPr>
            <a:t>যোগ</a:t>
          </a:r>
          <a:r>
            <a:rPr lang="en-US" dirty="0">
              <a:latin typeface="SutonnyOMJ" panose="01010600010101010101" pitchFamily="2" charset="0"/>
              <a:cs typeface="SutonnyOMJ" panose="01010600010101010101" pitchFamily="2" charset="0"/>
            </a:rPr>
            <a:t>, </a:t>
          </a:r>
          <a:r>
            <a:rPr lang="en-US" dirty="0" err="1">
              <a:latin typeface="SutonnyOMJ" panose="01010600010101010101" pitchFamily="2" charset="0"/>
              <a:cs typeface="SutonnyOMJ" panose="01010600010101010101" pitchFamily="2" charset="0"/>
            </a:rPr>
            <a:t>বিয়োগ</a:t>
          </a:r>
          <a:r>
            <a:rPr lang="en-US" dirty="0">
              <a:latin typeface="SutonnyOMJ" panose="01010600010101010101" pitchFamily="2" charset="0"/>
              <a:cs typeface="SutonnyOMJ" panose="01010600010101010101" pitchFamily="2" charset="0"/>
            </a:rPr>
            <a:t>, </a:t>
          </a:r>
          <a:r>
            <a:rPr lang="en-US" dirty="0" err="1">
              <a:latin typeface="SutonnyOMJ" panose="01010600010101010101" pitchFamily="2" charset="0"/>
              <a:cs typeface="SutonnyOMJ" panose="01010600010101010101" pitchFamily="2" charset="0"/>
            </a:rPr>
            <a:t>গুণ</a:t>
          </a:r>
          <a:r>
            <a:rPr lang="en-US" dirty="0">
              <a:latin typeface="SutonnyOMJ" panose="01010600010101010101" pitchFamily="2" charset="0"/>
              <a:cs typeface="SutonnyOMJ" panose="01010600010101010101" pitchFamily="2" charset="0"/>
            </a:rPr>
            <a:t> , </a:t>
          </a:r>
          <a:r>
            <a:rPr lang="en-US" dirty="0" err="1">
              <a:latin typeface="SutonnyOMJ" panose="01010600010101010101" pitchFamily="2" charset="0"/>
              <a:cs typeface="SutonnyOMJ" panose="01010600010101010101" pitchFamily="2" charset="0"/>
            </a:rPr>
            <a:t>ভাগ</a:t>
          </a:r>
          <a:r>
            <a:rPr lang="en-US" dirty="0">
              <a:latin typeface="SutonnyOMJ" panose="01010600010101010101" pitchFamily="2" charset="0"/>
              <a:cs typeface="SutonnyOMJ" panose="01010600010101010101" pitchFamily="2" charset="0"/>
            </a:rPr>
            <a:t> ও </a:t>
          </a:r>
          <a:r>
            <a:rPr lang="en-US" dirty="0" err="1">
              <a:latin typeface="SutonnyOMJ" panose="01010600010101010101" pitchFamily="2" charset="0"/>
              <a:cs typeface="SutonnyOMJ" panose="01010600010101010101" pitchFamily="2" charset="0"/>
            </a:rPr>
            <a:t>শতকরা</a:t>
          </a:r>
          <a:r>
            <a:rPr lang="en-US" dirty="0"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dirty="0" err="1">
              <a:latin typeface="SutonnyOMJ" panose="01010600010101010101" pitchFamily="2" charset="0"/>
              <a:cs typeface="SutonnyOMJ" panose="01010600010101010101" pitchFamily="2" charset="0"/>
            </a:rPr>
            <a:t>নির্ণয়</a:t>
          </a:r>
          <a:r>
            <a:rPr lang="en-US" dirty="0"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dirty="0" err="1">
              <a:latin typeface="SutonnyOMJ" panose="01010600010101010101" pitchFamily="2" charset="0"/>
              <a:cs typeface="SutonnyOMJ" panose="01010600010101010101" pitchFamily="2" charset="0"/>
            </a:rPr>
            <a:t>করতে</a:t>
          </a:r>
          <a:r>
            <a:rPr lang="en-US" dirty="0"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dirty="0" err="1">
              <a:latin typeface="SutonnyOMJ" panose="01010600010101010101" pitchFamily="2" charset="0"/>
              <a:cs typeface="SutonnyOMJ" panose="01010600010101010101" pitchFamily="2" charset="0"/>
            </a:rPr>
            <a:t>পারবে</a:t>
          </a:r>
          <a:r>
            <a:rPr lang="en-US" dirty="0">
              <a:latin typeface="SutonnyOMJ" panose="01010600010101010101" pitchFamily="2" charset="0"/>
              <a:cs typeface="SutonnyOMJ" panose="01010600010101010101" pitchFamily="2" charset="0"/>
            </a:rPr>
            <a:t> ।</a:t>
          </a:r>
        </a:p>
      </dgm:t>
    </dgm:pt>
    <dgm:pt modelId="{17A82509-57B1-4EC0-A5FC-9DF7031CCDB5}" type="parTrans" cxnId="{337B34B6-9689-4A1D-A5E0-9992C7C667FB}">
      <dgm:prSet/>
      <dgm:spPr/>
      <dgm:t>
        <a:bodyPr/>
        <a:lstStyle/>
        <a:p>
          <a:endParaRPr lang="en-US"/>
        </a:p>
      </dgm:t>
    </dgm:pt>
    <dgm:pt modelId="{977856C7-51FE-4A91-9BC6-12D4A376CB48}" type="sibTrans" cxnId="{337B34B6-9689-4A1D-A5E0-9992C7C667FB}">
      <dgm:prSet/>
      <dgm:spPr/>
      <dgm:t>
        <a:bodyPr/>
        <a:lstStyle/>
        <a:p>
          <a:endParaRPr lang="en-US"/>
        </a:p>
      </dgm:t>
    </dgm:pt>
    <dgm:pt modelId="{72B0AD51-C0A0-4FA4-B33C-8B6CAF3CCD62}">
      <dgm:prSet phldrT="[Text]"/>
      <dgm:spPr/>
      <dgm:t>
        <a:bodyPr/>
        <a:lstStyle/>
        <a:p>
          <a:r>
            <a:rPr lang="as-IN" u="none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স্প্রেডশিট</a:t>
          </a:r>
          <a:r>
            <a:rPr lang="en-US" u="none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u="none" dirty="0" err="1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এর</a:t>
          </a:r>
          <a:r>
            <a:rPr lang="en-US" u="none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u="none" dirty="0" err="1">
              <a:latin typeface="SutonnyOMJ" panose="01010600010101010101" pitchFamily="2" charset="0"/>
              <a:cs typeface="SutonnyOMJ" panose="01010600010101010101" pitchFamily="2" charset="0"/>
            </a:rPr>
            <a:t>ব্যবহারের</a:t>
          </a:r>
          <a:r>
            <a:rPr lang="en-US" u="none" dirty="0"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u="none" dirty="0" err="1">
              <a:latin typeface="SutonnyOMJ" panose="01010600010101010101" pitchFamily="2" charset="0"/>
              <a:cs typeface="SutonnyOMJ" panose="01010600010101010101" pitchFamily="2" charset="0"/>
            </a:rPr>
            <a:t>ক্ষেত্র</a:t>
          </a:r>
          <a:r>
            <a:rPr lang="en-US" u="none" dirty="0"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u="none" dirty="0" err="1">
              <a:latin typeface="SutonnyOMJ" panose="01010600010101010101" pitchFamily="2" charset="0"/>
              <a:cs typeface="SutonnyOMJ" panose="01010600010101010101" pitchFamily="2" charset="0"/>
            </a:rPr>
            <a:t>সমূহ</a:t>
          </a:r>
          <a:r>
            <a:rPr lang="en-US" u="none" dirty="0"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u="none" dirty="0" err="1">
              <a:latin typeface="SutonnyOMJ" panose="01010600010101010101" pitchFamily="2" charset="0"/>
              <a:cs typeface="SutonnyOMJ" panose="01010600010101010101" pitchFamily="2" charset="0"/>
            </a:rPr>
            <a:t>বুঝতে</a:t>
          </a:r>
          <a:r>
            <a:rPr lang="en-US" u="none" dirty="0"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u="none" dirty="0" err="1">
              <a:latin typeface="SutonnyOMJ" panose="01010600010101010101" pitchFamily="2" charset="0"/>
              <a:cs typeface="SutonnyOMJ" panose="01010600010101010101" pitchFamily="2" charset="0"/>
            </a:rPr>
            <a:t>পারবে</a:t>
          </a:r>
          <a:r>
            <a:rPr lang="en-US" u="none" dirty="0">
              <a:latin typeface="SutonnyOMJ" panose="01010600010101010101" pitchFamily="2" charset="0"/>
              <a:cs typeface="SutonnyOMJ" panose="01010600010101010101" pitchFamily="2" charset="0"/>
            </a:rPr>
            <a:t>।</a:t>
          </a:r>
        </a:p>
      </dgm:t>
    </dgm:pt>
    <dgm:pt modelId="{C822032B-0E7B-4BC3-8862-03A3E96728EB}" type="sibTrans" cxnId="{29BFBD68-2E7E-4126-92CF-5CE3F22BDBD5}">
      <dgm:prSet/>
      <dgm:spPr/>
      <dgm:t>
        <a:bodyPr/>
        <a:lstStyle/>
        <a:p>
          <a:endParaRPr lang="en-US"/>
        </a:p>
      </dgm:t>
    </dgm:pt>
    <dgm:pt modelId="{B1D5B048-6245-4BDE-A909-008B5F231453}" type="parTrans" cxnId="{29BFBD68-2E7E-4126-92CF-5CE3F22BDBD5}">
      <dgm:prSet/>
      <dgm:spPr/>
      <dgm:t>
        <a:bodyPr/>
        <a:lstStyle/>
        <a:p>
          <a:endParaRPr lang="en-US"/>
        </a:p>
      </dgm:t>
    </dgm:pt>
    <dgm:pt modelId="{539C1672-59BF-4191-A364-D431FDEF7E9A}">
      <dgm:prSet/>
      <dgm:spPr/>
      <dgm:t>
        <a:bodyPr/>
        <a:lstStyle/>
        <a:p>
          <a:r>
            <a:rPr lang="en-US" u="none" dirty="0" err="1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পারিবারিক</a:t>
          </a:r>
          <a:r>
            <a:rPr lang="en-US" u="none" dirty="0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 ও </a:t>
          </a:r>
          <a:r>
            <a:rPr lang="en-US" u="none" dirty="0" err="1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নিজের</a:t>
          </a:r>
          <a:r>
            <a:rPr lang="en-US" u="none" dirty="0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u="none" dirty="0" err="1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হিসাবের</a:t>
          </a:r>
          <a:r>
            <a:rPr lang="en-US" u="none" dirty="0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u="none" dirty="0" err="1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কাজে</a:t>
          </a:r>
          <a:r>
            <a:rPr lang="en-US" u="none" dirty="0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as-IN" u="none" dirty="0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স্প্রেডশিট</a:t>
          </a:r>
          <a:r>
            <a:rPr lang="en-US" u="none" dirty="0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u="none" dirty="0" err="1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ব্যবহার</a:t>
          </a:r>
          <a:r>
            <a:rPr lang="en-US" u="none" dirty="0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u="none" dirty="0" err="1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করতে</a:t>
          </a:r>
          <a:r>
            <a:rPr lang="en-US" u="none" dirty="0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u="none" dirty="0" err="1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পারবে</a:t>
          </a:r>
          <a:r>
            <a:rPr lang="en-US" u="none" dirty="0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। </a:t>
          </a:r>
          <a:endParaRPr lang="en-US" u="none" dirty="0"/>
        </a:p>
      </dgm:t>
    </dgm:pt>
    <dgm:pt modelId="{D4BB0215-BE7D-4D6B-8CC3-0BF9937757A6}" type="parTrans" cxnId="{E7643D1D-2496-4D9C-BD2F-483C73A430E8}">
      <dgm:prSet/>
      <dgm:spPr/>
      <dgm:t>
        <a:bodyPr/>
        <a:lstStyle/>
        <a:p>
          <a:endParaRPr lang="en-US"/>
        </a:p>
      </dgm:t>
    </dgm:pt>
    <dgm:pt modelId="{30DE3024-85FC-4C5F-AD64-557F7AD57A6F}" type="sibTrans" cxnId="{E7643D1D-2496-4D9C-BD2F-483C73A430E8}">
      <dgm:prSet/>
      <dgm:spPr/>
      <dgm:t>
        <a:bodyPr/>
        <a:lstStyle/>
        <a:p>
          <a:endParaRPr lang="en-US"/>
        </a:p>
      </dgm:t>
    </dgm:pt>
    <dgm:pt modelId="{FDC77991-5BD1-42C6-BF63-512D1E816980}" type="pres">
      <dgm:prSet presAssocID="{50501DF9-3181-4221-934A-1C95DEC6244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4AED38-4390-485B-B045-CBDB5A3006C7}" type="pres">
      <dgm:prSet presAssocID="{1E8E7319-B677-48F9-91AE-F96513ED1DF4}" presName="parentLin" presStyleCnt="0"/>
      <dgm:spPr/>
    </dgm:pt>
    <dgm:pt modelId="{7185EEAF-8A92-4CC0-8F5C-FBBB64B02F3A}" type="pres">
      <dgm:prSet presAssocID="{1E8E7319-B677-48F9-91AE-F96513ED1DF4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9FAF2513-FBF6-49CD-AA4B-31F2B6BFD1A5}" type="pres">
      <dgm:prSet presAssocID="{1E8E7319-B677-48F9-91AE-F96513ED1DF4}" presName="parentText" presStyleLbl="node1" presStyleIdx="0" presStyleCnt="4" custScaleX="59448" custLinFactNeighborX="-43754" custLinFactNeighborY="125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9A6894-F0CE-44BD-8262-0146DAEB6E12}" type="pres">
      <dgm:prSet presAssocID="{1E8E7319-B677-48F9-91AE-F96513ED1DF4}" presName="negativeSpace" presStyleCnt="0"/>
      <dgm:spPr/>
    </dgm:pt>
    <dgm:pt modelId="{D207864C-AE43-4355-96F3-E19F72A19488}" type="pres">
      <dgm:prSet presAssocID="{1E8E7319-B677-48F9-91AE-F96513ED1DF4}" presName="childText" presStyleLbl="conFgAcc1" presStyleIdx="0" presStyleCnt="4">
        <dgm:presLayoutVars>
          <dgm:bulletEnabled val="1"/>
        </dgm:presLayoutVars>
      </dgm:prSet>
      <dgm:spPr/>
    </dgm:pt>
    <dgm:pt modelId="{2F3E2FD4-10D5-4E5D-964C-8DF29B3EB03E}" type="pres">
      <dgm:prSet presAssocID="{77F8192B-08A8-484A-B169-6406CECC1FD0}" presName="spaceBetweenRectangles" presStyleCnt="0"/>
      <dgm:spPr/>
    </dgm:pt>
    <dgm:pt modelId="{8BFC0302-2295-4AB8-A39D-3E989302A387}" type="pres">
      <dgm:prSet presAssocID="{72B0AD51-C0A0-4FA4-B33C-8B6CAF3CCD62}" presName="parentLin" presStyleCnt="0"/>
      <dgm:spPr/>
    </dgm:pt>
    <dgm:pt modelId="{CB560D84-51D8-415B-93A7-8053C088AECA}" type="pres">
      <dgm:prSet presAssocID="{72B0AD51-C0A0-4FA4-B33C-8B6CAF3CCD62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97FAD034-2D33-42B1-9B63-D465A1F1DA66}" type="pres">
      <dgm:prSet presAssocID="{72B0AD51-C0A0-4FA4-B33C-8B6CAF3CCD62}" presName="parentText" presStyleLbl="node1" presStyleIdx="1" presStyleCnt="4" custScaleX="95316" custLinFactNeighborX="-38069" custLinFactNeighborY="74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FAC88B-C533-4487-BD6C-B78E93141AA9}" type="pres">
      <dgm:prSet presAssocID="{72B0AD51-C0A0-4FA4-B33C-8B6CAF3CCD62}" presName="negativeSpace" presStyleCnt="0"/>
      <dgm:spPr/>
    </dgm:pt>
    <dgm:pt modelId="{EBF74889-9B0B-4E5F-BEB4-BFEB46D30958}" type="pres">
      <dgm:prSet presAssocID="{72B0AD51-C0A0-4FA4-B33C-8B6CAF3CCD62}" presName="childText" presStyleLbl="conFgAcc1" presStyleIdx="1" presStyleCnt="4">
        <dgm:presLayoutVars>
          <dgm:bulletEnabled val="1"/>
        </dgm:presLayoutVars>
      </dgm:prSet>
      <dgm:spPr/>
    </dgm:pt>
    <dgm:pt modelId="{B47E3B39-EC98-4D2B-8A40-2497ACBF672A}" type="pres">
      <dgm:prSet presAssocID="{C822032B-0E7B-4BC3-8862-03A3E96728EB}" presName="spaceBetweenRectangles" presStyleCnt="0"/>
      <dgm:spPr/>
    </dgm:pt>
    <dgm:pt modelId="{C02C638C-8720-47C7-8745-05E0D1574560}" type="pres">
      <dgm:prSet presAssocID="{6A4743EE-9658-40DC-AFF5-FB6FD489097E}" presName="parentLin" presStyleCnt="0"/>
      <dgm:spPr/>
    </dgm:pt>
    <dgm:pt modelId="{742000EC-3433-44F7-AB10-4922BFBF030F}" type="pres">
      <dgm:prSet presAssocID="{6A4743EE-9658-40DC-AFF5-FB6FD489097E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1B917A00-9F6A-4C71-A373-8D6A46756911}" type="pres">
      <dgm:prSet presAssocID="{6A4743EE-9658-40DC-AFF5-FB6FD489097E}" presName="parentText" presStyleLbl="node1" presStyleIdx="2" presStyleCnt="4" custScaleX="98366" custLinFactNeighborX="34391" custLinFactNeighborY="-637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A4B15A-1B7C-41E1-A155-1E9A42CDFD95}" type="pres">
      <dgm:prSet presAssocID="{6A4743EE-9658-40DC-AFF5-FB6FD489097E}" presName="negativeSpace" presStyleCnt="0"/>
      <dgm:spPr/>
    </dgm:pt>
    <dgm:pt modelId="{59FD8559-8A2F-4B0B-BE8D-1D1AA2D5AFA5}" type="pres">
      <dgm:prSet presAssocID="{6A4743EE-9658-40DC-AFF5-FB6FD489097E}" presName="childText" presStyleLbl="conFgAcc1" presStyleIdx="2" presStyleCnt="4">
        <dgm:presLayoutVars>
          <dgm:bulletEnabled val="1"/>
        </dgm:presLayoutVars>
      </dgm:prSet>
      <dgm:spPr/>
    </dgm:pt>
    <dgm:pt modelId="{4DC58770-F801-4771-9698-4D9867A00A9D}" type="pres">
      <dgm:prSet presAssocID="{977856C7-51FE-4A91-9BC6-12D4A376CB48}" presName="spaceBetweenRectangles" presStyleCnt="0"/>
      <dgm:spPr/>
    </dgm:pt>
    <dgm:pt modelId="{A47BF916-F09C-48CE-8977-13D786E6AD25}" type="pres">
      <dgm:prSet presAssocID="{539C1672-59BF-4191-A364-D431FDEF7E9A}" presName="parentLin" presStyleCnt="0"/>
      <dgm:spPr/>
    </dgm:pt>
    <dgm:pt modelId="{268194B8-393B-4A85-B9D3-F946C533A1A3}" type="pres">
      <dgm:prSet presAssocID="{539C1672-59BF-4191-A364-D431FDEF7E9A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F57AB406-1CD5-4F61-B059-8C117F7DA6FD}" type="pres">
      <dgm:prSet presAssocID="{539C1672-59BF-4191-A364-D431FDEF7E9A}" presName="parentText" presStyleLbl="node1" presStyleIdx="3" presStyleCnt="4" custLinFactNeighborX="89720" custLinFactNeighborY="-250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DAAE72-582C-42CC-9066-E67D0BCD7E1A}" type="pres">
      <dgm:prSet presAssocID="{539C1672-59BF-4191-A364-D431FDEF7E9A}" presName="negativeSpace" presStyleCnt="0"/>
      <dgm:spPr/>
    </dgm:pt>
    <dgm:pt modelId="{D0819F05-FC5F-4251-A092-0DA5591A5781}" type="pres">
      <dgm:prSet presAssocID="{539C1672-59BF-4191-A364-D431FDEF7E9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682A586-FD10-4D2C-9BA8-C6B242425BE5}" type="presOf" srcId="{539C1672-59BF-4191-A364-D431FDEF7E9A}" destId="{F57AB406-1CD5-4F61-B059-8C117F7DA6FD}" srcOrd="1" destOrd="0" presId="urn:microsoft.com/office/officeart/2005/8/layout/list1"/>
    <dgm:cxn modelId="{337B34B6-9689-4A1D-A5E0-9992C7C667FB}" srcId="{50501DF9-3181-4221-934A-1C95DEC62444}" destId="{6A4743EE-9658-40DC-AFF5-FB6FD489097E}" srcOrd="2" destOrd="0" parTransId="{17A82509-57B1-4EC0-A5FC-9DF7031CCDB5}" sibTransId="{977856C7-51FE-4A91-9BC6-12D4A376CB48}"/>
    <dgm:cxn modelId="{95D93C12-DD26-451A-9170-DF16BC33C9EF}" type="presOf" srcId="{539C1672-59BF-4191-A364-D431FDEF7E9A}" destId="{268194B8-393B-4A85-B9D3-F946C533A1A3}" srcOrd="0" destOrd="0" presId="urn:microsoft.com/office/officeart/2005/8/layout/list1"/>
    <dgm:cxn modelId="{BFFA88C0-7DAC-4F93-BBAE-86ACF7C85E2B}" type="presOf" srcId="{72B0AD51-C0A0-4FA4-B33C-8B6CAF3CCD62}" destId="{97FAD034-2D33-42B1-9B63-D465A1F1DA66}" srcOrd="1" destOrd="0" presId="urn:microsoft.com/office/officeart/2005/8/layout/list1"/>
    <dgm:cxn modelId="{2F17656A-365D-4489-9AAE-C89172256C2B}" type="presOf" srcId="{72B0AD51-C0A0-4FA4-B33C-8B6CAF3CCD62}" destId="{CB560D84-51D8-415B-93A7-8053C088AECA}" srcOrd="0" destOrd="0" presId="urn:microsoft.com/office/officeart/2005/8/layout/list1"/>
    <dgm:cxn modelId="{CC4473DC-E24B-4F25-A603-E221A99D1F6B}" type="presOf" srcId="{1E8E7319-B677-48F9-91AE-F96513ED1DF4}" destId="{7185EEAF-8A92-4CC0-8F5C-FBBB64B02F3A}" srcOrd="0" destOrd="0" presId="urn:microsoft.com/office/officeart/2005/8/layout/list1"/>
    <dgm:cxn modelId="{47AE2A7E-226E-461C-AB8B-15473B4D7E19}" srcId="{50501DF9-3181-4221-934A-1C95DEC62444}" destId="{1E8E7319-B677-48F9-91AE-F96513ED1DF4}" srcOrd="0" destOrd="0" parTransId="{A8338336-BBEE-4225-B650-E34A1161E8BB}" sibTransId="{77F8192B-08A8-484A-B169-6406CECC1FD0}"/>
    <dgm:cxn modelId="{7EFA581F-F0C0-4CE1-B9CD-CE6F8D513DD4}" type="presOf" srcId="{6A4743EE-9658-40DC-AFF5-FB6FD489097E}" destId="{1B917A00-9F6A-4C71-A373-8D6A46756911}" srcOrd="1" destOrd="0" presId="urn:microsoft.com/office/officeart/2005/8/layout/list1"/>
    <dgm:cxn modelId="{E7643D1D-2496-4D9C-BD2F-483C73A430E8}" srcId="{50501DF9-3181-4221-934A-1C95DEC62444}" destId="{539C1672-59BF-4191-A364-D431FDEF7E9A}" srcOrd="3" destOrd="0" parTransId="{D4BB0215-BE7D-4D6B-8CC3-0BF9937757A6}" sibTransId="{30DE3024-85FC-4C5F-AD64-557F7AD57A6F}"/>
    <dgm:cxn modelId="{B463E961-763A-49D9-BBC0-D644D1B4CFAD}" type="presOf" srcId="{50501DF9-3181-4221-934A-1C95DEC62444}" destId="{FDC77991-5BD1-42C6-BF63-512D1E816980}" srcOrd="0" destOrd="0" presId="urn:microsoft.com/office/officeart/2005/8/layout/list1"/>
    <dgm:cxn modelId="{7F222143-EB19-4921-9533-8F05FF72C682}" type="presOf" srcId="{6A4743EE-9658-40DC-AFF5-FB6FD489097E}" destId="{742000EC-3433-44F7-AB10-4922BFBF030F}" srcOrd="0" destOrd="0" presId="urn:microsoft.com/office/officeart/2005/8/layout/list1"/>
    <dgm:cxn modelId="{29BFBD68-2E7E-4126-92CF-5CE3F22BDBD5}" srcId="{50501DF9-3181-4221-934A-1C95DEC62444}" destId="{72B0AD51-C0A0-4FA4-B33C-8B6CAF3CCD62}" srcOrd="1" destOrd="0" parTransId="{B1D5B048-6245-4BDE-A909-008B5F231453}" sibTransId="{C822032B-0E7B-4BC3-8862-03A3E96728EB}"/>
    <dgm:cxn modelId="{FE2C4508-0FA4-4F03-8927-5E652B686CBA}" type="presOf" srcId="{1E8E7319-B677-48F9-91AE-F96513ED1DF4}" destId="{9FAF2513-FBF6-49CD-AA4B-31F2B6BFD1A5}" srcOrd="1" destOrd="0" presId="urn:microsoft.com/office/officeart/2005/8/layout/list1"/>
    <dgm:cxn modelId="{D7CFA88C-83F1-4FE2-9F71-B26E25C8EE1D}" type="presParOf" srcId="{FDC77991-5BD1-42C6-BF63-512D1E816980}" destId="{B24AED38-4390-485B-B045-CBDB5A3006C7}" srcOrd="0" destOrd="0" presId="urn:microsoft.com/office/officeart/2005/8/layout/list1"/>
    <dgm:cxn modelId="{8CC1F424-2303-4C42-9783-438E7092D026}" type="presParOf" srcId="{B24AED38-4390-485B-B045-CBDB5A3006C7}" destId="{7185EEAF-8A92-4CC0-8F5C-FBBB64B02F3A}" srcOrd="0" destOrd="0" presId="urn:microsoft.com/office/officeart/2005/8/layout/list1"/>
    <dgm:cxn modelId="{4653B37D-C9CC-4A28-8440-487D0E40586F}" type="presParOf" srcId="{B24AED38-4390-485B-B045-CBDB5A3006C7}" destId="{9FAF2513-FBF6-49CD-AA4B-31F2B6BFD1A5}" srcOrd="1" destOrd="0" presId="urn:microsoft.com/office/officeart/2005/8/layout/list1"/>
    <dgm:cxn modelId="{5030A313-3388-407D-9B83-4BE10571E29E}" type="presParOf" srcId="{FDC77991-5BD1-42C6-BF63-512D1E816980}" destId="{989A6894-F0CE-44BD-8262-0146DAEB6E12}" srcOrd="1" destOrd="0" presId="urn:microsoft.com/office/officeart/2005/8/layout/list1"/>
    <dgm:cxn modelId="{CC29038E-1375-4D96-9A37-8AEBFAC4799B}" type="presParOf" srcId="{FDC77991-5BD1-42C6-BF63-512D1E816980}" destId="{D207864C-AE43-4355-96F3-E19F72A19488}" srcOrd="2" destOrd="0" presId="urn:microsoft.com/office/officeart/2005/8/layout/list1"/>
    <dgm:cxn modelId="{44BE99FC-BBEF-4E8A-A6A7-47D74B4B05F3}" type="presParOf" srcId="{FDC77991-5BD1-42C6-BF63-512D1E816980}" destId="{2F3E2FD4-10D5-4E5D-964C-8DF29B3EB03E}" srcOrd="3" destOrd="0" presId="urn:microsoft.com/office/officeart/2005/8/layout/list1"/>
    <dgm:cxn modelId="{676258AE-B1D9-4F84-9C55-65E07F8E412B}" type="presParOf" srcId="{FDC77991-5BD1-42C6-BF63-512D1E816980}" destId="{8BFC0302-2295-4AB8-A39D-3E989302A387}" srcOrd="4" destOrd="0" presId="urn:microsoft.com/office/officeart/2005/8/layout/list1"/>
    <dgm:cxn modelId="{D308AF54-1380-45F5-9F3C-4935B69AA28F}" type="presParOf" srcId="{8BFC0302-2295-4AB8-A39D-3E989302A387}" destId="{CB560D84-51D8-415B-93A7-8053C088AECA}" srcOrd="0" destOrd="0" presId="urn:microsoft.com/office/officeart/2005/8/layout/list1"/>
    <dgm:cxn modelId="{568E5B04-0031-4C4C-B80A-FDEF1F486080}" type="presParOf" srcId="{8BFC0302-2295-4AB8-A39D-3E989302A387}" destId="{97FAD034-2D33-42B1-9B63-D465A1F1DA66}" srcOrd="1" destOrd="0" presId="urn:microsoft.com/office/officeart/2005/8/layout/list1"/>
    <dgm:cxn modelId="{9AFC2822-0F03-4518-A21E-DE4D32906164}" type="presParOf" srcId="{FDC77991-5BD1-42C6-BF63-512D1E816980}" destId="{0CFAC88B-C533-4487-BD6C-B78E93141AA9}" srcOrd="5" destOrd="0" presId="urn:microsoft.com/office/officeart/2005/8/layout/list1"/>
    <dgm:cxn modelId="{1B300431-013F-427B-8218-37350DBC854C}" type="presParOf" srcId="{FDC77991-5BD1-42C6-BF63-512D1E816980}" destId="{EBF74889-9B0B-4E5F-BEB4-BFEB46D30958}" srcOrd="6" destOrd="0" presId="urn:microsoft.com/office/officeart/2005/8/layout/list1"/>
    <dgm:cxn modelId="{2868E387-CA32-4706-8858-0F2CC33156CD}" type="presParOf" srcId="{FDC77991-5BD1-42C6-BF63-512D1E816980}" destId="{B47E3B39-EC98-4D2B-8A40-2497ACBF672A}" srcOrd="7" destOrd="0" presId="urn:microsoft.com/office/officeart/2005/8/layout/list1"/>
    <dgm:cxn modelId="{1062D14C-9887-4526-BBC2-817BA46F0536}" type="presParOf" srcId="{FDC77991-5BD1-42C6-BF63-512D1E816980}" destId="{C02C638C-8720-47C7-8745-05E0D1574560}" srcOrd="8" destOrd="0" presId="urn:microsoft.com/office/officeart/2005/8/layout/list1"/>
    <dgm:cxn modelId="{C59AA527-3E40-4B15-933B-039B2DCCE474}" type="presParOf" srcId="{C02C638C-8720-47C7-8745-05E0D1574560}" destId="{742000EC-3433-44F7-AB10-4922BFBF030F}" srcOrd="0" destOrd="0" presId="urn:microsoft.com/office/officeart/2005/8/layout/list1"/>
    <dgm:cxn modelId="{73675AD7-6BF3-4186-B6CD-0292DBFD0CC2}" type="presParOf" srcId="{C02C638C-8720-47C7-8745-05E0D1574560}" destId="{1B917A00-9F6A-4C71-A373-8D6A46756911}" srcOrd="1" destOrd="0" presId="urn:microsoft.com/office/officeart/2005/8/layout/list1"/>
    <dgm:cxn modelId="{266AD57F-B95B-4035-A1D0-A0C97564338C}" type="presParOf" srcId="{FDC77991-5BD1-42C6-BF63-512D1E816980}" destId="{9CA4B15A-1B7C-41E1-A155-1E9A42CDFD95}" srcOrd="9" destOrd="0" presId="urn:microsoft.com/office/officeart/2005/8/layout/list1"/>
    <dgm:cxn modelId="{9AAB40DB-9BF4-4138-B7DA-E8A01BDE4965}" type="presParOf" srcId="{FDC77991-5BD1-42C6-BF63-512D1E816980}" destId="{59FD8559-8A2F-4B0B-BE8D-1D1AA2D5AFA5}" srcOrd="10" destOrd="0" presId="urn:microsoft.com/office/officeart/2005/8/layout/list1"/>
    <dgm:cxn modelId="{4FE70C50-B1B4-44EC-9923-5705287F8331}" type="presParOf" srcId="{FDC77991-5BD1-42C6-BF63-512D1E816980}" destId="{4DC58770-F801-4771-9698-4D9867A00A9D}" srcOrd="11" destOrd="0" presId="urn:microsoft.com/office/officeart/2005/8/layout/list1"/>
    <dgm:cxn modelId="{CC6CF90D-4A01-47A0-92E0-E55FAFFF423A}" type="presParOf" srcId="{FDC77991-5BD1-42C6-BF63-512D1E816980}" destId="{A47BF916-F09C-48CE-8977-13D786E6AD25}" srcOrd="12" destOrd="0" presId="urn:microsoft.com/office/officeart/2005/8/layout/list1"/>
    <dgm:cxn modelId="{42FB465A-B77C-41F9-9CE8-731F42B9DE3E}" type="presParOf" srcId="{A47BF916-F09C-48CE-8977-13D786E6AD25}" destId="{268194B8-393B-4A85-B9D3-F946C533A1A3}" srcOrd="0" destOrd="0" presId="urn:microsoft.com/office/officeart/2005/8/layout/list1"/>
    <dgm:cxn modelId="{E0C28122-6460-4F7A-BF6C-4A183724A4DA}" type="presParOf" srcId="{A47BF916-F09C-48CE-8977-13D786E6AD25}" destId="{F57AB406-1CD5-4F61-B059-8C117F7DA6FD}" srcOrd="1" destOrd="0" presId="urn:microsoft.com/office/officeart/2005/8/layout/list1"/>
    <dgm:cxn modelId="{B99781B2-A020-472B-922F-3AA699144340}" type="presParOf" srcId="{FDC77991-5BD1-42C6-BF63-512D1E816980}" destId="{B2DAAE72-582C-42CC-9066-E67D0BCD7E1A}" srcOrd="13" destOrd="0" presId="urn:microsoft.com/office/officeart/2005/8/layout/list1"/>
    <dgm:cxn modelId="{2352A9FE-7177-4B1D-980E-938F17586A4E}" type="presParOf" srcId="{FDC77991-5BD1-42C6-BF63-512D1E816980}" destId="{D0819F05-FC5F-4251-A092-0DA5591A578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07864C-AE43-4355-96F3-E19F72A19488}">
      <dsp:nvSpPr>
        <dsp:cNvPr id="0" name=""/>
        <dsp:cNvSpPr/>
      </dsp:nvSpPr>
      <dsp:spPr>
        <a:xfrm>
          <a:off x="0" y="757947"/>
          <a:ext cx="10488562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AF2513-FBF6-49CD-AA4B-31F2B6BFD1A5}">
      <dsp:nvSpPr>
        <dsp:cNvPr id="0" name=""/>
        <dsp:cNvSpPr/>
      </dsp:nvSpPr>
      <dsp:spPr>
        <a:xfrm>
          <a:off x="294969" y="412584"/>
          <a:ext cx="4364668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510" tIns="0" rIns="27751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as-IN" sz="2400" u="none" kern="1200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স্প্রেডশিট</a:t>
          </a:r>
          <a:r>
            <a:rPr lang="en-US" sz="2400" u="none" kern="1200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2400" u="none" kern="1200" dirty="0" err="1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কি</a:t>
          </a:r>
          <a:r>
            <a:rPr lang="en-US" sz="2400" u="none" kern="1200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2400" u="none" kern="1200" dirty="0" err="1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তা</a:t>
          </a:r>
          <a:r>
            <a:rPr lang="en-US" sz="2400" u="none" kern="1200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2400" u="none" kern="1200" dirty="0" err="1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বলতে</a:t>
          </a:r>
          <a:r>
            <a:rPr lang="en-US" sz="2400" u="none" kern="1200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2400" u="none" kern="1200" dirty="0" err="1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পারবে</a:t>
          </a:r>
          <a:r>
            <a:rPr lang="en-US" sz="2400" u="none" kern="1200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। </a:t>
          </a:r>
        </a:p>
      </dsp:txBody>
      <dsp:txXfrm>
        <a:off x="329554" y="447169"/>
        <a:ext cx="4295498" cy="639310"/>
      </dsp:txXfrm>
    </dsp:sp>
    <dsp:sp modelId="{EBF74889-9B0B-4E5F-BEB4-BFEB46D30958}">
      <dsp:nvSpPr>
        <dsp:cNvPr id="0" name=""/>
        <dsp:cNvSpPr/>
      </dsp:nvSpPr>
      <dsp:spPr>
        <a:xfrm>
          <a:off x="0" y="1846587"/>
          <a:ext cx="10488562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FAD034-2D33-42B1-9B63-D465A1F1DA66}">
      <dsp:nvSpPr>
        <dsp:cNvPr id="0" name=""/>
        <dsp:cNvSpPr/>
      </dsp:nvSpPr>
      <dsp:spPr>
        <a:xfrm>
          <a:off x="324783" y="1544852"/>
          <a:ext cx="6998094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510" tIns="0" rIns="27751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400" u="none" kern="1200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স্প্রেডশিট</a:t>
          </a:r>
          <a:r>
            <a:rPr lang="en-US" sz="2400" u="none" kern="1200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2400" u="none" kern="1200" dirty="0" err="1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এর</a:t>
          </a:r>
          <a:r>
            <a:rPr lang="en-US" sz="2400" u="none" kern="1200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2400" u="none" kern="1200" dirty="0" err="1">
              <a:latin typeface="SutonnyOMJ" panose="01010600010101010101" pitchFamily="2" charset="0"/>
              <a:cs typeface="SutonnyOMJ" panose="01010600010101010101" pitchFamily="2" charset="0"/>
            </a:rPr>
            <a:t>ব্যবহারের</a:t>
          </a:r>
          <a:r>
            <a:rPr lang="en-US" sz="2400" u="none" kern="1200" dirty="0"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2400" u="none" kern="1200" dirty="0" err="1">
              <a:latin typeface="SutonnyOMJ" panose="01010600010101010101" pitchFamily="2" charset="0"/>
              <a:cs typeface="SutonnyOMJ" panose="01010600010101010101" pitchFamily="2" charset="0"/>
            </a:rPr>
            <a:t>ক্ষেত্র</a:t>
          </a:r>
          <a:r>
            <a:rPr lang="en-US" sz="2400" u="none" kern="1200" dirty="0"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2400" u="none" kern="1200" dirty="0" err="1">
              <a:latin typeface="SutonnyOMJ" panose="01010600010101010101" pitchFamily="2" charset="0"/>
              <a:cs typeface="SutonnyOMJ" panose="01010600010101010101" pitchFamily="2" charset="0"/>
            </a:rPr>
            <a:t>সমূহ</a:t>
          </a:r>
          <a:r>
            <a:rPr lang="en-US" sz="2400" u="none" kern="1200" dirty="0"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2400" u="none" kern="1200" dirty="0" err="1">
              <a:latin typeface="SutonnyOMJ" panose="01010600010101010101" pitchFamily="2" charset="0"/>
              <a:cs typeface="SutonnyOMJ" panose="01010600010101010101" pitchFamily="2" charset="0"/>
            </a:rPr>
            <a:t>বুঝতে</a:t>
          </a:r>
          <a:r>
            <a:rPr lang="en-US" sz="2400" u="none" kern="1200" dirty="0"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2400" u="none" kern="1200" dirty="0" err="1">
              <a:latin typeface="SutonnyOMJ" panose="01010600010101010101" pitchFamily="2" charset="0"/>
              <a:cs typeface="SutonnyOMJ" panose="01010600010101010101" pitchFamily="2" charset="0"/>
            </a:rPr>
            <a:t>পারবে</a:t>
          </a:r>
          <a:r>
            <a:rPr lang="en-US" sz="2400" u="none" kern="1200" dirty="0">
              <a:latin typeface="SutonnyOMJ" panose="01010600010101010101" pitchFamily="2" charset="0"/>
              <a:cs typeface="SutonnyOMJ" panose="01010600010101010101" pitchFamily="2" charset="0"/>
            </a:rPr>
            <a:t>।</a:t>
          </a:r>
        </a:p>
      </dsp:txBody>
      <dsp:txXfrm>
        <a:off x="359368" y="1579437"/>
        <a:ext cx="6928924" cy="639310"/>
      </dsp:txXfrm>
    </dsp:sp>
    <dsp:sp modelId="{59FD8559-8A2F-4B0B-BE8D-1D1AA2D5AFA5}">
      <dsp:nvSpPr>
        <dsp:cNvPr id="0" name=""/>
        <dsp:cNvSpPr/>
      </dsp:nvSpPr>
      <dsp:spPr>
        <a:xfrm>
          <a:off x="0" y="2935227"/>
          <a:ext cx="10488562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917A00-9F6A-4C71-A373-8D6A46756911}">
      <dsp:nvSpPr>
        <dsp:cNvPr id="0" name=""/>
        <dsp:cNvSpPr/>
      </dsp:nvSpPr>
      <dsp:spPr>
        <a:xfrm>
          <a:off x="704784" y="2535857"/>
          <a:ext cx="7222025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510" tIns="0" rIns="27751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>
              <a:latin typeface="SutonnyOMJ" panose="01010600010101010101" pitchFamily="2" charset="0"/>
              <a:cs typeface="SutonnyOMJ" panose="01010600010101010101" pitchFamily="2" charset="0"/>
            </a:rPr>
            <a:t>যোগ</a:t>
          </a:r>
          <a:r>
            <a:rPr lang="en-US" sz="2400" kern="1200" dirty="0">
              <a:latin typeface="SutonnyOMJ" panose="01010600010101010101" pitchFamily="2" charset="0"/>
              <a:cs typeface="SutonnyOMJ" panose="01010600010101010101" pitchFamily="2" charset="0"/>
            </a:rPr>
            <a:t>, </a:t>
          </a:r>
          <a:r>
            <a:rPr lang="en-US" sz="2400" kern="1200" dirty="0" err="1">
              <a:latin typeface="SutonnyOMJ" panose="01010600010101010101" pitchFamily="2" charset="0"/>
              <a:cs typeface="SutonnyOMJ" panose="01010600010101010101" pitchFamily="2" charset="0"/>
            </a:rPr>
            <a:t>বিয়োগ</a:t>
          </a:r>
          <a:r>
            <a:rPr lang="en-US" sz="2400" kern="1200" dirty="0">
              <a:latin typeface="SutonnyOMJ" panose="01010600010101010101" pitchFamily="2" charset="0"/>
              <a:cs typeface="SutonnyOMJ" panose="01010600010101010101" pitchFamily="2" charset="0"/>
            </a:rPr>
            <a:t>, </a:t>
          </a:r>
          <a:r>
            <a:rPr lang="en-US" sz="2400" kern="1200" dirty="0" err="1">
              <a:latin typeface="SutonnyOMJ" panose="01010600010101010101" pitchFamily="2" charset="0"/>
              <a:cs typeface="SutonnyOMJ" panose="01010600010101010101" pitchFamily="2" charset="0"/>
            </a:rPr>
            <a:t>গুণ</a:t>
          </a:r>
          <a:r>
            <a:rPr lang="en-US" sz="2400" kern="1200" dirty="0">
              <a:latin typeface="SutonnyOMJ" panose="01010600010101010101" pitchFamily="2" charset="0"/>
              <a:cs typeface="SutonnyOMJ" panose="01010600010101010101" pitchFamily="2" charset="0"/>
            </a:rPr>
            <a:t> , </a:t>
          </a:r>
          <a:r>
            <a:rPr lang="en-US" sz="2400" kern="1200" dirty="0" err="1">
              <a:latin typeface="SutonnyOMJ" panose="01010600010101010101" pitchFamily="2" charset="0"/>
              <a:cs typeface="SutonnyOMJ" panose="01010600010101010101" pitchFamily="2" charset="0"/>
            </a:rPr>
            <a:t>ভাগ</a:t>
          </a:r>
          <a:r>
            <a:rPr lang="en-US" sz="2400" kern="1200" dirty="0">
              <a:latin typeface="SutonnyOMJ" panose="01010600010101010101" pitchFamily="2" charset="0"/>
              <a:cs typeface="SutonnyOMJ" panose="01010600010101010101" pitchFamily="2" charset="0"/>
            </a:rPr>
            <a:t> ও </a:t>
          </a:r>
          <a:r>
            <a:rPr lang="en-US" sz="2400" kern="1200" dirty="0" err="1">
              <a:latin typeface="SutonnyOMJ" panose="01010600010101010101" pitchFamily="2" charset="0"/>
              <a:cs typeface="SutonnyOMJ" panose="01010600010101010101" pitchFamily="2" charset="0"/>
            </a:rPr>
            <a:t>শতকরা</a:t>
          </a:r>
          <a:r>
            <a:rPr lang="en-US" sz="2400" kern="1200" dirty="0"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2400" kern="1200" dirty="0" err="1">
              <a:latin typeface="SutonnyOMJ" panose="01010600010101010101" pitchFamily="2" charset="0"/>
              <a:cs typeface="SutonnyOMJ" panose="01010600010101010101" pitchFamily="2" charset="0"/>
            </a:rPr>
            <a:t>নির্ণয়</a:t>
          </a:r>
          <a:r>
            <a:rPr lang="en-US" sz="2400" kern="1200" dirty="0"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2400" kern="1200" dirty="0" err="1">
              <a:latin typeface="SutonnyOMJ" panose="01010600010101010101" pitchFamily="2" charset="0"/>
              <a:cs typeface="SutonnyOMJ" panose="01010600010101010101" pitchFamily="2" charset="0"/>
            </a:rPr>
            <a:t>করতে</a:t>
          </a:r>
          <a:r>
            <a:rPr lang="en-US" sz="2400" kern="1200" dirty="0"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2400" kern="1200" dirty="0" err="1">
              <a:latin typeface="SutonnyOMJ" panose="01010600010101010101" pitchFamily="2" charset="0"/>
              <a:cs typeface="SutonnyOMJ" panose="01010600010101010101" pitchFamily="2" charset="0"/>
            </a:rPr>
            <a:t>পারবে</a:t>
          </a:r>
          <a:r>
            <a:rPr lang="en-US" sz="2400" kern="1200" dirty="0">
              <a:latin typeface="SutonnyOMJ" panose="01010600010101010101" pitchFamily="2" charset="0"/>
              <a:cs typeface="SutonnyOMJ" panose="01010600010101010101" pitchFamily="2" charset="0"/>
            </a:rPr>
            <a:t> ।</a:t>
          </a:r>
        </a:p>
      </dsp:txBody>
      <dsp:txXfrm>
        <a:off x="739369" y="2570442"/>
        <a:ext cx="7152855" cy="639310"/>
      </dsp:txXfrm>
    </dsp:sp>
    <dsp:sp modelId="{D0819F05-FC5F-4251-A092-0DA5591A5781}">
      <dsp:nvSpPr>
        <dsp:cNvPr id="0" name=""/>
        <dsp:cNvSpPr/>
      </dsp:nvSpPr>
      <dsp:spPr>
        <a:xfrm>
          <a:off x="0" y="4023867"/>
          <a:ext cx="10488562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7AB406-1CD5-4F61-B059-8C117F7DA6FD}">
      <dsp:nvSpPr>
        <dsp:cNvPr id="0" name=""/>
        <dsp:cNvSpPr/>
      </dsp:nvSpPr>
      <dsp:spPr>
        <a:xfrm>
          <a:off x="994944" y="3651872"/>
          <a:ext cx="7341993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510" tIns="0" rIns="27751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u="none" kern="1200" dirty="0" err="1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পারিবারিক</a:t>
          </a:r>
          <a:r>
            <a:rPr lang="en-US" sz="2400" u="none" kern="1200" dirty="0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 ও </a:t>
          </a:r>
          <a:r>
            <a:rPr lang="en-US" sz="2400" u="none" kern="1200" dirty="0" err="1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নিজের</a:t>
          </a:r>
          <a:r>
            <a:rPr lang="en-US" sz="2400" u="none" kern="1200" dirty="0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2400" u="none" kern="1200" dirty="0" err="1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হিসাবের</a:t>
          </a:r>
          <a:r>
            <a:rPr lang="en-US" sz="2400" u="none" kern="1200" dirty="0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2400" u="none" kern="1200" dirty="0" err="1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কাজে</a:t>
          </a:r>
          <a:r>
            <a:rPr lang="en-US" sz="2400" u="none" kern="1200" dirty="0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as-IN" sz="2400" u="none" kern="1200" dirty="0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স্প্রেডশিট</a:t>
          </a:r>
          <a:r>
            <a:rPr lang="en-US" sz="2400" u="none" kern="1200" dirty="0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2400" u="none" kern="1200" dirty="0" err="1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ব্যবহার</a:t>
          </a:r>
          <a:r>
            <a:rPr lang="en-US" sz="2400" u="none" kern="1200" dirty="0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2400" u="none" kern="1200" dirty="0" err="1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করতে</a:t>
          </a:r>
          <a:r>
            <a:rPr lang="en-US" sz="2400" u="none" kern="1200" dirty="0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2400" u="none" kern="1200" dirty="0" err="1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পারবে</a:t>
          </a:r>
          <a:r>
            <a:rPr lang="en-US" sz="2400" u="none" kern="1200" dirty="0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। </a:t>
          </a:r>
          <a:endParaRPr lang="en-US" sz="2400" u="none" kern="1200" dirty="0"/>
        </a:p>
      </dsp:txBody>
      <dsp:txXfrm>
        <a:off x="1029529" y="3686457"/>
        <a:ext cx="7272823" cy="639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23A8-CCE4-4621-BF19-4D8E89CEA52A}" type="datetimeFigureOut">
              <a:rPr lang="en-US" smtClean="0"/>
              <a:t>05-Nov-21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9BE-1E7B-4BC3-A367-5F185A068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390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23A8-CCE4-4621-BF19-4D8E89CEA52A}" type="datetimeFigureOut">
              <a:rPr lang="en-US" smtClean="0"/>
              <a:t>05-Nov-21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9BE-1E7B-4BC3-A367-5F185A068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963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23A8-CCE4-4621-BF19-4D8E89CEA52A}" type="datetimeFigureOut">
              <a:rPr lang="en-US" smtClean="0"/>
              <a:t>05-Nov-21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9BE-1E7B-4BC3-A367-5F185A068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380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23A8-CCE4-4621-BF19-4D8E89CEA52A}" type="datetimeFigureOut">
              <a:rPr lang="en-US" smtClean="0"/>
              <a:t>05-Nov-21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9BE-1E7B-4BC3-A367-5F185A068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8420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23A8-CCE4-4621-BF19-4D8E89CEA52A}" type="datetimeFigureOut">
              <a:rPr lang="en-US" smtClean="0"/>
              <a:t>05-Nov-21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9BE-1E7B-4BC3-A367-5F185A068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912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23A8-CCE4-4621-BF19-4D8E89CEA52A}" type="datetimeFigureOut">
              <a:rPr lang="en-US" smtClean="0"/>
              <a:t>05-Nov-21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9BE-1E7B-4BC3-A367-5F185A068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2057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23A8-CCE4-4621-BF19-4D8E89CEA52A}" type="datetimeFigureOut">
              <a:rPr lang="en-US" smtClean="0"/>
              <a:t>05-Nov-21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9BE-1E7B-4BC3-A367-5F185A068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616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23A8-CCE4-4621-BF19-4D8E89CEA52A}" type="datetimeFigureOut">
              <a:rPr lang="en-US" smtClean="0"/>
              <a:t>05-Nov-21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9BE-1E7B-4BC3-A367-5F185A068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306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23A8-CCE4-4621-BF19-4D8E89CEA52A}" type="datetimeFigureOut">
              <a:rPr lang="en-US" smtClean="0"/>
              <a:t>05-Nov-21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9BE-1E7B-4BC3-A367-5F185A068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255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23A8-CCE4-4621-BF19-4D8E89CEA52A}" type="datetimeFigureOut">
              <a:rPr lang="en-US" smtClean="0"/>
              <a:t>05-Nov-21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9BE-1E7B-4BC3-A367-5F185A068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438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23A8-CCE4-4621-BF19-4D8E89CEA52A}" type="datetimeFigureOut">
              <a:rPr lang="en-US" smtClean="0"/>
              <a:t>05-Nov-21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9BE-1E7B-4BC3-A367-5F185A068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66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">
              <a:schemeClr val="accent1">
                <a:lumMod val="5000"/>
                <a:lumOff val="95000"/>
              </a:schemeClr>
            </a:gs>
            <a:gs pos="29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E23A8-CCE4-4621-BF19-4D8E89CEA52A}" type="datetimeFigureOut">
              <a:rPr lang="en-US" smtClean="0"/>
              <a:t>05-Nov-21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0B9BE-1E7B-4BC3-A367-5F185A068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3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82453&amp;picture=natural-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alakbhat@gmail.co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ndroidpc.es/microsoft-office-para-tablets-y-androidpc-se-estrena-en-google-play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FBE5C9D-BA47-4B39-A6AE-7DC4D84C56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3">
            <a:extLst>
              <a:ext uri="{FF2B5EF4-FFF2-40B4-BE49-F238E27FC236}">
                <a16:creationId xmlns:a16="http://schemas.microsoft.com/office/drawing/2014/main" id="{9F65FF55-37A8-422A-BC3A-B74DE61E671B}"/>
              </a:ext>
            </a:extLst>
          </p:cNvPr>
          <p:cNvSpPr txBox="1"/>
          <p:nvPr/>
        </p:nvSpPr>
        <p:spPr>
          <a:xfrm>
            <a:off x="6971931" y="2850938"/>
            <a:ext cx="52200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US" sz="8800" b="1" spc="50" dirty="0">
                <a:ln w="0"/>
                <a:solidFill>
                  <a:schemeClr val="accent6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WELCOME</a:t>
            </a:r>
          </a:p>
        </p:txBody>
      </p:sp>
    </p:spTree>
    <p:extLst>
      <p:ext uri="{BB962C8B-B14F-4D97-AF65-F5344CB8AC3E}">
        <p14:creationId xmlns:p14="http://schemas.microsoft.com/office/powerpoint/2010/main" val="17274598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09451" y="2037806"/>
            <a:ext cx="4872446" cy="2926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522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895806" y="5551715"/>
            <a:ext cx="3296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</a:t>
            </a:r>
            <a:r>
              <a:rPr lang="en-US" dirty="0" err="1" smtClean="0"/>
              <a:t>দুটি</a:t>
            </a:r>
            <a:r>
              <a:rPr lang="en-US" dirty="0" smtClean="0"/>
              <a:t> </a:t>
            </a:r>
            <a:r>
              <a:rPr lang="en-US" dirty="0" err="1" smtClean="0"/>
              <a:t>সংখ্যা</a:t>
            </a:r>
            <a:r>
              <a:rPr lang="en-US" dirty="0" smtClean="0"/>
              <a:t> </a:t>
            </a:r>
            <a:r>
              <a:rPr lang="en-US" dirty="0" err="1" smtClean="0"/>
              <a:t>যোগ</a:t>
            </a:r>
            <a:r>
              <a:rPr lang="en-US" dirty="0" smtClean="0"/>
              <a:t> </a:t>
            </a:r>
            <a:r>
              <a:rPr lang="en-US" dirty="0" err="1" smtClean="0"/>
              <a:t>করার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।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78731" y="4781006"/>
            <a:ext cx="5865223" cy="20769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624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313817" y="6348548"/>
            <a:ext cx="2090057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বিয়োগ</a:t>
            </a:r>
            <a:r>
              <a:rPr lang="en-US" dirty="0" smtClean="0"/>
              <a:t> </a:t>
            </a:r>
            <a:r>
              <a:rPr lang="en-US" dirty="0" err="1" smtClean="0"/>
              <a:t>করার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।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888582" y="5816658"/>
            <a:ext cx="313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ym typeface="Wingdings" panose="05000000000000000000" pitchFamily="2" charset="2"/>
              </a:rPr>
              <a:t>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8765177" y="4310743"/>
            <a:ext cx="3122023" cy="25472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85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37717" y="730641"/>
            <a:ext cx="27165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u="sng" dirty="0" err="1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একক</a:t>
            </a:r>
            <a:r>
              <a:rPr lang="en-US" sz="4800" u="sng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u="sng" dirty="0" err="1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কাজ</a:t>
            </a:r>
            <a:endParaRPr lang="en-US" u="sng" dirty="0">
              <a:solidFill>
                <a:srgbClr val="00206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5717" y="1782884"/>
            <a:ext cx="118605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এ</a:t>
            </a:r>
            <a:r>
              <a:rPr lang="as-IN" sz="5400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5400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ট</a:t>
            </a:r>
            <a:r>
              <a:rPr lang="as-IN" sz="5400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en-US" sz="5400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5400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স্প্রেডশিট</a:t>
            </a:r>
            <a:r>
              <a:rPr lang="en-US" sz="5400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5400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ফ</a:t>
            </a:r>
            <a:r>
              <a:rPr lang="en-US" sz="5400" dirty="0" err="1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াইল</a:t>
            </a:r>
            <a:r>
              <a:rPr lang="en-US" sz="5400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5400" dirty="0" err="1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খুলে</a:t>
            </a:r>
            <a:r>
              <a:rPr lang="en-US" sz="5400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ত</a:t>
            </a:r>
            <a:r>
              <a:rPr lang="as-IN" sz="5400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ো</a:t>
            </a:r>
            <a:r>
              <a:rPr lang="en-US" sz="5400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ম</a:t>
            </a:r>
            <a:r>
              <a:rPr lang="as-IN" sz="5400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en-US" sz="5400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 </a:t>
            </a:r>
            <a:r>
              <a:rPr lang="en-US" sz="5400" dirty="0" err="1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এক</a:t>
            </a:r>
            <a:r>
              <a:rPr lang="en-US" sz="5400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5400" dirty="0" err="1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সপ্তা</a:t>
            </a:r>
            <a:r>
              <a:rPr lang="as-IN" sz="5400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হ</a:t>
            </a:r>
            <a:r>
              <a:rPr lang="en-US" sz="5400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as-IN" sz="5400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5400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  </a:t>
            </a:r>
          </a:p>
          <a:p>
            <a:r>
              <a:rPr lang="en-US" sz="5400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              </a:t>
            </a:r>
            <a:r>
              <a:rPr lang="as-IN" sz="5400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en-US" sz="5400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5400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জ</a:t>
            </a:r>
            <a:r>
              <a:rPr lang="en-US" sz="5400" dirty="0" err="1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ারের</a:t>
            </a:r>
            <a:r>
              <a:rPr lang="en-US" sz="5400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5400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হ</a:t>
            </a:r>
            <a:r>
              <a:rPr lang="en-US" sz="5400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as-IN" sz="5400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</a:t>
            </a:r>
            <a:r>
              <a:rPr lang="en-US" sz="5400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5400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en-US" sz="5400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5400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ত</a:t>
            </a:r>
            <a:r>
              <a:rPr lang="en-US" sz="5400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ৈ</a:t>
            </a:r>
            <a:r>
              <a:rPr lang="as-IN" sz="5400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5400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ি </a:t>
            </a:r>
            <a:r>
              <a:rPr lang="as-IN" sz="5400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5400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র।</a:t>
            </a:r>
            <a:endParaRPr lang="en-US" sz="5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8069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17964" y="1210492"/>
            <a:ext cx="5233851" cy="58477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/>
              <a:t>নিচের</a:t>
            </a:r>
            <a:r>
              <a:rPr lang="en-US" sz="3200" dirty="0"/>
              <a:t> </a:t>
            </a:r>
            <a:r>
              <a:rPr lang="en-US" sz="3200" dirty="0" err="1"/>
              <a:t>কোন</a:t>
            </a:r>
            <a:r>
              <a:rPr lang="en-US" sz="3200" dirty="0"/>
              <a:t> </a:t>
            </a:r>
            <a:r>
              <a:rPr lang="en-US" sz="3200" dirty="0" err="1"/>
              <a:t>সূত্রটি</a:t>
            </a:r>
            <a:r>
              <a:rPr lang="en-US" sz="3200" dirty="0"/>
              <a:t> </a:t>
            </a:r>
            <a:r>
              <a:rPr lang="en-US" sz="3200" dirty="0" err="1"/>
              <a:t>সঠিক</a:t>
            </a:r>
            <a:r>
              <a:rPr lang="en-US" sz="3200" dirty="0"/>
              <a:t> 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59679" y="47974"/>
            <a:ext cx="1750422" cy="830997"/>
          </a:xfrm>
          <a:prstGeom prst="rect">
            <a:avLst/>
          </a:prstGeom>
          <a:ln w="38100">
            <a:solidFill>
              <a:srgbClr val="FFFF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u="sng" dirty="0" err="1">
                <a:solidFill>
                  <a:prstClr val="black"/>
                </a:solidFill>
                <a:latin typeface="SutonnyOMJ" panose="01010600010101010101" pitchFamily="2" charset="0"/>
                <a:ea typeface="+mj-ea"/>
                <a:cs typeface="SutonnyOMJ" panose="01010600010101010101" pitchFamily="2" charset="0"/>
              </a:rPr>
              <a:t>মূল্যায়ন</a:t>
            </a:r>
            <a:endParaRPr lang="en-US" sz="1600" dirty="0"/>
          </a:p>
        </p:txBody>
      </p:sp>
      <p:sp>
        <p:nvSpPr>
          <p:cNvPr id="11" name="Multiply 10"/>
          <p:cNvSpPr/>
          <p:nvPr/>
        </p:nvSpPr>
        <p:spPr>
          <a:xfrm>
            <a:off x="2166452" y="5382516"/>
            <a:ext cx="2015613" cy="127819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51815" y="5382516"/>
            <a:ext cx="10717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8000" dirty="0">
              <a:solidFill>
                <a:srgbClr val="00B05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C44688-C541-4C7B-AA07-1D6927065487}"/>
              </a:ext>
            </a:extLst>
          </p:cNvPr>
          <p:cNvSpPr txBox="1"/>
          <p:nvPr/>
        </p:nvSpPr>
        <p:spPr>
          <a:xfrm>
            <a:off x="7883372" y="3750076"/>
            <a:ext cx="23031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=A1/B1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56DE85-D824-4A00-BE65-7CAAB94876A8}"/>
              </a:ext>
            </a:extLst>
          </p:cNvPr>
          <p:cNvSpPr txBox="1"/>
          <p:nvPr/>
        </p:nvSpPr>
        <p:spPr>
          <a:xfrm>
            <a:off x="2227801" y="3750076"/>
            <a:ext cx="21977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A1/B1</a:t>
            </a:r>
          </a:p>
        </p:txBody>
      </p:sp>
    </p:spTree>
    <p:extLst>
      <p:ext uri="{BB962C8B-B14F-4D97-AF65-F5344CB8AC3E}">
        <p14:creationId xmlns:p14="http://schemas.microsoft.com/office/powerpoint/2010/main" val="30817682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919382" y="306978"/>
            <a:ext cx="4353235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/>
              <a:t>নিচের</a:t>
            </a:r>
            <a:r>
              <a:rPr lang="en-US" sz="3200" dirty="0"/>
              <a:t> </a:t>
            </a:r>
            <a:r>
              <a:rPr lang="en-US" sz="3200" dirty="0" err="1"/>
              <a:t>কোনটি</a:t>
            </a:r>
            <a:r>
              <a:rPr lang="en-US" sz="3200" dirty="0"/>
              <a:t>  </a:t>
            </a:r>
            <a:r>
              <a:rPr lang="en-US" sz="3200" dirty="0" err="1"/>
              <a:t>ফাংশন</a:t>
            </a:r>
            <a:r>
              <a:rPr lang="en-US" sz="3200" dirty="0"/>
              <a:t> ?</a:t>
            </a:r>
          </a:p>
        </p:txBody>
      </p:sp>
      <p:sp>
        <p:nvSpPr>
          <p:cNvPr id="7" name="Multiply 6"/>
          <p:cNvSpPr/>
          <p:nvPr/>
        </p:nvSpPr>
        <p:spPr>
          <a:xfrm>
            <a:off x="7632184" y="5176039"/>
            <a:ext cx="2015613" cy="127819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6494" y="5176039"/>
            <a:ext cx="13666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80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8000" dirty="0">
              <a:solidFill>
                <a:srgbClr val="00B05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10766F-DF1B-4FE2-84B9-8F248651BD8C}"/>
              </a:ext>
            </a:extLst>
          </p:cNvPr>
          <p:cNvSpPr txBox="1"/>
          <p:nvPr/>
        </p:nvSpPr>
        <p:spPr>
          <a:xfrm>
            <a:off x="1105736" y="3510378"/>
            <a:ext cx="3868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=sum(A1:A4)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16E793-6A16-4C5E-A825-66E785792758}"/>
              </a:ext>
            </a:extLst>
          </p:cNvPr>
          <p:cNvSpPr txBox="1"/>
          <p:nvPr/>
        </p:nvSpPr>
        <p:spPr>
          <a:xfrm>
            <a:off x="7441806" y="3510378"/>
            <a:ext cx="2396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=A1/B1</a:t>
            </a:r>
          </a:p>
        </p:txBody>
      </p:sp>
    </p:spTree>
    <p:extLst>
      <p:ext uri="{BB962C8B-B14F-4D97-AF65-F5344CB8AC3E}">
        <p14:creationId xmlns:p14="http://schemas.microsoft.com/office/powerpoint/2010/main" val="4632661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67" y="1825215"/>
            <a:ext cx="11940466" cy="4087313"/>
          </a:xfrm>
        </p:spPr>
        <p:txBody>
          <a:bodyPr>
            <a:normAutofit/>
          </a:bodyPr>
          <a:lstStyle/>
          <a:p>
            <a:pPr algn="ctr"/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তোমার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পরিবারের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এক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মাসের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6000" dirty="0"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6000" dirty="0">
                <a:latin typeface="SutonnyOMJ" panose="01010600010101010101" pitchFamily="2" charset="0"/>
                <a:cs typeface="SutonnyOMJ" panose="01010600010101010101" pitchFamily="2" charset="0"/>
              </a:rPr>
              <a:t>জ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6000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as-IN" sz="6000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6000" dirty="0">
                <a:latin typeface="SutonnyOMJ" panose="01010600010101010101" pitchFamily="2" charset="0"/>
                <a:cs typeface="SutonnyOMJ" panose="01010600010101010101" pitchFamily="2" charset="0"/>
              </a:rPr>
              <a:t>হ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as-IN" sz="6000" dirty="0">
                <a:latin typeface="SutonnyOMJ" panose="01010600010101010101" pitchFamily="2" charset="0"/>
                <a:cs typeface="SutonnyOMJ" panose="01010600010101010101" pitchFamily="2" charset="0"/>
              </a:rPr>
              <a:t>স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6000" dirty="0"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6000" dirty="0">
                <a:latin typeface="SutonnyOMJ" panose="01010600010101010101" pitchFamily="2" charset="0"/>
                <a:cs typeface="SutonnyOMJ" panose="01010600010101010101" pitchFamily="2" charset="0"/>
              </a:rPr>
              <a:t>স</a:t>
            </a:r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্প্রেডশিট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ব্যবহার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 ক</a:t>
            </a:r>
            <a:r>
              <a:rPr lang="as-IN" sz="6000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ে </a:t>
            </a:r>
            <a:r>
              <a:rPr lang="as-IN" sz="6000" dirty="0">
                <a:latin typeface="SutonnyOMJ" panose="01010600010101010101" pitchFamily="2" charset="0"/>
                <a:cs typeface="SutonnyOMJ" panose="01010600010101010101" pitchFamily="2" charset="0"/>
              </a:rPr>
              <a:t>ত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ৈ</a:t>
            </a:r>
            <a:r>
              <a:rPr lang="as-IN" sz="6000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ি </a:t>
            </a:r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কর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এবং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6000" dirty="0">
                <a:latin typeface="SutonnyOMJ" panose="01010600010101010101" pitchFamily="2" charset="0"/>
                <a:cs typeface="SutonnyOMJ" panose="01010600010101010101" pitchFamily="2" charset="0"/>
              </a:rPr>
              <a:t>আ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ম</a:t>
            </a:r>
            <a:r>
              <a:rPr lang="as-IN" sz="6000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র ই</a:t>
            </a:r>
            <a:r>
              <a:rPr lang="as-IN" sz="6000" dirty="0">
                <a:latin typeface="SutonnyOMJ" panose="01010600010101010101" pitchFamily="2" charset="0"/>
                <a:cs typeface="SutonnyOMJ" panose="01010600010101010101" pitchFamily="2" charset="0"/>
              </a:rPr>
              <a:t>ম</a:t>
            </a:r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েই</a:t>
            </a:r>
            <a:r>
              <a:rPr lang="as-IN" sz="6000" dirty="0">
                <a:latin typeface="SutonnyOMJ" panose="01010600010101010101" pitchFamily="2" charset="0"/>
                <a:cs typeface="SutonnyOMJ" panose="01010600010101010101" pitchFamily="2" charset="0"/>
              </a:rPr>
              <a:t>ল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en-US" sz="6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(</a:t>
            </a:r>
            <a:r>
              <a:rPr lang="en-US" sz="6000" dirty="0">
                <a:solidFill>
                  <a:srgbClr val="7030A0"/>
                </a:solidFill>
                <a:cs typeface="SutonnyOMJ" panose="01010600010101010101" pitchFamily="2" charset="0"/>
                <a:hlinkClick r:id="rId2"/>
              </a:rPr>
              <a:t>alakbhat@gmail.com</a:t>
            </a:r>
            <a:r>
              <a:rPr lang="en-US" sz="6000" dirty="0">
                <a:solidFill>
                  <a:srgbClr val="7030A0"/>
                </a:solidFill>
                <a:cs typeface="SutonnyOMJ" panose="01010600010101010101" pitchFamily="2" charset="0"/>
              </a:rPr>
              <a:t>) </a:t>
            </a:r>
            <a:r>
              <a:rPr lang="as-IN" sz="6000" dirty="0" smtClean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জ</a:t>
            </a:r>
            <a:r>
              <a:rPr lang="en-US" sz="6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ম</a:t>
            </a:r>
            <a:r>
              <a:rPr lang="as-IN" sz="6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en-US" sz="6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6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দ</a:t>
            </a:r>
            <a:r>
              <a:rPr lang="en-US" sz="6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6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ও</a:t>
            </a:r>
            <a:r>
              <a:rPr lang="en-US" sz="6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  <a:endParaRPr lang="en-US" sz="4800" dirty="0">
              <a:solidFill>
                <a:srgbClr val="7030A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47536" y="809552"/>
            <a:ext cx="28906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u="sng" dirty="0" err="1">
                <a:latin typeface="SutonnyOMJ" panose="01010600010101010101" pitchFamily="2" charset="0"/>
                <a:cs typeface="SutonnyOMJ" panose="01010600010101010101" pitchFamily="2" charset="0"/>
              </a:rPr>
              <a:t>বাড়ির</a:t>
            </a:r>
            <a:r>
              <a:rPr lang="en-US" sz="6000" u="sng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u="sng" dirty="0" err="1">
                <a:latin typeface="SutonnyOMJ" panose="01010600010101010101" pitchFamily="2" charset="0"/>
                <a:cs typeface="SutonnyOMJ" panose="01010600010101010101" pitchFamily="2" charset="0"/>
              </a:rPr>
              <a:t>কাজ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1731338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3606" y="2331577"/>
            <a:ext cx="8246806" cy="2073275"/>
          </a:xfrm>
        </p:spPr>
        <p:txBody>
          <a:bodyPr>
            <a:noAutofit/>
          </a:bodyPr>
          <a:lstStyle/>
          <a:p>
            <a:r>
              <a:rPr lang="en-US" sz="16600" dirty="0">
                <a:solidFill>
                  <a:srgbClr val="00B050"/>
                </a:solidFill>
                <a:latin typeface="Berlin Sans FB Demi" panose="020E0802020502020306" pitchFamily="34" charset="0"/>
              </a:rPr>
              <a:t>THANKS</a:t>
            </a:r>
          </a:p>
        </p:txBody>
      </p:sp>
    </p:spTree>
    <p:extLst>
      <p:ext uri="{BB962C8B-B14F-4D97-AF65-F5344CB8AC3E}">
        <p14:creationId xmlns:p14="http://schemas.microsoft.com/office/powerpoint/2010/main" val="18725837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670" y="2768474"/>
            <a:ext cx="5535562" cy="3956791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u="sng" dirty="0" err="1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শিক্ষক</a:t>
            </a:r>
            <a:r>
              <a:rPr lang="en-US" u="sng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u="sng" dirty="0" err="1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পরিচিতি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অলক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ভট্টাচার্য্য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as-IN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as-IN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as-IN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য়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 </a:t>
            </a:r>
            <a:r>
              <a:rPr lang="en-US" sz="4000" dirty="0" err="1" smtClean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শিক্ষক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লামা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আদর্শ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বালিকা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উচ্চ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বিদ্যালয়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  <a:b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লামা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, </a:t>
            </a: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বান্দরবান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  <a:b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ইমেইল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- </a:t>
            </a:r>
            <a:r>
              <a:rPr lang="en-US" sz="4000" dirty="0">
                <a:solidFill>
                  <a:srgbClr val="7030A0"/>
                </a:solidFill>
                <a:latin typeface="+mn-lt"/>
                <a:cs typeface="SutonnyOMJ" panose="01010600010101010101" pitchFamily="2" charset="0"/>
              </a:rPr>
              <a:t>alakbhat@gmail.com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</a:br>
            <a:endParaRPr lang="en-US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89577" y="2768474"/>
            <a:ext cx="5535562" cy="3785652"/>
          </a:xfrm>
          <a:custGeom>
            <a:avLst/>
            <a:gdLst>
              <a:gd name="connsiteX0" fmla="*/ 0 w 3343564"/>
              <a:gd name="connsiteY0" fmla="*/ 0 h 3170099"/>
              <a:gd name="connsiteX1" fmla="*/ 3343564 w 3343564"/>
              <a:gd name="connsiteY1" fmla="*/ 0 h 3170099"/>
              <a:gd name="connsiteX2" fmla="*/ 3343564 w 3343564"/>
              <a:gd name="connsiteY2" fmla="*/ 3170099 h 3170099"/>
              <a:gd name="connsiteX3" fmla="*/ 0 w 3343564"/>
              <a:gd name="connsiteY3" fmla="*/ 3170099 h 3170099"/>
              <a:gd name="connsiteX4" fmla="*/ 0 w 3343564"/>
              <a:gd name="connsiteY4" fmla="*/ 0 h 3170099"/>
              <a:gd name="connsiteX0" fmla="*/ 0 w 3343564"/>
              <a:gd name="connsiteY0" fmla="*/ 9237 h 3179336"/>
              <a:gd name="connsiteX1" fmla="*/ 3343564 w 3343564"/>
              <a:gd name="connsiteY1" fmla="*/ 0 h 3179336"/>
              <a:gd name="connsiteX2" fmla="*/ 3343564 w 3343564"/>
              <a:gd name="connsiteY2" fmla="*/ 3179336 h 3179336"/>
              <a:gd name="connsiteX3" fmla="*/ 0 w 3343564"/>
              <a:gd name="connsiteY3" fmla="*/ 3179336 h 3179336"/>
              <a:gd name="connsiteX4" fmla="*/ 0 w 3343564"/>
              <a:gd name="connsiteY4" fmla="*/ 9237 h 3179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3564" h="3179336">
                <a:moveTo>
                  <a:pt x="0" y="9237"/>
                </a:moveTo>
                <a:lnTo>
                  <a:pt x="3343564" y="0"/>
                </a:lnTo>
                <a:lnTo>
                  <a:pt x="3343564" y="3179336"/>
                </a:lnTo>
                <a:lnTo>
                  <a:pt x="0" y="3179336"/>
                </a:lnTo>
                <a:lnTo>
                  <a:pt x="0" y="9237"/>
                </a:lnTo>
                <a:close/>
              </a:path>
            </a:pathLst>
          </a:custGeom>
          <a:noFill/>
          <a:scene3d>
            <a:camera prst="orthographicFront"/>
            <a:lightRig rig="threePt" dir="t"/>
          </a:scene3d>
          <a:sp3d>
            <a:bevelT w="139700" prst="cross"/>
            <a:bevelB w="101600" prst="riblet"/>
          </a:sp3d>
        </p:spPr>
        <p:txBody>
          <a:bodyPr wrap="square" rtlCol="0">
            <a:spAutoFit/>
          </a:bodyPr>
          <a:lstStyle/>
          <a:p>
            <a:r>
              <a:rPr lang="en-US" sz="4000" u="sng" dirty="0" err="1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পাঠ</a:t>
            </a:r>
            <a:r>
              <a:rPr lang="en-US" sz="4000" u="sng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u="sng" dirty="0" err="1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পরিচিতি</a:t>
            </a:r>
            <a:endParaRPr lang="en-US" sz="4000" u="sng" dirty="0">
              <a:solidFill>
                <a:srgbClr val="00B05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নবম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শ্রেণি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বিষয়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: </a:t>
            </a: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আইসিটি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অধ্যায়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: </a:t>
            </a: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আমার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লেখা</a:t>
            </a:r>
            <a:r>
              <a:rPr lang="as-IN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ল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as-IN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খ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ি </a:t>
            </a:r>
            <a:r>
              <a:rPr lang="as-IN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ও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হ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as-IN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পাঠ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: </a:t>
            </a:r>
            <a:r>
              <a:rPr lang="as-IN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</a:t>
            </a: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্প্রেড</a:t>
            </a:r>
            <a:r>
              <a:rPr lang="as-IN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শ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as-IN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ট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ও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আমার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হিসাব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 </a:t>
            </a:r>
          </a:p>
          <a:p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সময়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: ৪</a:t>
            </a:r>
            <a:r>
              <a:rPr lang="as-IN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০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মিনিট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8" name="Horizontal Scroll 7"/>
          <p:cNvSpPr/>
          <p:nvPr/>
        </p:nvSpPr>
        <p:spPr>
          <a:xfrm>
            <a:off x="4473677" y="0"/>
            <a:ext cx="3215150" cy="184561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01265" y="451262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পরিচিতি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25089"/>
              </p:ext>
            </p:extLst>
          </p:nvPr>
        </p:nvGraphicFramePr>
        <p:xfrm>
          <a:off x="5887720" y="2768474"/>
          <a:ext cx="208280" cy="4049119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273909075"/>
                    </a:ext>
                  </a:extLst>
                </a:gridCol>
              </a:tblGrid>
              <a:tr h="404911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386653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1633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7" y="0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ছবিগুলো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লক্ষ্য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কর</a:t>
            </a:r>
            <a:endParaRPr lang="en-US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84508" y="1276634"/>
            <a:ext cx="30229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Office Apps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12401C8F-55D0-4E46-850A-202E671F09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1861409"/>
            <a:ext cx="12192000" cy="4990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1073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E42EF2A9-4C9B-44DD-88E6-A6CC2A8E7E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09" y="766783"/>
            <a:ext cx="10741981" cy="532443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DB92F10-7822-48E6-B0FF-C014A87570B5}"/>
              </a:ext>
            </a:extLst>
          </p:cNvPr>
          <p:cNvSpPr/>
          <p:nvPr/>
        </p:nvSpPr>
        <p:spPr>
          <a:xfrm>
            <a:off x="5465954" y="891751"/>
            <a:ext cx="1260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Office Apps</a:t>
            </a:r>
          </a:p>
        </p:txBody>
      </p:sp>
    </p:spTree>
    <p:extLst>
      <p:ext uri="{BB962C8B-B14F-4D97-AF65-F5344CB8AC3E}">
        <p14:creationId xmlns:p14="http://schemas.microsoft.com/office/powerpoint/2010/main" val="19831895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60242" cy="6492875"/>
          </a:xfrm>
        </p:spPr>
        <p:txBody>
          <a:bodyPr>
            <a:normAutofit/>
          </a:bodyPr>
          <a:lstStyle/>
          <a:p>
            <a:pPr algn="ctr"/>
            <a:r>
              <a:rPr lang="as-IN" sz="13800" u="sng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স্প্রেডশিট </a:t>
            </a:r>
            <a:r>
              <a:rPr lang="en-US" sz="13800" u="sng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sz="13800" u="sng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as-IN" sz="138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ও</a:t>
            </a:r>
            <a:r>
              <a:rPr lang="as-IN" sz="13800" u="sng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13800" u="sng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sz="13800" u="sng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as-IN" sz="13800" u="sng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আমার হিসাব </a:t>
            </a:r>
            <a:endParaRPr lang="en-US" sz="13800" u="sng" dirty="0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8594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2800" u="sng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শিখনফল</a:t>
            </a:r>
            <a:endParaRPr lang="en-US" u="sng" dirty="0">
              <a:solidFill>
                <a:srgbClr val="7030A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677706"/>
              </p:ext>
            </p:extLst>
          </p:nvPr>
        </p:nvGraphicFramePr>
        <p:xfrm>
          <a:off x="543232" y="1264778"/>
          <a:ext cx="10488562" cy="5032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6791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26661"/>
            <a:ext cx="121919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as-IN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স্প্রেডশিট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হ</a:t>
            </a:r>
            <a:r>
              <a:rPr lang="en-US" sz="7200" dirty="0" err="1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চ্ছে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7200" dirty="0" err="1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এক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7200" dirty="0" err="1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ধরনের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অ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as-IN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য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</a:t>
            </a:r>
            <a:r>
              <a:rPr lang="en-US" sz="7200" dirty="0" err="1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্লিকেশ</a:t>
            </a:r>
            <a:r>
              <a:rPr lang="as-IN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ফ</a:t>
            </a:r>
            <a:r>
              <a:rPr lang="as-IN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ট</a:t>
            </a:r>
            <a:r>
              <a:rPr lang="en-US" sz="7200" dirty="0" err="1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ওয়্যার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(</a:t>
            </a:r>
            <a:r>
              <a:rPr lang="as-IN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হ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as-IN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as-IN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) </a:t>
            </a:r>
            <a:r>
              <a:rPr lang="as-IN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য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 </a:t>
            </a:r>
            <a:r>
              <a:rPr lang="as-IN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ত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ল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as-IN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দ</a:t>
            </a:r>
            <a:r>
              <a:rPr lang="as-IN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ধ</a:t>
            </a:r>
            <a:r>
              <a:rPr lang="as-IN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ভ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ে </a:t>
            </a:r>
            <a:r>
              <a:rPr lang="as-IN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ড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ট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 </a:t>
            </a:r>
            <a:r>
              <a:rPr lang="as-IN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as-IN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as-IN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য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, </a:t>
            </a:r>
            <a:r>
              <a:rPr lang="as-IN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as-IN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শ</a:t>
            </a:r>
            <a:r>
              <a:rPr lang="en-US" sz="7200" dirty="0" err="1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্লে</a:t>
            </a:r>
            <a:r>
              <a:rPr lang="as-IN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ষ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ণ </a:t>
            </a:r>
            <a:r>
              <a:rPr lang="as-IN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ও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ং</a:t>
            </a:r>
            <a:r>
              <a:rPr lang="as-IN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as-IN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ষ</a:t>
            </a:r>
            <a:r>
              <a:rPr lang="as-IN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ণ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ে </a:t>
            </a:r>
            <a:r>
              <a:rPr lang="as-IN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as-IN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য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as-IN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হ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ৃ</a:t>
            </a:r>
            <a:r>
              <a:rPr lang="as-IN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ত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হ</a:t>
            </a:r>
            <a:r>
              <a:rPr lang="en-US" sz="7200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য়।</a:t>
            </a:r>
            <a:r>
              <a:rPr lang="en-US" sz="4800" u="sng" dirty="0">
                <a:solidFill>
                  <a:schemeClr val="accent2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 </a:t>
            </a:r>
            <a:endParaRPr lang="en-US" sz="9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20214" y="475008"/>
            <a:ext cx="3457998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as-IN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স্প্রেডশিট</a:t>
            </a:r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কি</a:t>
            </a:r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?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9630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28B5B29-CE0E-4345-96AD-8F1B5378CB0F}"/>
              </a:ext>
            </a:extLst>
          </p:cNvPr>
          <p:cNvSpPr/>
          <p:nvPr/>
        </p:nvSpPr>
        <p:spPr>
          <a:xfrm>
            <a:off x="137603" y="58846"/>
            <a:ext cx="11916793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4800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স্প্রেডশিট</a:t>
            </a:r>
            <a:r>
              <a:rPr lang="en-US" sz="4800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4800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en-US" sz="4800" dirty="0" err="1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িশ্লেষণের</a:t>
            </a:r>
            <a:r>
              <a:rPr lang="en-US" sz="4800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বৈশিষ্ট্য</a:t>
            </a:r>
            <a:r>
              <a:rPr lang="en-US" sz="4800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সমূহ</a:t>
            </a:r>
            <a:r>
              <a:rPr lang="en-US" sz="4800" dirty="0">
                <a:solidFill>
                  <a:schemeClr val="accent4">
                    <a:lumMod val="50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:</a:t>
            </a:r>
          </a:p>
          <a:p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১. 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স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ং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খ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য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া 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ও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অ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ষ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ভ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ত্তিক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উপাত্ত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নিয়ে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কাজ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করা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যায়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  <a:p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২. 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য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ে 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োন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ধরনের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হিসাবের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জন্য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সুবিধাজনক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  <a:p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৩. 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স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ূ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ত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য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হ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ারের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সুয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ো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গ 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থ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ায়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অনেক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বেশি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উপাত্ত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নিয়ে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কাজ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   </a:t>
            </a:r>
          </a:p>
          <a:p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  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করা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যায়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  <a:p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৪. 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ভ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ন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ন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ফ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ং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শ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ন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স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ূ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ত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ে 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য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হ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স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হ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জ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ে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উপাত্ত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বিশ্লেষণ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</a:p>
          <a:p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 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করা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যায়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  <a:p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৫.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আক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্ষ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ণ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ী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য়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গ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ফ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ও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চ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ট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য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হ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উপাত্ত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উপস্থাপন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করা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</a:p>
          <a:p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 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যায়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, 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ই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ত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য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দ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66707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A830219-34DD-4F0D-BC92-83E8777C03DB}"/>
              </a:ext>
            </a:extLst>
          </p:cNvPr>
          <p:cNvSpPr txBox="1"/>
          <p:nvPr/>
        </p:nvSpPr>
        <p:spPr>
          <a:xfrm>
            <a:off x="1136342" y="1571348"/>
            <a:ext cx="856695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এসে</a:t>
            </a:r>
            <a:r>
              <a:rPr lang="as-IN" sz="6000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যোগ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বিয়োগ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গুণ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 , </a:t>
            </a:r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ভাগ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শতকরা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6000" dirty="0"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as-IN" sz="6000" dirty="0">
                <a:latin typeface="SutonnyOMJ" panose="01010600010101010101" pitchFamily="2" charset="0"/>
                <a:cs typeface="SutonnyOMJ" panose="01010600010101010101" pitchFamily="2" charset="0"/>
              </a:rPr>
              <a:t>ভ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6000" dirty="0"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ে </a:t>
            </a:r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নির্ণয়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6000" dirty="0"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as-IN" sz="6000" dirty="0">
                <a:latin typeface="SutonnyOMJ" panose="01010600010101010101" pitchFamily="2" charset="0"/>
                <a:cs typeface="SutonnyOMJ" panose="01010600010101010101" pitchFamily="2" charset="0"/>
              </a:rPr>
              <a:t>ত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ে </a:t>
            </a:r>
            <a:r>
              <a:rPr lang="as-IN" sz="6000" dirty="0">
                <a:latin typeface="SutonnyOMJ" panose="01010600010101010101" pitchFamily="2" charset="0"/>
                <a:cs typeface="SutonnyOMJ" panose="01010600010101010101" pitchFamily="2" charset="0"/>
              </a:rPr>
              <a:t>হ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য় </a:t>
            </a:r>
            <a:r>
              <a:rPr lang="as-IN" sz="6000" dirty="0">
                <a:latin typeface="SutonnyOMJ" panose="01010600010101010101" pitchFamily="2" charset="0"/>
                <a:cs typeface="SutonnyOMJ" panose="01010600010101010101" pitchFamily="2" charset="0"/>
              </a:rPr>
              <a:t>শ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as-IN" sz="6000" dirty="0">
                <a:latin typeface="SutonnyOMJ" panose="01010600010101010101" pitchFamily="2" charset="0"/>
                <a:cs typeface="SutonnyOMJ" panose="01010600010101010101" pitchFamily="2" charset="0"/>
              </a:rPr>
              <a:t>খ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ি।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864366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</TotalTime>
  <Words>514</Words>
  <Application>Microsoft Office PowerPoint</Application>
  <PresentationFormat>Widescreen</PresentationFormat>
  <Paragraphs>46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Berlin Sans FB Demi</vt:lpstr>
      <vt:lpstr>Calibri</vt:lpstr>
      <vt:lpstr>Calibri Light</vt:lpstr>
      <vt:lpstr>SutonnyOMJ</vt:lpstr>
      <vt:lpstr>Wingdings</vt:lpstr>
      <vt:lpstr>Office Theme</vt:lpstr>
      <vt:lpstr>PowerPoint Presentation</vt:lpstr>
      <vt:lpstr>   শিক্ষক পরিচিতি অলক ভট্টাচার্য্য সিনিয়র শিক্ষক লামা আদর্শ বালিকা উচ্চ বিদ্যালয়। লামা , বান্দরবান। ইমেইল- alakbhat@gmail.com    </vt:lpstr>
      <vt:lpstr> ছবিগুলো লক্ষ্য কর</vt:lpstr>
      <vt:lpstr>PowerPoint Presentation</vt:lpstr>
      <vt:lpstr>স্প্রেডশিট  ও  আমার হিসাব 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তোমার পরিবারের এক মাসের বাজারের হিসাব স্প্রেডশিট ব্যবহার করে তৈরি কর এবং আমার ইমেইলে(alakbhat@gmail.com) জমা দাও।</vt:lpstr>
      <vt:lpstr>THANKS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Pranoy Chakraborty</dc:creator>
  <cp:lastModifiedBy>acer</cp:lastModifiedBy>
  <cp:revision>105</cp:revision>
  <dcterms:created xsi:type="dcterms:W3CDTF">2019-05-04T05:03:13Z</dcterms:created>
  <dcterms:modified xsi:type="dcterms:W3CDTF">2021-11-05T10:45:24Z</dcterms:modified>
</cp:coreProperties>
</file>