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438" r:id="rId2"/>
    <p:sldId id="441" r:id="rId3"/>
    <p:sldId id="407" r:id="rId4"/>
    <p:sldId id="443" r:id="rId5"/>
    <p:sldId id="444" r:id="rId6"/>
    <p:sldId id="406" r:id="rId7"/>
    <p:sldId id="433" r:id="rId8"/>
    <p:sldId id="417" r:id="rId9"/>
    <p:sldId id="445" r:id="rId10"/>
    <p:sldId id="430" r:id="rId11"/>
    <p:sldId id="432" r:id="rId12"/>
    <p:sldId id="416" r:id="rId13"/>
    <p:sldId id="400" r:id="rId14"/>
    <p:sldId id="422" r:id="rId15"/>
    <p:sldId id="402" r:id="rId16"/>
    <p:sldId id="446" r:id="rId17"/>
    <p:sldId id="403" r:id="rId18"/>
    <p:sldId id="4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E4BD"/>
    <a:srgbClr val="FF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4" autoAdjust="0"/>
    <p:restoredTop sz="94607" autoAdjust="0"/>
  </p:normalViewPr>
  <p:slideViewPr>
    <p:cSldViewPr snapToGrid="0">
      <p:cViewPr varScale="1">
        <p:scale>
          <a:sx n="68" d="100"/>
          <a:sy n="68" d="100"/>
        </p:scale>
        <p:origin x="9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7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7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6-Nov-21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6-Nov-21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1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0C6E44-7712-4070-9392-E1CCB3172C6E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" name="Picture 9" descr="A_girl_in_the_rain_animation_by_Larissa_Art.gif">
            <a:extLst>
              <a:ext uri="{FF2B5EF4-FFF2-40B4-BE49-F238E27FC236}">
                <a16:creationId xmlns:a16="http://schemas.microsoft.com/office/drawing/2014/main" id="{C8B90A66-6B03-4F3C-B6A1-ADEE2B18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2" y="227263"/>
            <a:ext cx="11785600" cy="642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55F036-B7E0-4B5B-9A93-E33EADBE552A}"/>
              </a:ext>
            </a:extLst>
          </p:cNvPr>
          <p:cNvSpPr/>
          <p:nvPr/>
        </p:nvSpPr>
        <p:spPr>
          <a:xfrm>
            <a:off x="3228621" y="451556"/>
            <a:ext cx="6175023" cy="79022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6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DD9E9-0564-4265-A288-69CDCFE7FCFB}"/>
              </a:ext>
            </a:extLst>
          </p:cNvPr>
          <p:cNvSpPr/>
          <p:nvPr/>
        </p:nvSpPr>
        <p:spPr>
          <a:xfrm>
            <a:off x="156410" y="168441"/>
            <a:ext cx="12035590" cy="6388769"/>
          </a:xfrm>
          <a:prstGeom prst="rect">
            <a:avLst/>
          </a:prstGeom>
          <a:gradFill flip="none" rotWithShape="1">
            <a:gsLst>
              <a:gs pos="47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rgbClr val="C00000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63" y="692810"/>
            <a:ext cx="4093205" cy="346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96" y="632652"/>
            <a:ext cx="4194634" cy="3581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066154" y="5343997"/>
            <a:ext cx="63594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48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4316" y="4595015"/>
            <a:ext cx="3108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থেকে জেলি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0067" y="4570800"/>
            <a:ext cx="2045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 তৈরি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AE5CB8-EBA3-4800-84D9-D0654D89E347}"/>
              </a:ext>
            </a:extLst>
          </p:cNvPr>
          <p:cNvSpPr/>
          <p:nvPr/>
        </p:nvSpPr>
        <p:spPr>
          <a:xfrm>
            <a:off x="1" y="1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CD376-3563-4378-9E31-DDBA643499FE}"/>
              </a:ext>
            </a:extLst>
          </p:cNvPr>
          <p:cNvSpPr/>
          <p:nvPr/>
        </p:nvSpPr>
        <p:spPr>
          <a:xfrm>
            <a:off x="204537" y="228600"/>
            <a:ext cx="11782926" cy="650908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00CC00"/>
                </a:solidFill>
              </a:ln>
            </a:endParaRPr>
          </a:p>
        </p:txBody>
      </p:sp>
      <p:sp>
        <p:nvSpPr>
          <p:cNvPr id="3" name="Oval 2"/>
          <p:cNvSpPr/>
          <p:nvPr/>
        </p:nvSpPr>
        <p:spPr>
          <a:xfrm>
            <a:off x="4658925" y="2961725"/>
            <a:ext cx="2379857" cy="1721359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গুরুত্ব</a:t>
            </a: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7121" y="426892"/>
            <a:ext cx="5242236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48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86875" y="1718570"/>
            <a:ext cx="1773215" cy="171938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 রোধ</a:t>
            </a: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6773544">
            <a:off x="8031261" y="3624595"/>
            <a:ext cx="560312" cy="5520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40930" y="4361985"/>
            <a:ext cx="2659483" cy="161770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জন্মাতে দেয়না</a:t>
            </a: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1194518">
            <a:off x="5344214" y="5117866"/>
            <a:ext cx="985101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86469" y="4367463"/>
            <a:ext cx="2142699" cy="157181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মৌসুমি ফল সংরক্ষণ</a:t>
            </a: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5609155">
            <a:off x="2948995" y="3845329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80982" y="1341320"/>
            <a:ext cx="1773214" cy="14301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 রোধ</a:t>
            </a: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908618">
            <a:off x="6761520" y="179579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35764" y="2236154"/>
            <a:ext cx="2002346" cy="14627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 পরিবহন</a:t>
            </a: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9327006">
            <a:off x="4073047" y="1873563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39E4FA-5EDC-4311-8C25-FE9D9FF70CDE}"/>
              </a:ext>
            </a:extLst>
          </p:cNvPr>
          <p:cNvSpPr/>
          <p:nvPr/>
        </p:nvSpPr>
        <p:spPr>
          <a:xfrm>
            <a:off x="108287" y="144684"/>
            <a:ext cx="1193532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1" grpId="0" animBg="1"/>
      <p:bldP spid="19" grpId="0" animBg="1"/>
      <p:bldP spid="22" grpId="0" animBg="1"/>
      <p:bldP spid="20" grpId="0" animBg="1"/>
      <p:bldP spid="23" grpId="0" animBg="1"/>
      <p:bldP spid="16" grpId="0" animBg="1"/>
      <p:bldP spid="5" grpId="0" animBg="1"/>
      <p:bldP spid="1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71F0A-4A44-423B-996D-D6A745C496FD}"/>
              </a:ext>
            </a:extLst>
          </p:cNvPr>
          <p:cNvSpPr/>
          <p:nvPr/>
        </p:nvSpPr>
        <p:spPr>
          <a:xfrm>
            <a:off x="156410" y="156410"/>
            <a:ext cx="12035590" cy="63887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93" y="613403"/>
            <a:ext cx="4232870" cy="52175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9C68B6-A2F2-40E1-84F5-36093C4086B7}"/>
              </a:ext>
            </a:extLst>
          </p:cNvPr>
          <p:cNvSpPr/>
          <p:nvPr/>
        </p:nvSpPr>
        <p:spPr>
          <a:xfrm>
            <a:off x="1" y="1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01EBBF22-54E6-42C4-B1FE-653AE928D4B3}"/>
              </a:ext>
            </a:extLst>
          </p:cNvPr>
          <p:cNvSpPr/>
          <p:nvPr/>
        </p:nvSpPr>
        <p:spPr>
          <a:xfrm>
            <a:off x="1147010" y="749968"/>
            <a:ext cx="4953000" cy="165634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পাঠ্যবইয়ের</a:t>
            </a:r>
            <a:r>
              <a:rPr lang="en-US" sz="48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সাথে</a:t>
            </a:r>
            <a:r>
              <a:rPr lang="en-US" sz="48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সংযোগ</a:t>
            </a:r>
            <a:r>
              <a:rPr lang="en-US" sz="48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05CEF1C-D39F-49D1-A4BA-84A6237FC34D}"/>
              </a:ext>
            </a:extLst>
          </p:cNvPr>
          <p:cNvSpPr/>
          <p:nvPr/>
        </p:nvSpPr>
        <p:spPr>
          <a:xfrm>
            <a:off x="1515979" y="2879558"/>
            <a:ext cx="4343400" cy="2971801"/>
          </a:xfrm>
          <a:prstGeom prst="cloud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প্রাথমিক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বিজ্ঞান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 অধ্যায়-০</a:t>
            </a:r>
            <a:r>
              <a:rPr lang="bn-IN" sz="44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৬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পৃ</a:t>
            </a:r>
            <a:r>
              <a:rPr lang="bn-IN" sz="44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ষ্ঠা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-</a:t>
            </a:r>
            <a:r>
              <a:rPr lang="bn-IN" sz="44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৪৩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SutonnyOMJ" panose="01010600010101010101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8496A-797E-4A3F-B8AE-34AEE42F6C94}"/>
              </a:ext>
            </a:extLst>
          </p:cNvPr>
          <p:cNvSpPr/>
          <p:nvPr/>
        </p:nvSpPr>
        <p:spPr>
          <a:xfrm>
            <a:off x="144378" y="162149"/>
            <a:ext cx="12047622" cy="64368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62434" y="402368"/>
            <a:ext cx="399123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36720" y="4719058"/>
            <a:ext cx="6347912" cy="105485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প্রদর্শিত খাদ্য সংরক্ষণ পদ্ধতি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দুইটি করে বাক্য বল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0" b="9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61" y="1438120"/>
            <a:ext cx="4169739" cy="2506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4TYREYRTUYT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6837" y="1769311"/>
            <a:ext cx="2162832" cy="2291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A8D079-7841-4216-916B-2582AB1398C5}"/>
              </a:ext>
            </a:extLst>
          </p:cNvPr>
          <p:cNvSpPr/>
          <p:nvPr/>
        </p:nvSpPr>
        <p:spPr>
          <a:xfrm>
            <a:off x="1" y="1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9E6724-5390-4845-8E84-7A18898D2855}"/>
              </a:ext>
            </a:extLst>
          </p:cNvPr>
          <p:cNvSpPr/>
          <p:nvPr/>
        </p:nvSpPr>
        <p:spPr>
          <a:xfrm>
            <a:off x="168442" y="93107"/>
            <a:ext cx="12023558" cy="64609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2779" y="392479"/>
            <a:ext cx="2788022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800" b="1" i="0" u="none" strike="noStrike" kern="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800" b="1" i="0" u="none" strike="noStrike" kern="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5262" r="1125" b="3259"/>
          <a:stretch/>
        </p:blipFill>
        <p:spPr>
          <a:xfrm>
            <a:off x="6572181" y="1167064"/>
            <a:ext cx="4641251" cy="5065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1585746" y="1697327"/>
            <a:ext cx="3972272" cy="3943381"/>
            <a:chOff x="2326363" y="1394879"/>
            <a:chExt cx="4043090" cy="4601198"/>
          </a:xfrm>
        </p:grpSpPr>
        <p:pic>
          <p:nvPicPr>
            <p:cNvPr id="16" name="Picture 15" descr="ILPIO[P][[].jp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1" b="91759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6363" y="1394879"/>
              <a:ext cx="4043090" cy="4601198"/>
            </a:xfrm>
            <a:prstGeom prst="rect">
              <a:avLst/>
            </a:prstGeom>
          </p:spPr>
        </p:pic>
        <p:pic>
          <p:nvPicPr>
            <p:cNvPr id="14" name="Picture 13" descr="7I7OI8P09[.jp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86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01439" y="2228186"/>
              <a:ext cx="2597624" cy="251701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6CE77EC-1E78-42F4-AFA3-D3F5ACEA089D}"/>
              </a:ext>
            </a:extLst>
          </p:cNvPr>
          <p:cNvSpPr/>
          <p:nvPr/>
        </p:nvSpPr>
        <p:spPr>
          <a:xfrm>
            <a:off x="1" y="1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946F1-9086-4556-A624-E1F49E0AD1CD}"/>
              </a:ext>
            </a:extLst>
          </p:cNvPr>
          <p:cNvSpPr/>
          <p:nvPr/>
        </p:nvSpPr>
        <p:spPr>
          <a:xfrm>
            <a:off x="144379" y="108283"/>
            <a:ext cx="12047621" cy="6436895"/>
          </a:xfrm>
          <a:prstGeom prst="rect">
            <a:avLst/>
          </a:prstGeom>
          <a:gradFill flip="none" rotWithShape="1">
            <a:gsLst>
              <a:gs pos="6000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4615906" y="563299"/>
            <a:ext cx="3025257" cy="963306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20984" y="2370462"/>
            <a:ext cx="8834696" cy="30469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রোদে শুকিয়ে সংরক্ষণ করা যায় এমন ২টি শস্যের নাম লিখ।</a:t>
            </a:r>
          </a:p>
          <a:p>
            <a:pPr marL="742950" indent="-742950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হিমাগারে সংরক্ষণ করা যায় এমন ২টি শস্যের নাম লিখ। </a:t>
            </a:r>
          </a:p>
          <a:p>
            <a:pPr marL="742950" indent="-742950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খাদ্য সংরক্ষণের গুরুত্ব ২টি বাক্যে লিখ।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459319" y="3387508"/>
            <a:ext cx="466761" cy="409904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2439144" y="2489946"/>
            <a:ext cx="472965" cy="409904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CDF469-A78C-4EB6-BFD4-F994138FA1E1}"/>
              </a:ext>
            </a:extLst>
          </p:cNvPr>
          <p:cNvSpPr/>
          <p:nvPr/>
        </p:nvSpPr>
        <p:spPr>
          <a:xfrm>
            <a:off x="1" y="1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5-Point Star 17">
            <a:extLst>
              <a:ext uri="{FF2B5EF4-FFF2-40B4-BE49-F238E27FC236}">
                <a16:creationId xmlns:a16="http://schemas.microsoft.com/office/drawing/2014/main" id="{83CD7796-DAD9-41D4-A4DE-99D2BB9A22F7}"/>
              </a:ext>
            </a:extLst>
          </p:cNvPr>
          <p:cNvSpPr/>
          <p:nvPr/>
        </p:nvSpPr>
        <p:spPr>
          <a:xfrm>
            <a:off x="2464935" y="4372672"/>
            <a:ext cx="472965" cy="409904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6" grpId="0" animBg="1"/>
      <p:bldP spid="15" grpId="0" animBg="1"/>
      <p:bldP spid="1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06B8B-D1D7-4A4F-AEA7-08D2AF219563}"/>
              </a:ext>
            </a:extLst>
          </p:cNvPr>
          <p:cNvSpPr/>
          <p:nvPr/>
        </p:nvSpPr>
        <p:spPr>
          <a:xfrm>
            <a:off x="-116304" y="0"/>
            <a:ext cx="12308304" cy="6713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154C44-9A2B-47E6-841E-A891F981678F}"/>
              </a:ext>
            </a:extLst>
          </p:cNvPr>
          <p:cNvSpPr/>
          <p:nvPr/>
        </p:nvSpPr>
        <p:spPr>
          <a:xfrm>
            <a:off x="2278967" y="282684"/>
            <a:ext cx="7765365" cy="835603"/>
          </a:xfrm>
          <a:prstGeom prst="rect">
            <a:avLst/>
          </a:prstGeom>
          <a:noFill/>
        </p:spPr>
        <p:txBody>
          <a:bodyPr wrap="square" lIns="96002" tIns="48001" rIns="96002" bIns="48001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নিম্নের শব্দগুলো দ্বারা শুন্যস্থান পূরণ কর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14856-A001-4DDB-81F6-D6E946EDCDFC}"/>
              </a:ext>
            </a:extLst>
          </p:cNvPr>
          <p:cNvSpPr/>
          <p:nvPr/>
        </p:nvSpPr>
        <p:spPr>
          <a:xfrm>
            <a:off x="1372339" y="2809461"/>
            <a:ext cx="9693228" cy="349857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১।বছরের সব সময় সব রকম ........... পাওয়া যায় না।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২।বৈজ্ঞানিক উপায়ে ...................খাদ্য সংরক্ষণ করা যায়।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৩।চাল,ডাল,গম ইত্যাদি .............শুকিয়ে সংরক্ষণ করা হয়।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৪।খাদ্য সংরক্ষণ খাবারে পচন সৃষ্টিকারী .................. জন্মাতে বাধা দেয়।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৫।খাদ্য সংরক্ষণের মাধ্যমে বিভিন্ন ..................খাদ্যদ্রব্য সারা বছর পাওয়া যায়।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55AB9-B434-4A11-A8CF-C8A850C824BB}"/>
              </a:ext>
            </a:extLst>
          </p:cNvPr>
          <p:cNvSpPr/>
          <p:nvPr/>
        </p:nvSpPr>
        <p:spPr>
          <a:xfrm>
            <a:off x="3860863" y="1660607"/>
            <a:ext cx="1048761" cy="4515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21BA76-3544-4359-9A6D-F94C69066995}"/>
              </a:ext>
            </a:extLst>
          </p:cNvPr>
          <p:cNvSpPr/>
          <p:nvPr/>
        </p:nvSpPr>
        <p:spPr>
          <a:xfrm>
            <a:off x="1826729" y="1679458"/>
            <a:ext cx="1760533" cy="4515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2F00E-D04F-4C09-8386-FEC92BA89A01}"/>
              </a:ext>
            </a:extLst>
          </p:cNvPr>
          <p:cNvSpPr/>
          <p:nvPr/>
        </p:nvSpPr>
        <p:spPr>
          <a:xfrm>
            <a:off x="9199504" y="1662129"/>
            <a:ext cx="1350449" cy="4515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63F70-FAFD-4793-8DE4-3591E6D8E74A}"/>
              </a:ext>
            </a:extLst>
          </p:cNvPr>
          <p:cNvSpPr/>
          <p:nvPr/>
        </p:nvSpPr>
        <p:spPr>
          <a:xfrm>
            <a:off x="7605656" y="1667955"/>
            <a:ext cx="1214788" cy="4515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A6EC0-1E16-43B6-B513-A14D29DF9311}"/>
              </a:ext>
            </a:extLst>
          </p:cNvPr>
          <p:cNvSpPr/>
          <p:nvPr/>
        </p:nvSpPr>
        <p:spPr>
          <a:xfrm>
            <a:off x="5362606" y="1648944"/>
            <a:ext cx="1685307" cy="4515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1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10533 0.186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7721 0.26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6055 0.32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806 0.409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7227 0.473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30120B-0416-4942-AF19-3EEA899A241F}"/>
              </a:ext>
            </a:extLst>
          </p:cNvPr>
          <p:cNvSpPr/>
          <p:nvPr/>
        </p:nvSpPr>
        <p:spPr>
          <a:xfrm>
            <a:off x="132346" y="108285"/>
            <a:ext cx="12059654" cy="647298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AC005-2D04-40F7-8CCF-AE85437A498B}"/>
              </a:ext>
            </a:extLst>
          </p:cNvPr>
          <p:cNvSpPr/>
          <p:nvPr/>
        </p:nvSpPr>
        <p:spPr>
          <a:xfrm>
            <a:off x="0" y="0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B41C3-414F-4746-8B29-6F1D8833EC86}"/>
              </a:ext>
            </a:extLst>
          </p:cNvPr>
          <p:cNvGrpSpPr/>
          <p:nvPr/>
        </p:nvGrpSpPr>
        <p:grpSpPr>
          <a:xfrm>
            <a:off x="4361449" y="1028810"/>
            <a:ext cx="6730540" cy="1393470"/>
            <a:chOff x="4180974" y="1028810"/>
            <a:chExt cx="6730540" cy="13934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A73466-1ACE-48F1-8813-EAD4BDB2DF84}"/>
                </a:ext>
              </a:extLst>
            </p:cNvPr>
            <p:cNvGrpSpPr/>
            <p:nvPr/>
          </p:nvGrpSpPr>
          <p:grpSpPr>
            <a:xfrm>
              <a:off x="4180974" y="1028810"/>
              <a:ext cx="6730540" cy="1393470"/>
              <a:chOff x="2023816" y="806697"/>
              <a:chExt cx="6358184" cy="1250703"/>
            </a:xfrm>
          </p:grpSpPr>
          <p:sp>
            <p:nvSpPr>
              <p:cNvPr id="15" name="Flowchart: Terminator 14">
                <a:extLst>
                  <a:ext uri="{FF2B5EF4-FFF2-40B4-BE49-F238E27FC236}">
                    <a16:creationId xmlns:a16="http://schemas.microsoft.com/office/drawing/2014/main" id="{9B15ADBD-B455-4F31-B355-848DCB431210}"/>
                  </a:ext>
                </a:extLst>
              </p:cNvPr>
              <p:cNvSpPr/>
              <p:nvPr/>
            </p:nvSpPr>
            <p:spPr>
              <a:xfrm>
                <a:off x="2231108" y="814754"/>
                <a:ext cx="5943600" cy="1242646"/>
              </a:xfrm>
              <a:prstGeom prst="flowChartTerminator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F692E076-95CB-454B-B2A3-751AF0B3D535}"/>
                  </a:ext>
                </a:extLst>
              </p:cNvPr>
              <p:cNvSpPr/>
              <p:nvPr/>
            </p:nvSpPr>
            <p:spPr>
              <a:xfrm>
                <a:off x="2438400" y="814754"/>
                <a:ext cx="5943600" cy="1242646"/>
              </a:xfrm>
              <a:prstGeom prst="flowChartTermina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C2979C04-4477-4467-9110-C569EE016FEE}"/>
                  </a:ext>
                </a:extLst>
              </p:cNvPr>
              <p:cNvSpPr/>
              <p:nvPr/>
            </p:nvSpPr>
            <p:spPr>
              <a:xfrm>
                <a:off x="2023816" y="806697"/>
                <a:ext cx="5943600" cy="1242646"/>
              </a:xfrm>
              <a:prstGeom prst="flowChartTermina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9FC94B-D9B1-4F43-AEAB-D8F49BEB24E9}"/>
                </a:ext>
              </a:extLst>
            </p:cNvPr>
            <p:cNvSpPr txBox="1"/>
            <p:nvPr/>
          </p:nvSpPr>
          <p:spPr>
            <a:xfrm>
              <a:off x="5102221" y="1176035"/>
              <a:ext cx="47996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9568DE7-DB6D-4B71-A143-F9077D88E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036"/>
          <a:stretch/>
        </p:blipFill>
        <p:spPr>
          <a:xfrm>
            <a:off x="1155924" y="673415"/>
            <a:ext cx="2682149" cy="25368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F00C20-50EC-46F2-8EAA-FFEEA7FEEC4F}"/>
              </a:ext>
            </a:extLst>
          </p:cNvPr>
          <p:cNvSpPr/>
          <p:nvPr/>
        </p:nvSpPr>
        <p:spPr>
          <a:xfrm>
            <a:off x="1037157" y="3924735"/>
            <a:ext cx="10140180" cy="1081825"/>
          </a:xfrm>
          <a:prstGeom prst="rect">
            <a:avLst/>
          </a:prstGeom>
          <a:noFill/>
        </p:spPr>
        <p:txBody>
          <a:bodyPr wrap="square" lIns="96002" tIns="48001" rIns="96002" bIns="48001"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১।চিনি বা তেল দিয়ে সংরক্ষণ করা যায় এমন ২টি খাদ্যের নাম লিখ।খাদ্য সংরক্ষণের ২টি উপায় লিখ।খাদ্য সংরক্ষণের গুরুত্ব ৩টি বাক্যে লিখ।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5B366EC-D651-4DD2-85D3-6BE0FD7E6CF9}"/>
              </a:ext>
            </a:extLst>
          </p:cNvPr>
          <p:cNvSpPr/>
          <p:nvPr/>
        </p:nvSpPr>
        <p:spPr>
          <a:xfrm>
            <a:off x="1" y="1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EC3575-9B7E-4936-AF98-B890AC73E61B}"/>
              </a:ext>
            </a:extLst>
          </p:cNvPr>
          <p:cNvSpPr/>
          <p:nvPr/>
        </p:nvSpPr>
        <p:spPr>
          <a:xfrm>
            <a:off x="2657533" y="282684"/>
            <a:ext cx="6444264" cy="1204935"/>
          </a:xfrm>
          <a:prstGeom prst="rect">
            <a:avLst/>
          </a:prstGeom>
          <a:noFill/>
        </p:spPr>
        <p:txBody>
          <a:bodyPr wrap="square" lIns="96002" tIns="48001" rIns="96002" bIns="48001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F9C3F-3D6D-47F9-9D29-FB929159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40" y="1659401"/>
            <a:ext cx="91101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F541C4-0B76-458D-A5AC-DE016399B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25" b="100000" l="0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450" y="361345"/>
            <a:ext cx="2171700" cy="2105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58AE86-546B-4893-91AE-13E6A60DB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71493" y="519303"/>
            <a:ext cx="2171700" cy="1898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E461A1-8DC4-4A2A-B433-C3B804FBE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434" y="4320289"/>
            <a:ext cx="2171700" cy="2041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FDFFCB-B79E-4D90-A683-D46D0FEAC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349" r="97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57" y="1934308"/>
            <a:ext cx="1567268" cy="3902048"/>
          </a:xfrm>
          <a:prstGeom prst="rect">
            <a:avLst/>
          </a:prstGeom>
        </p:spPr>
      </p:pic>
      <p:pic>
        <p:nvPicPr>
          <p:cNvPr id="14" name="Picture 13" descr="Sukesh Sutradhar.jpg">
            <a:extLst>
              <a:ext uri="{FF2B5EF4-FFF2-40B4-BE49-F238E27FC236}">
                <a16:creationId xmlns:a16="http://schemas.microsoft.com/office/drawing/2014/main" id="{5A5B42D5-9E9F-4CB9-A8E8-44A5C5C3A31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5816" y="855786"/>
            <a:ext cx="1629508" cy="193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374180-DC5B-4923-A3FF-F780A123D9C7}"/>
              </a:ext>
            </a:extLst>
          </p:cNvPr>
          <p:cNvSpPr/>
          <p:nvPr/>
        </p:nvSpPr>
        <p:spPr>
          <a:xfrm>
            <a:off x="1209832" y="2916378"/>
            <a:ext cx="400930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জাফর ইকবাল মন্ডল</a:t>
            </a:r>
            <a:endParaRPr lang="bn-IN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IN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নারায়নপুর ১নং সরকারি প্রাথমিক বিদ্যালয়,</a:t>
            </a:r>
          </a:p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পলাশবাড়ি,গাইবান্ধা।</a:t>
            </a:r>
          </a:p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নং-০১৭৩৩২৭৯৮৮২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605FA9-3B39-401F-B75F-9B5EC38C6F01}"/>
              </a:ext>
            </a:extLst>
          </p:cNvPr>
          <p:cNvSpPr/>
          <p:nvPr/>
        </p:nvSpPr>
        <p:spPr>
          <a:xfrm>
            <a:off x="6892979" y="2957366"/>
            <a:ext cx="4073001" cy="28469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</a:p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৬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পাঠ-সুস্থ জীবনের জন্য খাদ্য</a:t>
            </a:r>
          </a:p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শিরোনাম-খাদ্য সংরক্ষণ</a:t>
            </a:r>
          </a:p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FAFF21-3E37-4D3A-8A13-0545279D543A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D73DDB-2182-42E0-AA30-7D2EAA343C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1223" y="914401"/>
            <a:ext cx="1865135" cy="19215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CD8BFC-B4FB-4FE0-A48D-4D5F8D609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62">
            <a:off x="9631387" y="4557903"/>
            <a:ext cx="2171700" cy="18987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01E30EC-46D8-4EF1-8ACD-CD93A60A738B}"/>
              </a:ext>
            </a:extLst>
          </p:cNvPr>
          <p:cNvSpPr txBox="1"/>
          <p:nvPr/>
        </p:nvSpPr>
        <p:spPr>
          <a:xfrm>
            <a:off x="5101389" y="734500"/>
            <a:ext cx="2237874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FFFF00"/>
            </a:gs>
            <a:gs pos="67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C683BDAE-732D-4BCC-8E9C-19E7EA26AB75}"/>
              </a:ext>
            </a:extLst>
          </p:cNvPr>
          <p:cNvSpPr/>
          <p:nvPr/>
        </p:nvSpPr>
        <p:spPr>
          <a:xfrm>
            <a:off x="-149902" y="-119921"/>
            <a:ext cx="12561758" cy="6939884"/>
          </a:xfrm>
          <a:prstGeom prst="rect">
            <a:avLst/>
          </a:prstGeom>
          <a:ln cmpd="tri">
            <a:gradFill>
              <a:gsLst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43062" y="696367"/>
            <a:ext cx="2448582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1575777" y="2634916"/>
            <a:ext cx="7869012" cy="2671010"/>
          </a:xfrm>
          <a:prstGeom prst="round2DiagRect">
            <a:avLst>
              <a:gd name="adj1" fmla="val 16667"/>
              <a:gd name="adj2" fmla="val 529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৮.২.১ বরফ দিয়ে রেফ্রিজারেটরে,হিমাগারে বিভিন্ন খাদ্যবস্তু রাখার ভূমিকা বলতে পারবে।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৮.২.২ খাদ্য সংরক্ষণের গুরুত্ব বর্ণনা করতে পারবে।</a:t>
            </a:r>
            <a:endParaRPr lang="bn-BD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Bevel 20"/>
          <p:cNvSpPr/>
          <p:nvPr/>
        </p:nvSpPr>
        <p:spPr>
          <a:xfrm>
            <a:off x="2041306" y="3292396"/>
            <a:ext cx="365759" cy="3657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7A15EE-D2E6-4209-B627-EF4955E51D3B}"/>
              </a:ext>
            </a:extLst>
          </p:cNvPr>
          <p:cNvSpPr/>
          <p:nvPr/>
        </p:nvSpPr>
        <p:spPr>
          <a:xfrm>
            <a:off x="0" y="0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Bevel 20">
            <a:extLst>
              <a:ext uri="{FF2B5EF4-FFF2-40B4-BE49-F238E27FC236}">
                <a16:creationId xmlns:a16="http://schemas.microsoft.com/office/drawing/2014/main" id="{7C228EAA-5D5A-4736-BCEE-0D572EEBDB88}"/>
              </a:ext>
            </a:extLst>
          </p:cNvPr>
          <p:cNvSpPr/>
          <p:nvPr/>
        </p:nvSpPr>
        <p:spPr>
          <a:xfrm>
            <a:off x="2037296" y="4226846"/>
            <a:ext cx="365759" cy="3657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0669" l="462" r="95692">
                        <a14:foregroundMark x1="14000" y1="35528" x2="14000" y2="35528"/>
                        <a14:foregroundMark x1="12615" y1="35528" x2="12615" y2="35528"/>
                        <a14:foregroundMark x1="10846" y1="35528" x2="10846" y2="35528"/>
                        <a14:foregroundMark x1="17846" y1="40752" x2="17846" y2="40752"/>
                        <a14:foregroundMark x1="11923" y1="63532" x2="11923" y2="63532"/>
                        <a14:foregroundMark x1="11923" y1="65935" x2="11923" y2="65935"/>
                        <a14:foregroundMark x1="80077" y1="71578" x2="80077" y2="71578"/>
                        <a14:foregroundMark x1="80077" y1="71578" x2="80077" y2="71578"/>
                        <a14:foregroundMark x1="87077" y1="63114" x2="87077" y2="63114"/>
                        <a14:foregroundMark x1="70615" y1="27482" x2="70615" y2="27482"/>
                        <a14:backgroundMark x1="4923" y1="59770" x2="4923" y2="59770"/>
                        <a14:backgroundMark x1="12923" y1="35005" x2="12923" y2="35005"/>
                        <a14:backgroundMark x1="69615" y1="6061" x2="69615" y2="6061"/>
                        <a14:backgroundMark x1="15000" y1="42215" x2="15000" y2="42215"/>
                        <a14:backgroundMark x1="21308" y1="35005" x2="21308" y2="35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2" y="2017674"/>
            <a:ext cx="3220941" cy="3149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4194628" y="2032000"/>
            <a:ext cx="3102261" cy="3178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24" y="2051297"/>
            <a:ext cx="3225748" cy="3193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B79F3C-6FED-4892-B06D-A93C25655A97}"/>
              </a:ext>
            </a:extLst>
          </p:cNvPr>
          <p:cNvSpPr/>
          <p:nvPr/>
        </p:nvSpPr>
        <p:spPr>
          <a:xfrm>
            <a:off x="1" y="1"/>
            <a:ext cx="12284241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CB3E4-2A8A-4C4F-B89D-D2BFE197BB3F}"/>
              </a:ext>
            </a:extLst>
          </p:cNvPr>
          <p:cNvSpPr txBox="1"/>
          <p:nvPr/>
        </p:nvSpPr>
        <p:spPr>
          <a:xfrm>
            <a:off x="3896965" y="464579"/>
            <a:ext cx="4000400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কিছু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B379CA-479D-4115-A4CF-DCE3AA4BDA86}"/>
              </a:ext>
            </a:extLst>
          </p:cNvPr>
          <p:cNvSpPr/>
          <p:nvPr/>
        </p:nvSpPr>
        <p:spPr>
          <a:xfrm>
            <a:off x="1038610" y="5415832"/>
            <a:ext cx="1760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চাল ও ধান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E31164-430C-4683-B1FF-55AEE040EC77}"/>
              </a:ext>
            </a:extLst>
          </p:cNvPr>
          <p:cNvSpPr/>
          <p:nvPr/>
        </p:nvSpPr>
        <p:spPr>
          <a:xfrm>
            <a:off x="4977564" y="5500238"/>
            <a:ext cx="100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ডাল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F51AB-3515-4C1A-8D68-C50E61B332D8}"/>
              </a:ext>
            </a:extLst>
          </p:cNvPr>
          <p:cNvSpPr/>
          <p:nvPr/>
        </p:nvSpPr>
        <p:spPr>
          <a:xfrm>
            <a:off x="8564826" y="5514305"/>
            <a:ext cx="100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গম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044618-9B57-4553-91EC-A5C5B668D475}"/>
              </a:ext>
            </a:extLst>
          </p:cNvPr>
          <p:cNvSpPr/>
          <p:nvPr/>
        </p:nvSpPr>
        <p:spPr>
          <a:xfrm>
            <a:off x="108286" y="98474"/>
            <a:ext cx="12083714" cy="6460957"/>
          </a:xfrm>
          <a:prstGeom prst="rect">
            <a:avLst/>
          </a:prstGeom>
          <a:gradFill flip="none" rotWithShape="1">
            <a:gsLst>
              <a:gs pos="36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2" y="2164642"/>
            <a:ext cx="2409855" cy="3292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8" b="92734" l="4651" r="96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8" t="5868" r="9492" b="7973"/>
          <a:stretch>
            <a:fillRect/>
          </a:stretch>
        </p:blipFill>
        <p:spPr>
          <a:xfrm>
            <a:off x="8088701" y="2307777"/>
            <a:ext cx="3191063" cy="248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dyRIOGY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420" l="0" r="98818"/>
                    </a14:imgEffect>
                  </a14:imgLayer>
                </a14:imgProps>
              </a:ext>
            </a:extLst>
          </a:blip>
          <a:srcRect l="2832" t="-7021" r="3128"/>
          <a:stretch>
            <a:fillRect/>
          </a:stretch>
        </p:blipFill>
        <p:spPr>
          <a:xfrm>
            <a:off x="3664667" y="2813670"/>
            <a:ext cx="4064003" cy="16473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97737" y="5331426"/>
            <a:ext cx="100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মাছ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496676-F249-4FC7-8ACE-16A56D485192}"/>
              </a:ext>
            </a:extLst>
          </p:cNvPr>
          <p:cNvSpPr/>
          <p:nvPr/>
        </p:nvSpPr>
        <p:spPr>
          <a:xfrm>
            <a:off x="1" y="1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3E212-F004-4DA8-971D-5068E19F3E0E}"/>
              </a:ext>
            </a:extLst>
          </p:cNvPr>
          <p:cNvSpPr txBox="1"/>
          <p:nvPr/>
        </p:nvSpPr>
        <p:spPr>
          <a:xfrm>
            <a:off x="3417551" y="588782"/>
            <a:ext cx="5317190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আরো কিছু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77BCB-F6C3-44E2-9406-B0DC56735D07}"/>
              </a:ext>
            </a:extLst>
          </p:cNvPr>
          <p:cNvSpPr/>
          <p:nvPr/>
        </p:nvSpPr>
        <p:spPr>
          <a:xfrm>
            <a:off x="683278" y="5423668"/>
            <a:ext cx="240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রেফ্রিজারেটর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083C84-C169-460C-BD46-A3731A6B7D82}"/>
              </a:ext>
            </a:extLst>
          </p:cNvPr>
          <p:cNvSpPr/>
          <p:nvPr/>
        </p:nvSpPr>
        <p:spPr>
          <a:xfrm>
            <a:off x="9019128" y="5341297"/>
            <a:ext cx="1264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মাংস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F8182-EFF5-494F-AA71-915CA856097A}"/>
              </a:ext>
            </a:extLst>
          </p:cNvPr>
          <p:cNvSpPr/>
          <p:nvPr/>
        </p:nvSpPr>
        <p:spPr>
          <a:xfrm>
            <a:off x="168442" y="144379"/>
            <a:ext cx="12023558" cy="6412832"/>
          </a:xfrm>
          <a:prstGeom prst="rect">
            <a:avLst/>
          </a:prstGeom>
          <a:gradFill flip="none" rotWithShape="1">
            <a:gsLst>
              <a:gs pos="6300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836836" y="938145"/>
            <a:ext cx="6497264" cy="1063785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আজকের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পাঠ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702893" y="2415251"/>
            <a:ext cx="8920348" cy="2307517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সংরক্ষণ</a:t>
            </a:r>
            <a:endParaRPr lang="en-US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F6304C-0726-4A51-8ACD-9D71636C57DE}"/>
              </a:ext>
            </a:extLst>
          </p:cNvPr>
          <p:cNvSpPr/>
          <p:nvPr/>
        </p:nvSpPr>
        <p:spPr>
          <a:xfrm>
            <a:off x="1" y="1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EF2ACD-06DF-494E-8213-2B312AEA5BBE}"/>
              </a:ext>
            </a:extLst>
          </p:cNvPr>
          <p:cNvSpPr/>
          <p:nvPr/>
        </p:nvSpPr>
        <p:spPr>
          <a:xfrm>
            <a:off x="240385" y="130312"/>
            <a:ext cx="11839073" cy="638876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669" l="462" r="95692">
                        <a14:foregroundMark x1="14000" y1="35528" x2="14000" y2="35528"/>
                        <a14:foregroundMark x1="12615" y1="35528" x2="12615" y2="35528"/>
                        <a14:foregroundMark x1="10846" y1="35528" x2="10846" y2="35528"/>
                        <a14:foregroundMark x1="17846" y1="40752" x2="17846" y2="40752"/>
                        <a14:foregroundMark x1="11923" y1="63532" x2="11923" y2="63532"/>
                        <a14:foregroundMark x1="11923" y1="65935" x2="11923" y2="65935"/>
                        <a14:foregroundMark x1="80077" y1="71578" x2="80077" y2="71578"/>
                        <a14:foregroundMark x1="80077" y1="71578" x2="80077" y2="71578"/>
                        <a14:foregroundMark x1="87077" y1="63114" x2="87077" y2="63114"/>
                        <a14:foregroundMark x1="70615" y1="27482" x2="70615" y2="27482"/>
                        <a14:backgroundMark x1="4923" y1="59770" x2="4923" y2="59770"/>
                        <a14:backgroundMark x1="12923" y1="35005" x2="12923" y2="35005"/>
                        <a14:backgroundMark x1="69615" y1="6061" x2="69615" y2="6061"/>
                        <a14:backgroundMark x1="15000" y1="42215" x2="15000" y2="42215"/>
                        <a14:backgroundMark x1="21308" y1="35005" x2="21308" y2="35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5" y="2864429"/>
            <a:ext cx="3221278" cy="256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4481797" y="2846230"/>
            <a:ext cx="3262468" cy="2608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44" y="2757268"/>
            <a:ext cx="3166730" cy="2717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" y="0"/>
            <a:ext cx="1577865" cy="15778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92032" y="276034"/>
            <a:ext cx="8563428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চিত্রের শস্যগুলোকে কীভাবে সংরক্ষণ করা যায়?</a:t>
            </a:r>
            <a:endParaRPr lang="en-US" sz="48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99371" y="1948194"/>
            <a:ext cx="3472424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A4D7F0-3DA0-40BD-8A61-00DA6D1BF6E0}"/>
              </a:ext>
            </a:extLst>
          </p:cNvPr>
          <p:cNvSpPr/>
          <p:nvPr/>
        </p:nvSpPr>
        <p:spPr>
          <a:xfrm>
            <a:off x="124327" y="0"/>
            <a:ext cx="12067673" cy="66414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23B4A5-54BA-4BA7-974E-A3B17F75C65A}"/>
              </a:ext>
            </a:extLst>
          </p:cNvPr>
          <p:cNvSpPr/>
          <p:nvPr/>
        </p:nvSpPr>
        <p:spPr>
          <a:xfrm>
            <a:off x="1305897" y="5429900"/>
            <a:ext cx="1760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চাল ও ধান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784084-1E10-40F6-9059-946A95C431DB}"/>
              </a:ext>
            </a:extLst>
          </p:cNvPr>
          <p:cNvSpPr/>
          <p:nvPr/>
        </p:nvSpPr>
        <p:spPr>
          <a:xfrm>
            <a:off x="5287053" y="5584644"/>
            <a:ext cx="100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ডাল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CE02FE-21D8-4DAB-AC5E-A74681F9E188}"/>
              </a:ext>
            </a:extLst>
          </p:cNvPr>
          <p:cNvSpPr/>
          <p:nvPr/>
        </p:nvSpPr>
        <p:spPr>
          <a:xfrm>
            <a:off x="9183805" y="5542440"/>
            <a:ext cx="100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গম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3AA10-2E91-4A98-ADDC-587EDB76D539}"/>
              </a:ext>
            </a:extLst>
          </p:cNvPr>
          <p:cNvSpPr/>
          <p:nvPr/>
        </p:nvSpPr>
        <p:spPr>
          <a:xfrm>
            <a:off x="132346" y="107632"/>
            <a:ext cx="12059654" cy="6436895"/>
          </a:xfrm>
          <a:prstGeom prst="rect">
            <a:avLst/>
          </a:prstGeom>
          <a:gradFill flip="none" rotWithShape="1">
            <a:gsLst>
              <a:gs pos="4500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7" b="97361" l="4481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24" y="2494764"/>
            <a:ext cx="2631284" cy="207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00" l="0" r="99306">
                        <a14:backgroundMark x1="20139" y1="90286" x2="20139" y2="90286"/>
                        <a14:backgroundMark x1="69097" y1="85714" x2="69097" y2="85714"/>
                        <a14:backgroundMark x1="11458" y1="85143" x2="11458" y2="85143"/>
                        <a14:backgroundMark x1="73958" y1="83429" x2="73958" y2="83429"/>
                        <a14:backgroundMark x1="30556" y1="30857" x2="30556" y2="30857"/>
                        <a14:backgroundMark x1="32292" y1="36571" x2="32292" y2="36571"/>
                        <a14:backgroundMark x1="5903" y1="47429" x2="5903" y2="47429"/>
                        <a14:backgroundMark x1="7292" y1="41143" x2="7292" y2="41143"/>
                        <a14:backgroundMark x1="9028" y1="37714" x2="9028" y2="3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23" y="2391642"/>
            <a:ext cx="3070249" cy="21707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28593" y="514862"/>
            <a:ext cx="9261698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খাদ্যগুলোকে কীভাবে সংরক্ষণ করা যায়?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54816" y="1855216"/>
            <a:ext cx="7396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ফ্রিজে/</a:t>
            </a:r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হিমাগারে</a:t>
            </a:r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সংরক্ষণ করা যায়।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2" y="1910674"/>
            <a:ext cx="2681745" cy="46507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58585" y="5053109"/>
            <a:ext cx="1273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সবজি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34180" y="5001448"/>
            <a:ext cx="1231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dyRIOGY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710" l="1655" r="98818"/>
                    </a14:imgEffect>
                  </a14:imgLayer>
                </a14:imgProps>
              </a:ext>
            </a:extLst>
          </a:blip>
          <a:srcRect l="2832" t="-7021" r="3128"/>
          <a:stretch>
            <a:fillRect/>
          </a:stretch>
        </p:blipFill>
        <p:spPr>
          <a:xfrm>
            <a:off x="5909906" y="3142119"/>
            <a:ext cx="2912917" cy="10266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59171" y="4985941"/>
            <a:ext cx="128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/>
              </a:rPr>
              <a:t>মাছ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F379B5-EB76-4368-B57B-072BA668C2BF}"/>
              </a:ext>
            </a:extLst>
          </p:cNvPr>
          <p:cNvSpPr/>
          <p:nvPr/>
        </p:nvSpPr>
        <p:spPr>
          <a:xfrm>
            <a:off x="1" y="1"/>
            <a:ext cx="12308304" cy="6713316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0A190C-3E48-4945-8706-FD382DC215B1}"/>
              </a:ext>
            </a:extLst>
          </p:cNvPr>
          <p:cNvSpPr/>
          <p:nvPr/>
        </p:nvSpPr>
        <p:spPr>
          <a:xfrm>
            <a:off x="216568" y="264695"/>
            <a:ext cx="11730790" cy="6460958"/>
          </a:xfrm>
          <a:prstGeom prst="rect">
            <a:avLst/>
          </a:prstGeom>
          <a:gradFill flip="none" rotWithShape="1">
            <a:gsLst>
              <a:gs pos="3600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84F144-F422-4507-85D0-9664CB599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01" y="703396"/>
            <a:ext cx="4860173" cy="4332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E1A86-A839-4B4F-8E4C-2B5AE517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90" y="685800"/>
            <a:ext cx="4717194" cy="4363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4B2AD3-D570-4343-97BA-0B565D136E18}"/>
              </a:ext>
            </a:extLst>
          </p:cNvPr>
          <p:cNvSpPr/>
          <p:nvPr/>
        </p:nvSpPr>
        <p:spPr>
          <a:xfrm>
            <a:off x="84221" y="156410"/>
            <a:ext cx="11947358" cy="6701589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A49E0-FB7A-4B37-8E4E-D89B2FE2E468}"/>
              </a:ext>
            </a:extLst>
          </p:cNvPr>
          <p:cNvSpPr txBox="1"/>
          <p:nvPr/>
        </p:nvSpPr>
        <p:spPr>
          <a:xfrm>
            <a:off x="3910818" y="5414185"/>
            <a:ext cx="4418736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ও লবণ দিয়ে মাছ সংরক্ষণ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5120</TotalTime>
  <Words>346</Words>
  <Application>Microsoft Office PowerPoint</Application>
  <PresentationFormat>Widescreen</PresentationFormat>
  <Paragraphs>87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NikoshLight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Zafor Iqbal</cp:lastModifiedBy>
  <cp:revision>1721</cp:revision>
  <dcterms:created xsi:type="dcterms:W3CDTF">2017-07-12T02:49:00Z</dcterms:created>
  <dcterms:modified xsi:type="dcterms:W3CDTF">2021-11-06T11:58:42Z</dcterms:modified>
</cp:coreProperties>
</file>