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71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498C1-785E-43A0-92A0-BD182D320574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CE2B2-5CBD-45FB-8F7B-F1B4A4BB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1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CE2B2-5CBD-45FB-8F7B-F1B4A4BBD0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3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CE2B2-5CBD-45FB-8F7B-F1B4A4BBD0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CDF197-6F49-432A-8FBD-144703CB0F31}" type="datetimeFigureOut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E0A4E18-B721-4F56-A52C-C8807762E15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5245" y="2870982"/>
            <a:ext cx="27249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52" y="858130"/>
            <a:ext cx="2026267" cy="49940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041" y="998807"/>
            <a:ext cx="2049052" cy="45438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330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23"/>
    </mc:Choice>
    <mc:Fallback xmlns="">
      <p:transition spd="slow" advTm="114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6800" y="3655874"/>
                <a:ext cx="6629400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4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একইভাবে 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𝐴𝑂𝐵</m:t>
                    </m:r>
                  </m:oMath>
                </a14:m>
                <a:r>
                  <a:rPr lang="bn-IN" sz="24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থেকে </a:t>
                </a:r>
                <a:endParaRPr lang="en-GB" sz="2400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∠COD = 2∠CAO……..(2)</a:t>
                </a:r>
                <a:endParaRPr lang="bn-IN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(১) নং ও (২) নং সমীকরণ যোগ করে পাই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∠BOD+ ∠COD  = 2∠ABO+ 2∠CAO </a:t>
                </a:r>
                <a:r>
                  <a:rPr lang="en-GB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∠BOD+ ∠COD  = 2(∠ABO+ ∠CAO )</a:t>
                </a:r>
                <a:r>
                  <a:rPr lang="en-GB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∠BOC  = 2∠BAC </a:t>
                </a:r>
                <a:r>
                  <a:rPr lang="en-GB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655874"/>
                <a:ext cx="6629400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379" t="-1852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276600" y="1066800"/>
            <a:ext cx="1676400" cy="2290465"/>
            <a:chOff x="3276600" y="1307068"/>
            <a:chExt cx="1676400" cy="2290465"/>
          </a:xfrm>
        </p:grpSpPr>
        <p:sp>
          <p:nvSpPr>
            <p:cNvPr id="31" name="Oval 30"/>
            <p:cNvSpPr/>
            <p:nvPr/>
          </p:nvSpPr>
          <p:spPr>
            <a:xfrm>
              <a:off x="3276600" y="1752600"/>
              <a:ext cx="1676400" cy="1601926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3"/>
              <a:endCxn id="31" idx="0"/>
            </p:cNvCxnSpPr>
            <p:nvPr/>
          </p:nvCxnSpPr>
          <p:spPr>
            <a:xfrm flipV="1">
              <a:off x="3522103" y="1752600"/>
              <a:ext cx="592697" cy="1367329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1" idx="0"/>
              <a:endCxn id="31" idx="5"/>
            </p:cNvCxnSpPr>
            <p:nvPr/>
          </p:nvCxnSpPr>
          <p:spPr>
            <a:xfrm>
              <a:off x="4114800" y="1752600"/>
              <a:ext cx="592697" cy="1367329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3"/>
            </p:cNvCxnSpPr>
            <p:nvPr/>
          </p:nvCxnSpPr>
          <p:spPr>
            <a:xfrm flipV="1">
              <a:off x="3522103" y="2553563"/>
              <a:ext cx="592697" cy="566366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endCxn id="31" idx="5"/>
            </p:cNvCxnSpPr>
            <p:nvPr/>
          </p:nvCxnSpPr>
          <p:spPr>
            <a:xfrm>
              <a:off x="4114800" y="2553563"/>
              <a:ext cx="592697" cy="566366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038600" y="22214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O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6600" y="31358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B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48200" y="31358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2400" y="13070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0" name="Straight Arrow Connector 39"/>
            <p:cNvCxnSpPr>
              <a:stCxn id="39" idx="2"/>
            </p:cNvCxnSpPr>
            <p:nvPr/>
          </p:nvCxnSpPr>
          <p:spPr>
            <a:xfrm>
              <a:off x="4114800" y="1768733"/>
              <a:ext cx="0" cy="135119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114800" y="29072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66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9538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4384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একই চাপের ওপর দন্ডায়মান কেন্দ্রস্থ কোণ বৃত্তস্থ কোণের দ্বিগুণ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অংকন করে বিভিন্ন অংশের বর্ণনা কর।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97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1129552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401668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১)বৃত্ত চাপ কি?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২)বৃত্তের কেন্দ্রে কোণের পরিমাপ কত ডিগ্রী।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৩)কেন্দ্রস্থ কোণ কাকে বলে।</a:t>
            </a:r>
          </a:p>
          <a:p>
            <a:pPr marL="742950" indent="-742950">
              <a:buAutoNum type="arabicParenR"/>
            </a:pPr>
            <a:endParaRPr lang="bn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219200"/>
            <a:ext cx="3092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967335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একই চাপের ওপর দন্ডায়মান কেন্দ্রস্থ কোণ বৃত্তস্থ কোণের দ্বিগুণ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উপপাদ্যটির যুক্তিসহ প্রমাণ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পড়ে আসবে।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1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1120914"/>
            <a:ext cx="4715764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IN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alt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95" y="2971800"/>
            <a:ext cx="824440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066800"/>
            <a:ext cx="3810001" cy="685799"/>
          </a:xfrm>
        </p:spPr>
        <p:txBody>
          <a:bodyPr>
            <a:norm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1980746"/>
            <a:ext cx="2496446" cy="610054"/>
          </a:xfrm>
        </p:spPr>
        <p:txBody>
          <a:bodyPr>
            <a:normAutofit fontScale="85000" lnSpcReduction="10000"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71800"/>
            <a:ext cx="4495799" cy="1981200"/>
          </a:xfrm>
        </p:spPr>
        <p:txBody>
          <a:bodyPr>
            <a:normAutofit/>
          </a:bodyPr>
          <a:lstStyle/>
          <a:p>
            <a:pPr defTabSz="514350">
              <a:defRPr/>
            </a:pPr>
            <a:r>
              <a:rPr lang="bn-IN" sz="2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নাম:</a:t>
            </a:r>
            <a:r>
              <a:rPr lang="bn-BD" sz="2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bn-BD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শরিফুল </a:t>
            </a:r>
            <a:r>
              <a:rPr lang="bn-IN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514350">
              <a:defRPr/>
            </a:pPr>
            <a:r>
              <a:rPr lang="en-US" sz="2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2200" b="1" dirty="0">
                <a:latin typeface="NikoshBAN" pitchFamily="2" charset="0"/>
                <a:cs typeface="NikoshBAN" pitchFamily="2" charset="0"/>
              </a:rPr>
              <a:t>গণিত)</a:t>
            </a:r>
          </a:p>
          <a:p>
            <a:pPr defTabSz="514350">
              <a:defRPr/>
            </a:pPr>
            <a:r>
              <a:rPr lang="bn-IN" sz="2200" b="1" dirty="0">
                <a:latin typeface="NikoshBAN" pitchFamily="2" charset="0"/>
                <a:cs typeface="NikoshBAN" pitchFamily="2" charset="0"/>
              </a:rPr>
              <a:t>ধলাই-বগাদিয়া উচ্চ বিদ্যালয়</a:t>
            </a:r>
            <a:endParaRPr lang="en-US" sz="2200" b="1" dirty="0">
              <a:latin typeface="NikoshBAN" pitchFamily="2" charset="0"/>
              <a:cs typeface="NikoshBAN" pitchFamily="2" charset="0"/>
            </a:endParaRPr>
          </a:p>
          <a:p>
            <a:pPr defTabSz="514350">
              <a:defRPr/>
            </a:pPr>
            <a:r>
              <a:rPr lang="bn-IN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</a:t>
            </a:r>
            <a:r>
              <a:rPr lang="en-GB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 ০১৭১২৪৯৫২০৫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1" y="1873172"/>
            <a:ext cx="2514600" cy="717628"/>
          </a:xfrm>
        </p:spPr>
        <p:txBody>
          <a:bodyPr>
            <a:normAutofit/>
          </a:bodyPr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836032"/>
            <a:ext cx="3107704" cy="2193168"/>
          </a:xfrm>
        </p:spPr>
        <p:txBody>
          <a:bodyPr>
            <a:normAutofit/>
          </a:bodyPr>
          <a:lstStyle/>
          <a:p>
            <a:pPr defTabSz="514350">
              <a:defRPr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514350">
              <a:defRPr/>
            </a:pP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: গ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514350">
              <a:defRPr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</a:t>
            </a:r>
            <a:r>
              <a:rPr lang="as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য়: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514350">
              <a:defRPr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বৃত্ত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037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9690">
        <p:circle/>
      </p:transition>
    </mc:Choice>
    <mc:Fallback xmlns="">
      <p:transition spd="slow" advTm="2969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2286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447801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দাও?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510135"/>
            <a:ext cx="502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সূর্যের আকৃতি কী রকম?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সূর্যের গোল আকৃতিকে জ্যামিতিক ভাষায় কী বলে?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৩)বৃত্তের বক্ররেখাকে কী বলে?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৪)বৃত্তের পরিধির কোন বিন্দুতে উৎপন্ন কোণকে কী বলে?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৫)বৃত্তের কেন্দ্রে উৎপন্ন কোণকে কী বলে।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2514600"/>
            <a:ext cx="228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১)গোল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২)বৃত্ত</a:t>
            </a:r>
          </a:p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৩)পরিধি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৪)বৃত্তস্থ কোণ</a:t>
            </a:r>
          </a:p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৫)কেন্দ্রস্থ কোণ</a:t>
            </a:r>
          </a:p>
          <a:p>
            <a:pPr marL="457200" indent="-457200">
              <a:buAutoNum type="arabicParenR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3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1" y="113647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067580"/>
            <a:ext cx="4114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চল আমরা আজ...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971801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চাপের ওপর দন্ডায়মান কেন্দ্রস্থ কোণ বৃত্তস্থ কোণের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উপপাদ্যের যুক্তিসহ প্রমাণ করি।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5690" y="876063"/>
            <a:ext cx="2794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818" y="2228670"/>
            <a:ext cx="6326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GB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…………..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752600"/>
            <a:ext cx="4094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…………..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551836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বৃত্তের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 কোণ ও কেন্দ্রস্থ কোণের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চিত্রসহ বর্ণনা দিতে পারবে।</a:t>
            </a:r>
          </a:p>
          <a:p>
            <a:pPr marL="342900" indent="-342900">
              <a:buAutoNum type="arabicParenR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একই চাপের ওপর দন্ডায়মান কেন্দ্রস্থ কোণ বৃত্তস্থ কোণের দ্বিগুণ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উপপাদ্যটির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যুক্তিসহ প্রমাণ করতে পারবে।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600200"/>
            <a:ext cx="533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নির্বচনঃ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মনেকরি, 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কেন্দ্রবিশি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ষ্ট্য </a:t>
            </a:r>
            <a:r>
              <a:rPr lang="en-GB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বৃত্ত 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তার একই উপচাপ 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এর ওপর দন্ডায়মান 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BAC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বৃত্তস্থ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∠BOC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কোণ। 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হবে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∠BOC=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∠BAC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726382" y="2146946"/>
            <a:ext cx="1676400" cy="1601926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3"/>
            <a:endCxn id="6" idx="0"/>
          </p:cNvCxnSpPr>
          <p:nvPr/>
        </p:nvCxnSpPr>
        <p:spPr>
          <a:xfrm flipV="1">
            <a:off x="6971885" y="2146946"/>
            <a:ext cx="592697" cy="1367329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  <a:endCxn id="6" idx="5"/>
          </p:cNvCxnSpPr>
          <p:nvPr/>
        </p:nvCxnSpPr>
        <p:spPr>
          <a:xfrm>
            <a:off x="7564582" y="2146946"/>
            <a:ext cx="592697" cy="1367329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3"/>
          </p:cNvCxnSpPr>
          <p:nvPr/>
        </p:nvCxnSpPr>
        <p:spPr>
          <a:xfrm flipV="1">
            <a:off x="6971885" y="2947909"/>
            <a:ext cx="592697" cy="566366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6" idx="5"/>
          </p:cNvCxnSpPr>
          <p:nvPr/>
        </p:nvCxnSpPr>
        <p:spPr>
          <a:xfrm>
            <a:off x="7564582" y="2947909"/>
            <a:ext cx="592697" cy="566366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91400" y="25908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05600" y="3516868"/>
            <a:ext cx="266285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7200" y="3516868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91400" y="16764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Arc 31"/>
          <p:cNvSpPr/>
          <p:nvPr/>
        </p:nvSpPr>
        <p:spPr>
          <a:xfrm rot="8904081">
            <a:off x="7309485" y="2161611"/>
            <a:ext cx="658144" cy="455476"/>
          </a:xfrm>
          <a:prstGeom prst="arc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8556516">
            <a:off x="7214787" y="2712337"/>
            <a:ext cx="681841" cy="652922"/>
          </a:xfrm>
          <a:prstGeom prst="arc">
            <a:avLst>
              <a:gd name="adj1" fmla="val 14783415"/>
              <a:gd name="adj2" fmla="val 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4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/>
      <p:bldP spid="28" grpId="0"/>
      <p:bldP spid="28" grpId="1"/>
      <p:bldP spid="28" grpId="2"/>
      <p:bldP spid="28" grpId="3"/>
      <p:bldP spid="29" grpId="0"/>
      <p:bldP spid="29" grpId="1"/>
      <p:bldP spid="29" grpId="2"/>
      <p:bldP spid="30" grpId="0"/>
      <p:bldP spid="30" grpId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916740"/>
            <a:ext cx="5207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অঙ্কনঃ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মনেকরি, 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রেখাংশ কেন্দ্রগামী নয়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 ক্ষেত্রে 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 দিয়ে কেন্দ্রগামী রেখাংশ </a:t>
            </a:r>
            <a:r>
              <a:rPr lang="en-GB" sz="2400" dirty="0">
                <a:latin typeface="NikoshBAN" panose="02000000000000000000" pitchFamily="2" charset="0"/>
                <a:cs typeface="NikoshBAN" panose="02000000000000000000" pitchFamily="2" charset="0"/>
              </a:rPr>
              <a:t>AD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আঁকি।</a:t>
            </a:r>
          </a:p>
        </p:txBody>
      </p:sp>
      <p:sp>
        <p:nvSpPr>
          <p:cNvPr id="5" name="Oval 4"/>
          <p:cNvSpPr/>
          <p:nvPr/>
        </p:nvSpPr>
        <p:spPr>
          <a:xfrm>
            <a:off x="5638800" y="1752600"/>
            <a:ext cx="1676400" cy="1601926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3"/>
            <a:endCxn id="5" idx="0"/>
          </p:cNvCxnSpPr>
          <p:nvPr/>
        </p:nvCxnSpPr>
        <p:spPr>
          <a:xfrm flipV="1">
            <a:off x="5884303" y="1752600"/>
            <a:ext cx="592697" cy="1367329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0"/>
            <a:endCxn id="5" idx="5"/>
          </p:cNvCxnSpPr>
          <p:nvPr/>
        </p:nvCxnSpPr>
        <p:spPr>
          <a:xfrm>
            <a:off x="6477000" y="1752600"/>
            <a:ext cx="592697" cy="1367329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3"/>
          </p:cNvCxnSpPr>
          <p:nvPr/>
        </p:nvCxnSpPr>
        <p:spPr>
          <a:xfrm flipV="1">
            <a:off x="5884303" y="2553563"/>
            <a:ext cx="592697" cy="566366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5"/>
          </p:cNvCxnSpPr>
          <p:nvPr/>
        </p:nvCxnSpPr>
        <p:spPr>
          <a:xfrm>
            <a:off x="6477000" y="2553563"/>
            <a:ext cx="592697" cy="566366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00800" y="22098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3135868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30480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4600" y="12954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Arrow Connector 20"/>
          <p:cNvCxnSpPr>
            <a:stCxn id="13" idx="2"/>
          </p:cNvCxnSpPr>
          <p:nvPr/>
        </p:nvCxnSpPr>
        <p:spPr>
          <a:xfrm>
            <a:off x="6477000" y="1757065"/>
            <a:ext cx="0" cy="136286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77000" y="28956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4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2" grpId="0"/>
      <p:bldP spid="13" grpId="0"/>
      <p:bldP spid="13" grpId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85800" y="3877270"/>
                <a:ext cx="59436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 </a:t>
                </a:r>
                <a:endPara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ধাপঃ১</a:t>
                </a:r>
                <a:endPara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𝐴𝑂𝐵</m:t>
                    </m:r>
                  </m:oMath>
                </a14:m>
                <a:r>
                  <a:rPr lang="en-GB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 </a:t>
                </a:r>
                <a:r>
                  <a:rPr lang="en-GB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OA=OB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[একই বৃত্তের </a:t>
                </a:r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ব্যাসার্ধ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  <a:endParaRPr lang="en-GB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∠BAO =∠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ABO</a:t>
                </a:r>
                <a:endParaRPr lang="bn-IN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77270"/>
                <a:ext cx="5943600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2154" t="-3020" b="-9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 flipH="1">
            <a:off x="7239000" y="3593068"/>
            <a:ext cx="685800" cy="98786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239000" y="4355068"/>
            <a:ext cx="762000" cy="2258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924800" y="3581400"/>
            <a:ext cx="76200" cy="762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10400" y="4507468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01000" y="4214336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72400" y="3119735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276600" y="1066800"/>
            <a:ext cx="1676400" cy="2290465"/>
            <a:chOff x="3276600" y="1307068"/>
            <a:chExt cx="1676400" cy="2290465"/>
          </a:xfrm>
        </p:grpSpPr>
        <p:sp>
          <p:nvSpPr>
            <p:cNvPr id="35" name="Oval 34"/>
            <p:cNvSpPr/>
            <p:nvPr/>
          </p:nvSpPr>
          <p:spPr>
            <a:xfrm>
              <a:off x="3276600" y="1752600"/>
              <a:ext cx="1676400" cy="1601926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5" idx="3"/>
              <a:endCxn id="35" idx="0"/>
            </p:cNvCxnSpPr>
            <p:nvPr/>
          </p:nvCxnSpPr>
          <p:spPr>
            <a:xfrm flipV="1">
              <a:off x="3522103" y="1752600"/>
              <a:ext cx="592697" cy="1367329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5" idx="0"/>
              <a:endCxn id="35" idx="5"/>
            </p:cNvCxnSpPr>
            <p:nvPr/>
          </p:nvCxnSpPr>
          <p:spPr>
            <a:xfrm>
              <a:off x="4114800" y="1752600"/>
              <a:ext cx="592697" cy="1367329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5" idx="3"/>
            </p:cNvCxnSpPr>
            <p:nvPr/>
          </p:nvCxnSpPr>
          <p:spPr>
            <a:xfrm flipV="1">
              <a:off x="3522103" y="2553563"/>
              <a:ext cx="592697" cy="566366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35" idx="5"/>
            </p:cNvCxnSpPr>
            <p:nvPr/>
          </p:nvCxnSpPr>
          <p:spPr>
            <a:xfrm>
              <a:off x="4114800" y="2553563"/>
              <a:ext cx="592697" cy="566366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038600" y="22214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O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1358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B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48200" y="31358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62400" y="13070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44" name="Straight Arrow Connector 43"/>
            <p:cNvCxnSpPr>
              <a:stCxn id="43" idx="2"/>
            </p:cNvCxnSpPr>
            <p:nvPr/>
          </p:nvCxnSpPr>
          <p:spPr>
            <a:xfrm>
              <a:off x="4114800" y="1768733"/>
              <a:ext cx="0" cy="135119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114800" y="29072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1" grpId="2"/>
      <p:bldP spid="32" grpId="0"/>
      <p:bldP spid="32" grpId="1"/>
      <p:bldP spid="32" grpId="2"/>
      <p:bldP spid="32" grpId="3"/>
      <p:bldP spid="33" grpId="0"/>
      <p:bldP spid="33" grpId="1"/>
      <p:bldP spid="33" grpId="2"/>
      <p:bldP spid="33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9600" y="3655874"/>
                <a:ext cx="8077200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ধাপঃ২</a:t>
                </a:r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𝐴𝑂𝐵</m:t>
                    </m:r>
                  </m:oMath>
                </a14:m>
                <a:r>
                  <a:rPr lang="en-GB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বহিঃস্থ  কোণ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∠BOD= ∠BAO +∠ABO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[বহিঃস্থ কোণ অন্তঃস্থ বিপরীত কোণ দুইটির প্রত্যেকটি অপেক্ষা বৃহত্তর]</a:t>
                </a:r>
                <a:endParaRPr lang="en-GB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GB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∠BOD = ∠ABO+∠ABO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GB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∠BOD = 2∠ABO……..(1)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GB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55874"/>
                <a:ext cx="8077200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1132" t="-1595" b="-4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 flipH="1">
            <a:off x="7162800" y="1653064"/>
            <a:ext cx="685800" cy="13070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848600" y="1664732"/>
            <a:ext cx="0" cy="130706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162800" y="2502932"/>
            <a:ext cx="685800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2731532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10400" y="29718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48600" y="23622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96200" y="1219200"/>
            <a:ext cx="304800" cy="461665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28008" y="152400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bn-BD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শরিফুল ইসলাম</a:t>
            </a:r>
            <a:endParaRPr lang="en-US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276600" y="1066800"/>
            <a:ext cx="1676400" cy="2290465"/>
            <a:chOff x="3276600" y="1307068"/>
            <a:chExt cx="1676400" cy="2290465"/>
          </a:xfrm>
        </p:grpSpPr>
        <p:sp>
          <p:nvSpPr>
            <p:cNvPr id="47" name="Oval 46"/>
            <p:cNvSpPr/>
            <p:nvPr/>
          </p:nvSpPr>
          <p:spPr>
            <a:xfrm>
              <a:off x="3276600" y="1752600"/>
              <a:ext cx="1676400" cy="1601926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>
              <a:stCxn id="47" idx="3"/>
              <a:endCxn id="47" idx="0"/>
            </p:cNvCxnSpPr>
            <p:nvPr/>
          </p:nvCxnSpPr>
          <p:spPr>
            <a:xfrm flipV="1">
              <a:off x="3522103" y="1752600"/>
              <a:ext cx="592697" cy="1367329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7" idx="0"/>
              <a:endCxn id="47" idx="5"/>
            </p:cNvCxnSpPr>
            <p:nvPr/>
          </p:nvCxnSpPr>
          <p:spPr>
            <a:xfrm>
              <a:off x="4114800" y="1752600"/>
              <a:ext cx="592697" cy="1367329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7" idx="3"/>
            </p:cNvCxnSpPr>
            <p:nvPr/>
          </p:nvCxnSpPr>
          <p:spPr>
            <a:xfrm flipV="1">
              <a:off x="3522103" y="2553563"/>
              <a:ext cx="592697" cy="566366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47" idx="5"/>
            </p:cNvCxnSpPr>
            <p:nvPr/>
          </p:nvCxnSpPr>
          <p:spPr>
            <a:xfrm>
              <a:off x="4114800" y="2553563"/>
              <a:ext cx="592697" cy="566366"/>
            </a:xfrm>
            <a:prstGeom prst="line">
              <a:avLst/>
            </a:prstGeom>
            <a:ln w="508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038600" y="22214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O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76600" y="31358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B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648200" y="31358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962400" y="13070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56" name="Straight Arrow Connector 55"/>
            <p:cNvCxnSpPr>
              <a:stCxn id="55" idx="2"/>
            </p:cNvCxnSpPr>
            <p:nvPr/>
          </p:nvCxnSpPr>
          <p:spPr>
            <a:xfrm>
              <a:off x="4114800" y="1768733"/>
              <a:ext cx="0" cy="135119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4114800" y="2907268"/>
              <a:ext cx="304800" cy="46166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</a:t>
              </a:r>
              <a:endPara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896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0" grpId="1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2.8|7.8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251</TotalTime>
  <Words>474</Words>
  <Application>Microsoft Office PowerPoint</Application>
  <PresentationFormat>On-screen Show (4:3)</PresentationFormat>
  <Paragraphs>114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</dc:creator>
  <cp:lastModifiedBy>cm</cp:lastModifiedBy>
  <cp:revision>54</cp:revision>
  <dcterms:created xsi:type="dcterms:W3CDTF">2021-11-06T14:49:04Z</dcterms:created>
  <dcterms:modified xsi:type="dcterms:W3CDTF">2021-11-07T13:42:33Z</dcterms:modified>
</cp:coreProperties>
</file>