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262" r:id="rId4"/>
    <p:sldId id="276" r:id="rId5"/>
    <p:sldId id="257" r:id="rId6"/>
    <p:sldId id="258" r:id="rId7"/>
    <p:sldId id="265" r:id="rId8"/>
    <p:sldId id="280" r:id="rId9"/>
    <p:sldId id="271" r:id="rId10"/>
    <p:sldId id="277" r:id="rId11"/>
    <p:sldId id="278" r:id="rId12"/>
    <p:sldId id="279" r:id="rId13"/>
    <p:sldId id="281" r:id="rId14"/>
    <p:sldId id="283" r:id="rId15"/>
    <p:sldId id="282" r:id="rId16"/>
    <p:sldId id="268" r:id="rId17"/>
    <p:sldId id="26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00808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72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EF375-C7F6-47CA-B2CB-F37DBC19EA81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D51EC-B501-47BB-81E2-0B0A633F9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852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Direction: “</a:t>
            </a:r>
            <a:r>
              <a:rPr lang="en-US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করুনঃ’</a:t>
            </a:r>
            <a:r>
              <a:rPr lang="en-US" dirty="0" err="1" smtClean="0"/>
              <a:t>Object</a:t>
            </a:r>
            <a:r>
              <a:rPr lang="en-US" dirty="0" smtClean="0"/>
              <a:t>’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মাঝে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শুধু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</a:t>
            </a:r>
            <a:r>
              <a:rPr lang="en-US" dirty="0" smtClean="0"/>
              <a:t> । </a:t>
            </a:r>
            <a:r>
              <a:rPr lang="en-US" dirty="0" err="1" smtClean="0"/>
              <a:t>শেষে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</a:t>
            </a:r>
            <a:r>
              <a:rPr lang="en-US" baseline="0" dirty="0" smtClean="0"/>
              <a:t> ‘</a:t>
            </a:r>
            <a:r>
              <a:rPr lang="en-US" dirty="0" smtClean="0"/>
              <a:t>Object’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।  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D51EC-B501-47BB-81E2-0B0A633F99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15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Direction: “</a:t>
            </a:r>
            <a:r>
              <a:rPr lang="en-US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করুনঃ’</a:t>
            </a:r>
            <a:r>
              <a:rPr lang="en-US" dirty="0" err="1" smtClean="0"/>
              <a:t>Object</a:t>
            </a:r>
            <a:r>
              <a:rPr lang="en-US" dirty="0" smtClean="0"/>
              <a:t>’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মাঝে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শুধু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</a:t>
            </a:r>
            <a:r>
              <a:rPr lang="en-US" dirty="0" smtClean="0"/>
              <a:t> । </a:t>
            </a:r>
            <a:r>
              <a:rPr lang="en-US" dirty="0" err="1" smtClean="0"/>
              <a:t>শেষে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</a:t>
            </a:r>
            <a:r>
              <a:rPr lang="en-US" baseline="0" dirty="0" smtClean="0"/>
              <a:t> ‘</a:t>
            </a:r>
            <a:r>
              <a:rPr lang="en-US" dirty="0" smtClean="0"/>
              <a:t>Object’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।  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794FC-94BD-4216-9317-072DACE5F2BE}" type="slidenum">
              <a:rPr lang="en-US" smtClean="0"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ধলসা পয়ারী হযরত ওমর ফারুক দাখিল মাদ্‌রাসা, খয়েরপুর, মিরপুর, কুষ্টিয়া, বাংলাদেশ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850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Direction: “</a:t>
            </a:r>
            <a:r>
              <a:rPr lang="en-US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করুনঃ’</a:t>
            </a:r>
            <a:r>
              <a:rPr lang="en-US" dirty="0" err="1" smtClean="0"/>
              <a:t>Object</a:t>
            </a:r>
            <a:r>
              <a:rPr lang="en-US" dirty="0" smtClean="0"/>
              <a:t>’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মাঝে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শুধু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</a:t>
            </a:r>
            <a:r>
              <a:rPr lang="en-US" dirty="0" smtClean="0"/>
              <a:t> । </a:t>
            </a:r>
            <a:r>
              <a:rPr lang="en-US" dirty="0" err="1" smtClean="0"/>
              <a:t>শেষে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</a:t>
            </a:r>
            <a:r>
              <a:rPr lang="en-US" baseline="0" dirty="0" smtClean="0"/>
              <a:t> ‘</a:t>
            </a:r>
            <a:r>
              <a:rPr lang="en-US" dirty="0" smtClean="0"/>
              <a:t>Object’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।  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A3E2C-54FC-45DA-9D0C-07F47C66FAA9}" type="slidenum">
              <a:rPr lang="en-US" smtClean="0"/>
              <a:t>16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F7BA103-1B0F-4460-A032-06BA9BFE3B1D}" type="datetime1">
              <a:rPr lang="en-US" smtClean="0"/>
              <a:t>11/6/2021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bn-BD" smtClean="0"/>
              <a:t>ধলসা পয়ারী হযরত ওমর ফারুক দাখিল মাদ্‌রাসা, খয়েরপুর, মিরপুর, কুষ্টিয়া, বাংলাদেশ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7355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Direction: “</a:t>
            </a:r>
            <a:r>
              <a:rPr lang="en-US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করুনঃ’</a:t>
            </a:r>
            <a:r>
              <a:rPr lang="en-US" dirty="0" err="1" smtClean="0"/>
              <a:t>Object</a:t>
            </a:r>
            <a:r>
              <a:rPr lang="en-US" dirty="0" smtClean="0"/>
              <a:t>’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মাঝে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শুধু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</a:t>
            </a:r>
            <a:r>
              <a:rPr lang="en-US" dirty="0" smtClean="0"/>
              <a:t> । </a:t>
            </a:r>
            <a:r>
              <a:rPr lang="en-US" dirty="0" err="1" smtClean="0"/>
              <a:t>শেষে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</a:t>
            </a:r>
            <a:r>
              <a:rPr lang="en-US" baseline="0" dirty="0" smtClean="0"/>
              <a:t> ‘</a:t>
            </a:r>
            <a:r>
              <a:rPr lang="en-US" dirty="0" smtClean="0"/>
              <a:t>Object’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।  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794FC-94BD-4216-9317-072DACE5F2BE}" type="slidenum">
              <a:rPr lang="en-US" smtClean="0"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ধলসা পয়ারী হযরত ওমর ফারুক দাখিল মাদ্‌রাসা, খয়েরপুর, মিরপুর, কুষ্টিয়া, বাংলাদেশ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455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Direction: “</a:t>
            </a:r>
            <a:r>
              <a:rPr lang="en-US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করুনঃ’</a:t>
            </a:r>
            <a:r>
              <a:rPr lang="en-US" dirty="0" err="1" smtClean="0"/>
              <a:t>Object</a:t>
            </a:r>
            <a:r>
              <a:rPr lang="en-US" dirty="0" smtClean="0"/>
              <a:t>’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মাঝে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শুধু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</a:t>
            </a:r>
            <a:r>
              <a:rPr lang="en-US" dirty="0" smtClean="0"/>
              <a:t> । </a:t>
            </a:r>
            <a:r>
              <a:rPr lang="en-US" dirty="0" err="1" smtClean="0"/>
              <a:t>শেষে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</a:t>
            </a:r>
            <a:r>
              <a:rPr lang="en-US" baseline="0" dirty="0" smtClean="0"/>
              <a:t> ‘</a:t>
            </a:r>
            <a:r>
              <a:rPr lang="en-US" dirty="0" smtClean="0"/>
              <a:t>Object’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।  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D12D5-97C6-4293-B589-C187B8D4FCEC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ধলসা পয়ারী হযরত ওমর ফারুক দাখিল মাদ্‌রাসা, খয়েরপুর, মিরপুর, কুষ্টিয়া, বাংলাদেশ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82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Direction: “</a:t>
            </a:r>
            <a:r>
              <a:rPr lang="en-US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করুনঃ’</a:t>
            </a:r>
            <a:r>
              <a:rPr lang="en-US" dirty="0" err="1" smtClean="0"/>
              <a:t>Object</a:t>
            </a:r>
            <a:r>
              <a:rPr lang="en-US" dirty="0" smtClean="0"/>
              <a:t>’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মাঝে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শুধু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</a:t>
            </a:r>
            <a:r>
              <a:rPr lang="en-US" dirty="0" smtClean="0"/>
              <a:t> । </a:t>
            </a:r>
            <a:r>
              <a:rPr lang="en-US" dirty="0" err="1" smtClean="0"/>
              <a:t>শেষে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</a:t>
            </a:r>
            <a:r>
              <a:rPr lang="en-US" baseline="0" dirty="0" smtClean="0"/>
              <a:t> ‘</a:t>
            </a:r>
            <a:r>
              <a:rPr lang="en-US" dirty="0" smtClean="0"/>
              <a:t>Object’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।  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D12D5-97C6-4293-B589-C187B8D4FCEC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ধলসা পয়ারী হযরত ওমর ফারুক দাখিল মাদ্‌রাসা, খয়েরপুর, মিরপুর, কুষ্টিয়া, বাংলাদেশ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73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Direction: “</a:t>
            </a:r>
            <a:r>
              <a:rPr lang="en-US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করুনঃ’</a:t>
            </a:r>
            <a:r>
              <a:rPr lang="en-US" dirty="0" err="1" smtClean="0"/>
              <a:t>Object</a:t>
            </a:r>
            <a:r>
              <a:rPr lang="en-US" dirty="0" smtClean="0"/>
              <a:t>’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মাঝে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শুধু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</a:t>
            </a:r>
            <a:r>
              <a:rPr lang="en-US" dirty="0" smtClean="0"/>
              <a:t> । </a:t>
            </a:r>
            <a:r>
              <a:rPr lang="en-US" dirty="0" err="1" smtClean="0"/>
              <a:t>শেষে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</a:t>
            </a:r>
            <a:r>
              <a:rPr lang="en-US" baseline="0" dirty="0" smtClean="0"/>
              <a:t> ‘</a:t>
            </a:r>
            <a:r>
              <a:rPr lang="en-US" dirty="0" smtClean="0"/>
              <a:t>Object’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।  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D51EC-B501-47BB-81E2-0B0A633F99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220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Direction: “</a:t>
            </a:r>
            <a:r>
              <a:rPr lang="en-US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করুনঃ’</a:t>
            </a:r>
            <a:r>
              <a:rPr lang="en-US" dirty="0" err="1" smtClean="0"/>
              <a:t>Object</a:t>
            </a:r>
            <a:r>
              <a:rPr lang="en-US" dirty="0" smtClean="0"/>
              <a:t>’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মাঝে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শুধু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</a:t>
            </a:r>
            <a:r>
              <a:rPr lang="en-US" dirty="0" smtClean="0"/>
              <a:t> । </a:t>
            </a:r>
            <a:r>
              <a:rPr lang="en-US" dirty="0" err="1" smtClean="0"/>
              <a:t>শেষে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</a:t>
            </a:r>
            <a:r>
              <a:rPr lang="en-US" baseline="0" dirty="0" smtClean="0"/>
              <a:t> ‘</a:t>
            </a:r>
            <a:r>
              <a:rPr lang="en-US" dirty="0" smtClean="0"/>
              <a:t>Object’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।  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D51EC-B501-47BB-81E2-0B0A633F99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980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Direction: “</a:t>
            </a:r>
            <a:r>
              <a:rPr lang="en-US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করুনঃ’</a:t>
            </a:r>
            <a:r>
              <a:rPr lang="en-US" dirty="0" err="1" smtClean="0"/>
              <a:t>Object</a:t>
            </a:r>
            <a:r>
              <a:rPr lang="en-US" dirty="0" smtClean="0"/>
              <a:t>’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মাঝে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শুধু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</a:t>
            </a:r>
            <a:r>
              <a:rPr lang="en-US" dirty="0" smtClean="0"/>
              <a:t> । </a:t>
            </a:r>
            <a:r>
              <a:rPr lang="en-US" dirty="0" err="1" smtClean="0"/>
              <a:t>শেষে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</a:t>
            </a:r>
            <a:r>
              <a:rPr lang="en-US" baseline="0" dirty="0" smtClean="0"/>
              <a:t> ‘</a:t>
            </a:r>
            <a:r>
              <a:rPr lang="en-US" dirty="0" smtClean="0"/>
              <a:t>Object’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।  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794FC-94BD-4216-9317-072DACE5F2BE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ধলসা পয়ারী হযরত ওমর ফারুক দাখিল মাদ্‌রাসা, খয়েরপুর, মিরপুর, কুষ্টিয়া, বাংলাদেশ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421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Direction: “</a:t>
            </a:r>
            <a:r>
              <a:rPr lang="en-US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করুনঃ’</a:t>
            </a:r>
            <a:r>
              <a:rPr lang="en-US" dirty="0" err="1" smtClean="0"/>
              <a:t>Object</a:t>
            </a:r>
            <a:r>
              <a:rPr lang="en-US" dirty="0" smtClean="0"/>
              <a:t>’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মাঝে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শুধু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</a:t>
            </a:r>
            <a:r>
              <a:rPr lang="en-US" dirty="0" smtClean="0"/>
              <a:t> । </a:t>
            </a:r>
            <a:r>
              <a:rPr lang="en-US" dirty="0" err="1" smtClean="0"/>
              <a:t>শেষে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</a:t>
            </a:r>
            <a:r>
              <a:rPr lang="en-US" baseline="0" dirty="0" smtClean="0"/>
              <a:t> ‘</a:t>
            </a:r>
            <a:r>
              <a:rPr lang="en-US" dirty="0" smtClean="0"/>
              <a:t>Object’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।  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D51EC-B501-47BB-81E2-0B0A633F99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065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Direction: “</a:t>
            </a:r>
            <a:r>
              <a:rPr lang="en-US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করুনঃ’</a:t>
            </a:r>
            <a:r>
              <a:rPr lang="en-US" dirty="0" err="1" smtClean="0"/>
              <a:t>Object</a:t>
            </a:r>
            <a:r>
              <a:rPr lang="en-US" dirty="0" smtClean="0"/>
              <a:t>’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মাঝে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শুধু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</a:t>
            </a:r>
            <a:r>
              <a:rPr lang="en-US" dirty="0" smtClean="0"/>
              <a:t> । </a:t>
            </a:r>
            <a:r>
              <a:rPr lang="en-US" dirty="0" err="1" smtClean="0"/>
              <a:t>শেষে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</a:t>
            </a:r>
            <a:r>
              <a:rPr lang="en-US" baseline="0" dirty="0" smtClean="0"/>
              <a:t> ‘</a:t>
            </a:r>
            <a:r>
              <a:rPr lang="en-US" dirty="0" smtClean="0"/>
              <a:t>Object’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।  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D51EC-B501-47BB-81E2-0B0A633F992A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020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Direction: “</a:t>
            </a:r>
            <a:r>
              <a:rPr lang="en-US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করুনঃ’</a:t>
            </a:r>
            <a:r>
              <a:rPr lang="en-US" dirty="0" err="1" smtClean="0"/>
              <a:t>Object</a:t>
            </a:r>
            <a:r>
              <a:rPr lang="en-US" dirty="0" smtClean="0"/>
              <a:t>’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মাঝে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শুধু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</a:t>
            </a:r>
            <a:r>
              <a:rPr lang="en-US" dirty="0" smtClean="0"/>
              <a:t> । </a:t>
            </a:r>
            <a:r>
              <a:rPr lang="en-US" dirty="0" err="1" smtClean="0"/>
              <a:t>শেষে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</a:t>
            </a:r>
            <a:r>
              <a:rPr lang="en-US" baseline="0" dirty="0" smtClean="0"/>
              <a:t> ‘</a:t>
            </a:r>
            <a:r>
              <a:rPr lang="en-US" dirty="0" smtClean="0"/>
              <a:t>Object’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।  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D51EC-B501-47BB-81E2-0B0A633F992A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004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30F79-C5BE-414D-8E98-F6898A23FE23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93CD-2D7A-474F-AE9B-4113C978A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48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30F79-C5BE-414D-8E98-F6898A23FE23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93CD-2D7A-474F-AE9B-4113C978A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30F79-C5BE-414D-8E98-F6898A23FE23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93CD-2D7A-474F-AE9B-4113C978A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23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30F79-C5BE-414D-8E98-F6898A23F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93CD-2D7A-474F-AE9B-4113C978A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413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30F79-C5BE-414D-8E98-F6898A23F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93CD-2D7A-474F-AE9B-4113C978A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600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30F79-C5BE-414D-8E98-F6898A23F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93CD-2D7A-474F-AE9B-4113C978A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461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30F79-C5BE-414D-8E98-F6898A23F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93CD-2D7A-474F-AE9B-4113C978A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1159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30F79-C5BE-414D-8E98-F6898A23F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93CD-2D7A-474F-AE9B-4113C978A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086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30F79-C5BE-414D-8E98-F6898A23F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93CD-2D7A-474F-AE9B-4113C978A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3666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30F79-C5BE-414D-8E98-F6898A23F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93CD-2D7A-474F-AE9B-4113C978A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3205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30F79-C5BE-414D-8E98-F6898A23F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93CD-2D7A-474F-AE9B-4113C978A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012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30F79-C5BE-414D-8E98-F6898A23FE23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93CD-2D7A-474F-AE9B-4113C978A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3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30F79-C5BE-414D-8E98-F6898A23F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93CD-2D7A-474F-AE9B-4113C978A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8520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30F79-C5BE-414D-8E98-F6898A23F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93CD-2D7A-474F-AE9B-4113C978A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093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30F79-C5BE-414D-8E98-F6898A23F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93CD-2D7A-474F-AE9B-4113C978A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872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30F79-C5BE-414D-8E98-F6898A23FE23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93CD-2D7A-474F-AE9B-4113C978A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4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30F79-C5BE-414D-8E98-F6898A23FE23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93CD-2D7A-474F-AE9B-4113C978A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50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30F79-C5BE-414D-8E98-F6898A23FE23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93CD-2D7A-474F-AE9B-4113C978A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30F79-C5BE-414D-8E98-F6898A23FE23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93CD-2D7A-474F-AE9B-4113C978A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5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30F79-C5BE-414D-8E98-F6898A23FE23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93CD-2D7A-474F-AE9B-4113C978A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9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30F79-C5BE-414D-8E98-F6898A23FE23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93CD-2D7A-474F-AE9B-4113C978A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0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30F79-C5BE-414D-8E98-F6898A23FE23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93CD-2D7A-474F-AE9B-4113C978A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2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30F79-C5BE-414D-8E98-F6898A23FE23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E93CD-2D7A-474F-AE9B-4113C978A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010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30F79-C5BE-414D-8E98-F6898A23F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E93CD-2D7A-474F-AE9B-4113C978A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992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gif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gif"/><Relationship Id="rId5" Type="http://schemas.openxmlformats.org/officeDocument/2006/relationships/image" Target="../media/image3.png"/><Relationship Id="rId10" Type="http://schemas.openxmlformats.org/officeDocument/2006/relationships/image" Target="../media/image8.gif"/><Relationship Id="rId4" Type="http://schemas.openxmlformats.org/officeDocument/2006/relationships/image" Target="../media/image2.jpg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3" Type="http://schemas.openxmlformats.org/officeDocument/2006/relationships/image" Target="../media/image6.gif"/><Relationship Id="rId7" Type="http://schemas.openxmlformats.org/officeDocument/2006/relationships/image" Target="../media/image3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gif"/><Relationship Id="rId5" Type="http://schemas.openxmlformats.org/officeDocument/2006/relationships/image" Target="../media/image32.jpg"/><Relationship Id="rId10" Type="http://schemas.openxmlformats.org/officeDocument/2006/relationships/image" Target="../media/image4.jpeg"/><Relationship Id="rId4" Type="http://schemas.openxmlformats.org/officeDocument/2006/relationships/image" Target="../media/image31.gif"/><Relationship Id="rId9" Type="http://schemas.openxmlformats.org/officeDocument/2006/relationships/image" Target="../media/image3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gif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jpeg"/><Relationship Id="rId5" Type="http://schemas.openxmlformats.org/officeDocument/2006/relationships/image" Target="../media/image17.gif"/><Relationship Id="rId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gif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8000" b="-9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32" y="634740"/>
            <a:ext cx="8745193" cy="543119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828807" y="4193720"/>
            <a:ext cx="3124200" cy="3151482"/>
            <a:chOff x="5428693" y="-304800"/>
            <a:chExt cx="4206875" cy="3767137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8693" y="-304800"/>
              <a:ext cx="4206875" cy="3767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9"/>
            <p:cNvSpPr txBox="1"/>
            <p:nvPr/>
          </p:nvSpPr>
          <p:spPr>
            <a:xfrm rot="5400000">
              <a:off x="6916815" y="842866"/>
              <a:ext cx="1678370" cy="1539101"/>
            </a:xfrm>
            <a:prstGeom prst="rect">
              <a:avLst/>
            </a:prstGeom>
            <a:noFill/>
          </p:spPr>
          <p:txBody>
            <a:bodyPr vert="vert270" wrap="none" numCol="1" rtlCol="0">
              <a:prstTxWarp prst="textChevron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dirty="0" err="1" smtClean="0">
                  <a:solidFill>
                    <a:schemeClr val="bg1"/>
                  </a:solidFill>
                </a:rPr>
                <a:t>ক্লিক</a:t>
              </a:r>
              <a:r>
                <a:rPr lang="en-US" sz="4800" dirty="0" smtClean="0">
                  <a:solidFill>
                    <a:schemeClr val="bg1"/>
                  </a:solidFill>
                </a:rPr>
                <a:t> </a:t>
              </a:r>
              <a:r>
                <a:rPr lang="en-US" sz="4800" dirty="0" err="1" smtClean="0">
                  <a:solidFill>
                    <a:schemeClr val="bg1"/>
                  </a:solidFill>
                </a:rPr>
                <a:t>করু</a:t>
              </a:r>
              <a:r>
                <a:rPr lang="en-US" sz="3600" dirty="0" err="1" smtClean="0">
                  <a:solidFill>
                    <a:schemeClr val="bg1"/>
                  </a:solidFill>
                </a:rPr>
                <a:t>ন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 rot="16200000">
            <a:off x="10853003" y="860167"/>
            <a:ext cx="1784866" cy="369332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০১.০০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55894" y="3277465"/>
            <a:ext cx="5334000" cy="2117611"/>
          </a:xfrm>
          <a:prstGeom prst="rect">
            <a:avLst/>
          </a:prstGeom>
        </p:spPr>
        <p:txBody>
          <a:bodyPr wrap="square">
            <a:prstTxWarp prst="textChevro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16600" b="1" dirty="0" err="1">
                <a:ln w="11430"/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en-US" sz="16600" b="1" dirty="0" err="1">
                <a:ln w="11430"/>
                <a:blipFill dpi="0" rotWithShape="1"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16600" b="1" dirty="0" err="1">
                <a:ln w="11430"/>
                <a:blipFill dpi="0" rotWithShape="1"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16600" b="1" dirty="0" err="1">
                <a:ln w="11430"/>
                <a:blipFill dpi="0" rotWithShape="1"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2800" dirty="0">
              <a:blipFill dpi="0" rotWithShape="1"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457950" y="543550"/>
            <a:ext cx="3238499" cy="2966626"/>
            <a:chOff x="6681599" y="543550"/>
            <a:chExt cx="2646945" cy="2966626"/>
          </a:xfrm>
        </p:grpSpPr>
        <p:grpSp>
          <p:nvGrpSpPr>
            <p:cNvPr id="11" name="Group 10"/>
            <p:cNvGrpSpPr/>
            <p:nvPr/>
          </p:nvGrpSpPr>
          <p:grpSpPr>
            <a:xfrm rot="16041875">
              <a:off x="6521759" y="703390"/>
              <a:ext cx="2966626" cy="2646945"/>
              <a:chOff x="7148945" y="388346"/>
              <a:chExt cx="3314967" cy="3466560"/>
            </a:xfrm>
          </p:grpSpPr>
          <p:pic>
            <p:nvPicPr>
              <p:cNvPr id="4" name="Picture 2" descr="C:\Users\Doel-1612i3\Desktop\Utpal_\Picture\flower030.gif"/>
              <p:cNvPicPr>
                <a:picLocks noChangeAspect="1" noChangeArrowheads="1" noCrop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436315">
                <a:off x="7192583" y="1943309"/>
                <a:ext cx="3271329" cy="1911597"/>
              </a:xfrm>
              <a:prstGeom prst="hear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2" descr="C:\Users\Doel-1612i3\Desktop\Utpal_\Picture\flower030.gif"/>
              <p:cNvPicPr>
                <a:picLocks noChangeAspect="1" noChangeArrowheads="1" noCrop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7148945" y="388346"/>
                <a:ext cx="3241962" cy="2029832"/>
              </a:xfrm>
              <a:prstGeom prst="hear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" name="5-Point Star 1"/>
            <p:cNvSpPr/>
            <p:nvPr/>
          </p:nvSpPr>
          <p:spPr>
            <a:xfrm>
              <a:off x="7094473" y="1403837"/>
              <a:ext cx="1904999" cy="1272688"/>
            </a:xfrm>
            <a:prstGeom prst="star5">
              <a:avLst/>
            </a:prstGeom>
            <a:blipFill dpi="0"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1161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8" presetClass="exit" presetSubtype="3" fill="hold" grpId="1" nodeType="afterEffect">
                                  <p:stCondLst>
                                    <p:cond delay="1150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2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1500"/>
                            </p:stCondLst>
                            <p:childTnLst>
                              <p:par>
                                <p:cTn id="30" presetID="18" presetClass="exit" presetSubtype="3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3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6500"/>
                            </p:stCondLst>
                            <p:childTnLst>
                              <p:par>
                                <p:cTn id="34" presetID="18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35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1500"/>
                            </p:stCondLst>
                            <p:childTnLst>
                              <p:par>
                                <p:cTn id="38" presetID="18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39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6500"/>
                            </p:stCondLst>
                            <p:childTnLst>
                              <p:par>
                                <p:cTn id="42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3" grpId="0"/>
      <p:bldP spid="1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554D-B01D-4FE5-9EDB-40C0EDDA0D1E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Saturday, November 6, 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@dphofmr@biul@gmail.com@                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7600" y="533401"/>
            <a:ext cx="104370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prstClr val="black"/>
                </a:solidFill>
              </a:rPr>
              <a:t>ফলার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2800" y="2682079"/>
            <a:ext cx="222134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ফজলি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আম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35466" y="4689304"/>
            <a:ext cx="191654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prstClr val="black"/>
                </a:solidFill>
              </a:rPr>
              <a:t>সবরি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কলা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81319" y="548151"/>
            <a:ext cx="579397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prstClr val="black"/>
                </a:solidFill>
              </a:rPr>
              <a:t>কলা</a:t>
            </a:r>
            <a:r>
              <a:rPr lang="en-US" sz="3600" dirty="0" smtClean="0">
                <a:solidFill>
                  <a:prstClr val="black"/>
                </a:solidFill>
              </a:rPr>
              <a:t> ও </a:t>
            </a:r>
            <a:r>
              <a:rPr lang="en-US" sz="3600" dirty="0" err="1" smtClean="0">
                <a:solidFill>
                  <a:prstClr val="black"/>
                </a:solidFill>
              </a:rPr>
              <a:t>অন্যান্য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ফলমূল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দিয়ে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করা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খাবার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57542" y="2530365"/>
            <a:ext cx="504652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  </a:t>
            </a:r>
            <a:r>
              <a:rPr lang="en-US" sz="3600" dirty="0" err="1" smtClean="0">
                <a:solidFill>
                  <a:prstClr val="black"/>
                </a:solidFill>
              </a:rPr>
              <a:t>খুবই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সুগন্ধ</a:t>
            </a:r>
            <a:r>
              <a:rPr lang="en-US" sz="3600" dirty="0" smtClean="0">
                <a:solidFill>
                  <a:prstClr val="black"/>
                </a:solidFill>
              </a:rPr>
              <a:t> ও </a:t>
            </a:r>
            <a:r>
              <a:rPr lang="en-US" sz="3600" dirty="0" err="1" smtClean="0">
                <a:solidFill>
                  <a:prstClr val="black"/>
                </a:solidFill>
              </a:rPr>
              <a:t>মিষ্টি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স্বাদের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আম</a:t>
            </a:r>
            <a:r>
              <a:rPr lang="en-US" sz="3600" dirty="0">
                <a:solidFill>
                  <a:prstClr val="black"/>
                </a:solidFill>
              </a:rPr>
              <a:t>।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57542" y="4613104"/>
            <a:ext cx="316345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prstClr val="black"/>
                </a:solidFill>
              </a:rPr>
              <a:t>এক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রকম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কলার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নাম</a:t>
            </a: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14" name="Picture 4" descr="C:\Users\MD AHSAN HABIB RUBEL\Desktop\Patigoto\rp02.jpg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7" t="7013" r="4757" b="4282"/>
          <a:stretch/>
        </p:blipFill>
        <p:spPr bwMode="auto">
          <a:xfrm>
            <a:off x="3152011" y="185517"/>
            <a:ext cx="18288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MD AHSAN HABIB RUBEL\Desktop\Patigoto\a04.jpg"/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11"/>
          <a:stretch/>
        </p:blipFill>
        <p:spPr bwMode="auto">
          <a:xfrm>
            <a:off x="3467057" y="2319444"/>
            <a:ext cx="18288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MD AHSAN HABIB RUBEL\Desktop\Patigoto\kola01.jpg"/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19" t="38936"/>
          <a:stretch/>
        </p:blipFill>
        <p:spPr bwMode="auto">
          <a:xfrm>
            <a:off x="3427709" y="4479805"/>
            <a:ext cx="18288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 rot="16200000">
            <a:off x="10674416" y="2992030"/>
            <a:ext cx="1784866" cy="369332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সময়ঃ</a:t>
            </a:r>
            <a:r>
              <a:rPr lang="en-US" dirty="0" smtClean="0">
                <a:solidFill>
                  <a:prstClr val="black"/>
                </a:solidFill>
              </a:rPr>
              <a:t> ০৬.০০ </a:t>
            </a:r>
            <a:r>
              <a:rPr lang="en-US" dirty="0" err="1" smtClean="0">
                <a:solidFill>
                  <a:prstClr val="black"/>
                </a:solidFill>
              </a:rPr>
              <a:t>মিনিট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 rot="8911590">
            <a:off x="9273453" y="3512747"/>
            <a:ext cx="3023467" cy="4053156"/>
            <a:chOff x="11095381" y="3056749"/>
            <a:chExt cx="4206875" cy="3767137"/>
          </a:xfrm>
        </p:grpSpPr>
        <p:pic>
          <p:nvPicPr>
            <p:cNvPr id="19" name="Picture 1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95381" y="3056749"/>
              <a:ext cx="4206875" cy="3767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TextBox 9"/>
            <p:cNvSpPr txBox="1"/>
            <p:nvPr/>
          </p:nvSpPr>
          <p:spPr>
            <a:xfrm rot="5400000">
              <a:off x="12737414" y="4170767"/>
              <a:ext cx="1678370" cy="1539101"/>
            </a:xfrm>
            <a:prstGeom prst="rect">
              <a:avLst/>
            </a:prstGeom>
            <a:noFill/>
          </p:spPr>
          <p:txBody>
            <a:bodyPr vert="vert270" wrap="none" numCol="1" rtlCol="0">
              <a:prstTxWarp prst="textChevronInverted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dirty="0" err="1" smtClean="0"/>
                <a:t>ক্লিক</a:t>
              </a:r>
              <a:r>
                <a:rPr lang="en-US" sz="4800" dirty="0" smtClean="0"/>
                <a:t> </a:t>
              </a:r>
              <a:r>
                <a:rPr lang="en-US" sz="4800" dirty="0" err="1" smtClean="0"/>
                <a:t>করু</a:t>
              </a:r>
              <a:r>
                <a:rPr lang="en-US" sz="3600" dirty="0" err="1" smtClean="0"/>
                <a:t>ন</a:t>
              </a:r>
              <a:endParaRPr lang="en-US" sz="3600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865620" y="3745963"/>
            <a:ext cx="557328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ফজলি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আমঃ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সে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ফজলি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আমও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খায়</a:t>
            </a:r>
            <a:r>
              <a:rPr lang="en-US" sz="3600" dirty="0" smtClean="0">
                <a:solidFill>
                  <a:prstClr val="black"/>
                </a:solidFill>
              </a:rPr>
              <a:t>।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50029" y="1557117"/>
            <a:ext cx="695574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prstClr val="black"/>
                </a:solidFill>
              </a:rPr>
              <a:t>ফলারঃ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তার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বাবা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খুবই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ফলার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পছন্দ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করেন</a:t>
            </a:r>
            <a:r>
              <a:rPr lang="en-US" sz="3600" dirty="0" smtClean="0">
                <a:solidFill>
                  <a:prstClr val="black"/>
                </a:solidFill>
              </a:rPr>
              <a:t>।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03036" y="5805073"/>
            <a:ext cx="633623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prstClr val="black"/>
                </a:solidFill>
              </a:rPr>
              <a:t>সবরি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কলাঃ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পাকা</a:t>
            </a:r>
            <a:r>
              <a:rPr lang="en-US" sz="3600" dirty="0" smtClean="0">
                <a:solidFill>
                  <a:prstClr val="black"/>
                </a:solidFill>
              </a:rPr>
              <a:t>  </a:t>
            </a:r>
            <a:r>
              <a:rPr lang="en-US" sz="3600" dirty="0" err="1" smtClean="0">
                <a:solidFill>
                  <a:prstClr val="black"/>
                </a:solidFill>
              </a:rPr>
              <a:t>সুবরি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কলার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স্বাদ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বেশী</a:t>
            </a:r>
            <a:r>
              <a:rPr lang="en-US" sz="3600" dirty="0" smtClean="0">
                <a:solidFill>
                  <a:prstClr val="black"/>
                </a:solidFill>
              </a:rPr>
              <a:t>।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67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1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6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6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7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20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7000"/>
                            </p:stCondLst>
                            <p:childTnLst>
                              <p:par>
                                <p:cTn id="55" presetID="2" presetClass="entr" presetSubtype="1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750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80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3000"/>
                            </p:stCondLst>
                            <p:childTnLst>
                              <p:par>
                                <p:cTn id="70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98000"/>
                            </p:stCondLst>
                            <p:childTnLst>
                              <p:par>
                                <p:cTn id="151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6" grpId="0" animBg="1"/>
      <p:bldP spid="16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1257" y="2945114"/>
            <a:ext cx="821716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৪. </a:t>
            </a:r>
            <a:r>
              <a:rPr lang="en-US" sz="3600" dirty="0" err="1" smtClean="0"/>
              <a:t>লোকটি</a:t>
            </a:r>
            <a:r>
              <a:rPr lang="en-US" sz="3600" dirty="0" smtClean="0"/>
              <a:t> </a:t>
            </a:r>
            <a:r>
              <a:rPr lang="en-US" sz="3600" dirty="0" err="1" smtClean="0"/>
              <a:t>কী</a:t>
            </a:r>
            <a:r>
              <a:rPr lang="en-US" sz="3600" dirty="0" smtClean="0"/>
              <a:t> </a:t>
            </a:r>
            <a:r>
              <a:rPr lang="en-US" sz="3600" dirty="0" err="1" smtClean="0"/>
              <a:t>কী</a:t>
            </a:r>
            <a:r>
              <a:rPr lang="en-US" sz="3600" dirty="0" smtClean="0"/>
              <a:t> </a:t>
            </a:r>
            <a:r>
              <a:rPr lang="en-US" sz="3600" dirty="0" err="1" smtClean="0"/>
              <a:t>খাবার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খেতে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চাইছে</a:t>
            </a:r>
            <a:r>
              <a:rPr lang="en-US" sz="3600" dirty="0" smtClean="0"/>
              <a:t> </a:t>
            </a:r>
            <a:r>
              <a:rPr lang="en-US" sz="3600" dirty="0" err="1" smtClean="0"/>
              <a:t>তার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তালিকা</a:t>
            </a:r>
            <a:r>
              <a:rPr lang="en-US" sz="3600" dirty="0" smtClean="0"/>
              <a:t> </a:t>
            </a:r>
            <a:r>
              <a:rPr lang="en-US" sz="3600" dirty="0" err="1" smtClean="0"/>
              <a:t>বানাই</a:t>
            </a:r>
            <a:r>
              <a:rPr lang="en-US" sz="3600" dirty="0" smtClean="0"/>
              <a:t>।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292371" y="283010"/>
            <a:ext cx="220980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দলগত</a:t>
            </a:r>
            <a:r>
              <a:rPr lang="en-US" sz="3600" dirty="0" smtClean="0"/>
              <a:t> </a:t>
            </a:r>
            <a:r>
              <a:rPr lang="en-US" sz="3600" dirty="0" err="1" smtClean="0"/>
              <a:t>কাজঃ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3" t="31508"/>
          <a:stretch/>
        </p:blipFill>
        <p:spPr>
          <a:xfrm>
            <a:off x="5355520" y="1153654"/>
            <a:ext cx="2083503" cy="16451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isometricOffAxis1Right"/>
            <a:lightRig rig="threePt" dir="t"/>
          </a:scene3d>
          <a:sp3d contourW="6350" prstMaterial="matte">
            <a:bevelT w="101600" h="101600" prst="softRound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 rot="16200000">
            <a:off x="10875105" y="2983910"/>
            <a:ext cx="1784866" cy="3693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সময়ঃ</a:t>
            </a:r>
            <a:r>
              <a:rPr lang="en-US" dirty="0" smtClean="0">
                <a:solidFill>
                  <a:prstClr val="black"/>
                </a:solidFill>
              </a:rPr>
              <a:t> ০৬.০০ </a:t>
            </a:r>
            <a:r>
              <a:rPr lang="en-US" dirty="0" err="1" smtClean="0">
                <a:solidFill>
                  <a:prstClr val="black"/>
                </a:solidFill>
              </a:rPr>
              <a:t>মিনিট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 rot="2343218">
            <a:off x="8337036" y="3457549"/>
            <a:ext cx="2744309" cy="3151482"/>
            <a:chOff x="4584861" y="-876872"/>
            <a:chExt cx="4206874" cy="3767137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4861" y="-876872"/>
              <a:ext cx="4206874" cy="3767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9"/>
            <p:cNvSpPr txBox="1"/>
            <p:nvPr/>
          </p:nvSpPr>
          <p:spPr>
            <a:xfrm rot="5400000">
              <a:off x="6147216" y="447669"/>
              <a:ext cx="1678370" cy="1333720"/>
            </a:xfrm>
            <a:prstGeom prst="rect">
              <a:avLst/>
            </a:prstGeom>
            <a:noFill/>
          </p:spPr>
          <p:txBody>
            <a:bodyPr vert="vert270" wrap="none" numCol="1" rtlCol="0">
              <a:prstTxWarp prst="textChevron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dirty="0" err="1" smtClean="0">
                  <a:solidFill>
                    <a:prstClr val="white"/>
                  </a:solidFill>
                </a:rPr>
                <a:t>ক্লিক</a:t>
              </a:r>
              <a:r>
                <a:rPr lang="en-US" sz="4800" dirty="0" smtClean="0">
                  <a:solidFill>
                    <a:prstClr val="white"/>
                  </a:solidFill>
                </a:rPr>
                <a:t> </a:t>
              </a:r>
              <a:r>
                <a:rPr lang="en-US" sz="4800" dirty="0" err="1" smtClean="0">
                  <a:solidFill>
                    <a:prstClr val="white"/>
                  </a:solidFill>
                </a:rPr>
                <a:t>করু</a:t>
              </a:r>
              <a:r>
                <a:rPr lang="en-US" sz="3600" dirty="0" err="1" smtClean="0">
                  <a:solidFill>
                    <a:prstClr val="white"/>
                  </a:solidFill>
                </a:rPr>
                <a:t>ন</a:t>
              </a:r>
              <a:endParaRPr lang="en-US" sz="36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8034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3" presetClass="exit" presetSubtype="32" fill="hold" grpId="1" nodeType="afterEffect">
                                  <p:stCondLst>
                                    <p:cond delay="5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3" presetClass="exit" presetSubtype="544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3" presetClass="exit" presetSubtype="544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3" presetClass="exit" presetSubtype="544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500"/>
                            </p:stCondLst>
                            <p:childTnLst>
                              <p:par>
                                <p:cTn id="45" presetID="23" presetClass="exit" presetSubtype="2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Vertical Scroll 15"/>
          <p:cNvSpPr/>
          <p:nvPr/>
        </p:nvSpPr>
        <p:spPr>
          <a:xfrm>
            <a:off x="1076095" y="0"/>
            <a:ext cx="10582275" cy="5305425"/>
          </a:xfrm>
          <a:prstGeom prst="verticalScroll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73264" y="84201"/>
            <a:ext cx="220980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সমার্থক</a:t>
            </a:r>
            <a:r>
              <a:rPr lang="en-US" sz="3600" dirty="0" smtClean="0"/>
              <a:t> </a:t>
            </a:r>
            <a:r>
              <a:rPr lang="en-US" sz="3600" dirty="0" err="1" smtClean="0"/>
              <a:t>শব্দ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367234" y="84972"/>
            <a:ext cx="446122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শিক্ষকের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লেখনবোর্ড</a:t>
            </a:r>
            <a:r>
              <a:rPr lang="en-US" sz="3600" dirty="0" smtClean="0"/>
              <a:t> </a:t>
            </a:r>
            <a:r>
              <a:rPr lang="en-US" sz="3600" dirty="0" err="1" smtClean="0"/>
              <a:t>ব্যবহার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920520" y="1235200"/>
            <a:ext cx="128940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নেমন্তন্ন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865281" y="1401921"/>
            <a:ext cx="300390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নিমন্ত্রণ</a:t>
            </a:r>
            <a:r>
              <a:rPr lang="en-US" sz="3600" dirty="0" smtClean="0"/>
              <a:t>, </a:t>
            </a:r>
            <a:r>
              <a:rPr lang="en-US" sz="3600" dirty="0" err="1" smtClean="0"/>
              <a:t>দাওয়াত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912307" y="2359813"/>
            <a:ext cx="122273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সাধ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4797069" y="2329546"/>
            <a:ext cx="484223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 </a:t>
            </a:r>
            <a:r>
              <a:rPr lang="en-US" sz="3600" dirty="0" err="1" smtClean="0"/>
              <a:t>ইচ্ছা</a:t>
            </a:r>
            <a:r>
              <a:rPr lang="en-US" sz="3600" dirty="0" smtClean="0"/>
              <a:t>, </a:t>
            </a:r>
            <a:r>
              <a:rPr lang="en-US" sz="3600" dirty="0" err="1" smtClean="0"/>
              <a:t>আকাঙ্ক্ষা</a:t>
            </a:r>
            <a:r>
              <a:rPr lang="en-US" sz="3600" dirty="0" smtClean="0"/>
              <a:t>, </a:t>
            </a:r>
            <a:r>
              <a:rPr lang="en-US" sz="3600" dirty="0" err="1" smtClean="0"/>
              <a:t>বাসনা</a:t>
            </a:r>
            <a:r>
              <a:rPr lang="en-US" sz="3600" dirty="0" smtClean="0"/>
              <a:t>, </a:t>
            </a:r>
            <a:r>
              <a:rPr lang="en-US" sz="3600" dirty="0" err="1" smtClean="0"/>
              <a:t>কামনা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920520" y="3433044"/>
            <a:ext cx="128940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বিয়ে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4797068" y="3409197"/>
            <a:ext cx="484223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 </a:t>
            </a:r>
            <a:r>
              <a:rPr lang="en-US" sz="3600" dirty="0" err="1" smtClean="0"/>
              <a:t>বিবাহ,পরিণয়</a:t>
            </a:r>
            <a:r>
              <a:rPr lang="en-US" sz="3600" dirty="0" smtClean="0"/>
              <a:t>, </a:t>
            </a:r>
            <a:r>
              <a:rPr lang="en-US" sz="3600" dirty="0" err="1" smtClean="0"/>
              <a:t>সাদি</a:t>
            </a:r>
            <a:endParaRPr lang="en-US" sz="36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771899" y="1718921"/>
            <a:ext cx="866776" cy="6165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544776" y="2661779"/>
            <a:ext cx="866776" cy="6165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705224" y="3726197"/>
            <a:ext cx="866776" cy="6165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16200000">
            <a:off x="10927053" y="3876343"/>
            <a:ext cx="1784866" cy="36933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সময়ঃ</a:t>
            </a:r>
            <a:r>
              <a:rPr lang="en-US" dirty="0" smtClean="0">
                <a:solidFill>
                  <a:prstClr val="black"/>
                </a:solidFill>
              </a:rPr>
              <a:t> ০৫.০০ </a:t>
            </a:r>
            <a:r>
              <a:rPr lang="en-US" dirty="0" err="1" smtClean="0">
                <a:solidFill>
                  <a:prstClr val="black"/>
                </a:solidFill>
              </a:rPr>
              <a:t>মিনিট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 rot="2343218">
            <a:off x="7780048" y="4238631"/>
            <a:ext cx="2744309" cy="3151482"/>
            <a:chOff x="4584861" y="-876872"/>
            <a:chExt cx="4206874" cy="3767137"/>
          </a:xfrm>
        </p:grpSpPr>
        <p:pic>
          <p:nvPicPr>
            <p:cNvPr id="19" name="Picture 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4861" y="-876872"/>
              <a:ext cx="4206874" cy="3767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TextBox 9"/>
            <p:cNvSpPr txBox="1"/>
            <p:nvPr/>
          </p:nvSpPr>
          <p:spPr>
            <a:xfrm rot="5400000">
              <a:off x="6147216" y="447669"/>
              <a:ext cx="1678370" cy="1333720"/>
            </a:xfrm>
            <a:prstGeom prst="rect">
              <a:avLst/>
            </a:prstGeom>
            <a:noFill/>
          </p:spPr>
          <p:txBody>
            <a:bodyPr vert="vert270" wrap="none" numCol="1" rtlCol="0">
              <a:prstTxWarp prst="textChevron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dirty="0" err="1" smtClean="0">
                  <a:solidFill>
                    <a:prstClr val="white"/>
                  </a:solidFill>
                </a:rPr>
                <a:t>ক্লিক</a:t>
              </a:r>
              <a:r>
                <a:rPr lang="en-US" sz="4800" dirty="0" smtClean="0">
                  <a:solidFill>
                    <a:prstClr val="white"/>
                  </a:solidFill>
                </a:rPr>
                <a:t> </a:t>
              </a:r>
              <a:r>
                <a:rPr lang="en-US" sz="4800" dirty="0" err="1" smtClean="0">
                  <a:solidFill>
                    <a:prstClr val="white"/>
                  </a:solidFill>
                </a:rPr>
                <a:t>করু</a:t>
              </a:r>
              <a:r>
                <a:rPr lang="en-US" sz="3600" dirty="0" err="1" smtClean="0">
                  <a:solidFill>
                    <a:prstClr val="white"/>
                  </a:solidFill>
                </a:rPr>
                <a:t>ন</a:t>
              </a:r>
              <a:endParaRPr lang="en-US" sz="36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5091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5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5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5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500"/>
                            </p:stCondLst>
                            <p:childTnLst>
                              <p:par>
                                <p:cTn id="5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500"/>
                            </p:stCondLst>
                            <p:childTnLst>
                              <p:par>
                                <p:cTn id="64" presetID="55" presetClass="exit" presetSubtype="0" fill="hold" grpId="1" nodeType="afterEffect">
                                  <p:stCondLst>
                                    <p:cond delay="5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1000"/>
                            </p:stCondLst>
                            <p:childTnLst>
                              <p:par>
                                <p:cTn id="130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6" grpId="0" animBg="1"/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7" grpId="0" animBg="1"/>
      <p:bldP spid="1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orizontal Scroll 12"/>
          <p:cNvSpPr/>
          <p:nvPr/>
        </p:nvSpPr>
        <p:spPr>
          <a:xfrm>
            <a:off x="487700" y="-548732"/>
            <a:ext cx="10659789" cy="6369269"/>
          </a:xfrm>
          <a:prstGeom prst="horizontalScroll">
            <a:avLst/>
          </a:prstGeom>
          <a:pattFill prst="divo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124075" y="283009"/>
            <a:ext cx="220980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সমার্থক</a:t>
            </a:r>
            <a:r>
              <a:rPr lang="en-US" sz="3600" dirty="0" smtClean="0"/>
              <a:t> </a:t>
            </a:r>
            <a:r>
              <a:rPr lang="en-US" sz="3600" dirty="0" err="1" smtClean="0"/>
              <a:t>শব্দ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032238" y="343598"/>
            <a:ext cx="4572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শিক্ষার্থীদের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লেখনবোর্ড</a:t>
            </a:r>
            <a:r>
              <a:rPr lang="en-US" sz="3600" dirty="0" smtClean="0"/>
              <a:t> </a:t>
            </a:r>
            <a:r>
              <a:rPr lang="en-US" sz="3600" dirty="0" err="1" smtClean="0"/>
              <a:t>ব্যবহার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111020" y="1730124"/>
            <a:ext cx="144180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নেমন্তন্ন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032238" y="1753004"/>
            <a:ext cx="270863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নিমন্ত্রণ</a:t>
            </a:r>
            <a:r>
              <a:rPr lang="en-US" sz="3600" dirty="0" smtClean="0"/>
              <a:t>, </a:t>
            </a:r>
            <a:r>
              <a:rPr lang="en-US" sz="3600" dirty="0" err="1" smtClean="0"/>
              <a:t>দাওয়াত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190216" y="2699619"/>
            <a:ext cx="103876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সাধ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120918" y="2900323"/>
            <a:ext cx="484223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 </a:t>
            </a:r>
            <a:r>
              <a:rPr lang="en-US" sz="3600" dirty="0" err="1" smtClean="0"/>
              <a:t>ইচ্ছা</a:t>
            </a:r>
            <a:r>
              <a:rPr lang="en-US" sz="3600" dirty="0" smtClean="0"/>
              <a:t>, </a:t>
            </a:r>
            <a:r>
              <a:rPr lang="en-US" sz="3600" dirty="0" err="1" smtClean="0"/>
              <a:t>আকাঙ্ক্ষা</a:t>
            </a:r>
            <a:r>
              <a:rPr lang="en-US" sz="3600" dirty="0" smtClean="0"/>
              <a:t>, </a:t>
            </a:r>
            <a:r>
              <a:rPr lang="en-US" sz="3600" dirty="0" err="1" smtClean="0"/>
              <a:t>বাসনা</a:t>
            </a:r>
            <a:r>
              <a:rPr lang="en-US" sz="3600" dirty="0" smtClean="0"/>
              <a:t>, </a:t>
            </a:r>
            <a:r>
              <a:rPr lang="en-US" sz="3600" dirty="0" err="1" smtClean="0"/>
              <a:t>কামনা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2104491" y="4007821"/>
            <a:ext cx="112448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বিয়ে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5032238" y="3992055"/>
            <a:ext cx="369923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 </a:t>
            </a:r>
            <a:r>
              <a:rPr lang="en-US" sz="3600" dirty="0" err="1" smtClean="0"/>
              <a:t>বিবাহ</a:t>
            </a:r>
            <a:r>
              <a:rPr lang="en-US" sz="3600" dirty="0" smtClean="0"/>
              <a:t>, </a:t>
            </a:r>
            <a:r>
              <a:rPr lang="en-US" sz="3600" dirty="0" err="1" smtClean="0"/>
              <a:t>পরিণয়</a:t>
            </a:r>
            <a:r>
              <a:rPr lang="en-US" sz="3600" dirty="0" smtClean="0"/>
              <a:t>, </a:t>
            </a:r>
            <a:r>
              <a:rPr lang="en-US" sz="3600" dirty="0" err="1" smtClean="0"/>
              <a:t>সাদি</a:t>
            </a:r>
            <a:endParaRPr lang="en-US" sz="36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705224" y="4324821"/>
            <a:ext cx="866776" cy="6165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713270" y="3058482"/>
            <a:ext cx="866776" cy="6165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814761" y="2056651"/>
            <a:ext cx="866776" cy="6165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16200000">
            <a:off x="10927053" y="3876343"/>
            <a:ext cx="1784866" cy="36933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সময়ঃ</a:t>
            </a:r>
            <a:r>
              <a:rPr lang="en-US" dirty="0" smtClean="0">
                <a:solidFill>
                  <a:prstClr val="black"/>
                </a:solidFill>
              </a:rPr>
              <a:t> ০৫.০০ </a:t>
            </a:r>
            <a:r>
              <a:rPr lang="en-US" dirty="0" err="1" smtClean="0">
                <a:solidFill>
                  <a:prstClr val="black"/>
                </a:solidFill>
              </a:rPr>
              <a:t>মিনিট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 rot="2343218">
            <a:off x="7716987" y="4244796"/>
            <a:ext cx="2744309" cy="3151482"/>
            <a:chOff x="4584861" y="-876872"/>
            <a:chExt cx="4206874" cy="3767137"/>
          </a:xfrm>
        </p:grpSpPr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4861" y="-876872"/>
              <a:ext cx="4206874" cy="3767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extBox 9"/>
            <p:cNvSpPr txBox="1"/>
            <p:nvPr/>
          </p:nvSpPr>
          <p:spPr>
            <a:xfrm rot="5400000">
              <a:off x="6147216" y="447669"/>
              <a:ext cx="1678370" cy="1333720"/>
            </a:xfrm>
            <a:prstGeom prst="rect">
              <a:avLst/>
            </a:prstGeom>
            <a:noFill/>
          </p:spPr>
          <p:txBody>
            <a:bodyPr vert="vert270" wrap="none" numCol="1" rtlCol="0">
              <a:prstTxWarp prst="textChevron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dirty="0" err="1" smtClean="0">
                  <a:solidFill>
                    <a:prstClr val="white"/>
                  </a:solidFill>
                </a:rPr>
                <a:t>ক্লিক</a:t>
              </a:r>
              <a:r>
                <a:rPr lang="en-US" sz="4800" dirty="0" smtClean="0">
                  <a:solidFill>
                    <a:prstClr val="white"/>
                  </a:solidFill>
                </a:rPr>
                <a:t> </a:t>
              </a:r>
              <a:r>
                <a:rPr lang="en-US" sz="4800" dirty="0" err="1" smtClean="0">
                  <a:solidFill>
                    <a:prstClr val="white"/>
                  </a:solidFill>
                </a:rPr>
                <a:t>করু</a:t>
              </a:r>
              <a:r>
                <a:rPr lang="en-US" sz="3600" dirty="0" err="1" smtClean="0">
                  <a:solidFill>
                    <a:prstClr val="white"/>
                  </a:solidFill>
                </a:rPr>
                <a:t>ন</a:t>
              </a:r>
              <a:endParaRPr lang="en-US" sz="36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824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000"/>
                            </p:stCondLst>
                            <p:childTnLst>
                              <p:par>
                                <p:cTn id="4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1000"/>
                            </p:stCondLst>
                            <p:childTnLst>
                              <p:par>
                                <p:cTn id="5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6000"/>
                            </p:stCondLst>
                            <p:childTnLst>
                              <p:par>
                                <p:cTn id="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1000"/>
                            </p:stCondLst>
                            <p:childTnLst>
                              <p:par>
                                <p:cTn id="6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6000"/>
                            </p:stCondLst>
                            <p:childTnLst>
                              <p:par>
                                <p:cTn id="6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1000"/>
                            </p:stCondLst>
                            <p:childTnLst>
                              <p:par>
                                <p:cTn id="75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3" presetClass="exit" presetSubtype="32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3" presetClass="exit" presetSubtype="32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3" presetClass="exit" presetSubtype="32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3" presetClass="exit" presetSubtype="3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3" presetClass="exit" presetSubtype="32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3" presetClass="exit" presetSubtype="32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3" presetClass="exit" presetSubtype="3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3" presetClass="exit" presetSubtype="32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3" presetClass="exit" presetSubtype="32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3" presetClass="exit" presetSubtype="3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3" presetClass="exit" presetSubtype="32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3" presetClass="exit" presetSubtype="3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28" presetID="23" presetClass="exit" presetSubtype="54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4" grpId="0" animBg="1"/>
      <p:bldP spid="1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5643" y="233198"/>
            <a:ext cx="9258300" cy="5715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perspectiveAbove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</a:rPr>
              <a:t>৮. </a:t>
            </a:r>
            <a:r>
              <a:rPr lang="en-US" sz="3600" dirty="0" err="1" smtClean="0">
                <a:solidFill>
                  <a:schemeClr val="tx1"/>
                </a:solidFill>
              </a:rPr>
              <a:t>ডান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দিক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থেকে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ঠিক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শব্দটি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বেছে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নিয়ে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খালি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জায়গায়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বসাই</a:t>
            </a:r>
            <a:r>
              <a:rPr lang="en-US" sz="3600" dirty="0" smtClean="0">
                <a:solidFill>
                  <a:schemeClr val="tx1"/>
                </a:solidFill>
              </a:rPr>
              <a:t>।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66875" y="1238250"/>
            <a:ext cx="7229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ক. </a:t>
            </a:r>
            <a:r>
              <a:rPr lang="en-US" sz="3600" dirty="0" err="1" smtClean="0"/>
              <a:t>লোকটি</a:t>
            </a:r>
            <a:r>
              <a:rPr lang="en-US" sz="3600" dirty="0" smtClean="0"/>
              <a:t> </a:t>
            </a:r>
            <a:r>
              <a:rPr lang="en-US" sz="3600" dirty="0" err="1" smtClean="0"/>
              <a:t>আয়েস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করে</a:t>
            </a:r>
            <a:r>
              <a:rPr lang="en-US" sz="3600" dirty="0" smtClean="0"/>
              <a:t> </a:t>
            </a:r>
            <a:r>
              <a:rPr lang="en-US" sz="3600" dirty="0" err="1" smtClean="0"/>
              <a:t>খেতে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চায়</a:t>
            </a:r>
            <a:r>
              <a:rPr lang="en-US" sz="3600" dirty="0" smtClean="0"/>
              <a:t>……… 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700211" y="1884581"/>
            <a:ext cx="6591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খ</a:t>
            </a:r>
            <a:r>
              <a:rPr lang="en-US" sz="3600" dirty="0" smtClean="0"/>
              <a:t>. </a:t>
            </a:r>
            <a:r>
              <a:rPr lang="en-US" sz="3600" dirty="0" err="1" smtClean="0"/>
              <a:t>লোকটি</a:t>
            </a:r>
            <a:r>
              <a:rPr lang="en-US" sz="3600" dirty="0" smtClean="0"/>
              <a:t> </a:t>
            </a:r>
            <a:r>
              <a:rPr lang="en-US" sz="3600" dirty="0" err="1" smtClean="0"/>
              <a:t>চাংড়িপোতা</a:t>
            </a:r>
            <a:r>
              <a:rPr lang="en-US" sz="3600" dirty="0" smtClean="0"/>
              <a:t> </a:t>
            </a:r>
            <a:r>
              <a:rPr lang="en-US" sz="3600" dirty="0" err="1" smtClean="0"/>
              <a:t>যাচ্ছে</a:t>
            </a:r>
            <a:r>
              <a:rPr lang="en-US" sz="3600" dirty="0" smtClean="0"/>
              <a:t> ………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852612" y="2422267"/>
            <a:ext cx="5676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গ. </a:t>
            </a:r>
            <a:r>
              <a:rPr lang="en-US" sz="3600" dirty="0" err="1" smtClean="0"/>
              <a:t>শুধু</a:t>
            </a:r>
            <a:r>
              <a:rPr lang="en-US" sz="3600" dirty="0" smtClean="0"/>
              <a:t> </a:t>
            </a:r>
            <a:r>
              <a:rPr lang="en-US" sz="3600" dirty="0" err="1" smtClean="0"/>
              <a:t>ভজন</a:t>
            </a:r>
            <a:r>
              <a:rPr lang="en-US" sz="3600" dirty="0" smtClean="0"/>
              <a:t> </a:t>
            </a:r>
            <a:r>
              <a:rPr lang="en-US" sz="3600" dirty="0" err="1" smtClean="0"/>
              <a:t>নয়</a:t>
            </a:r>
            <a:r>
              <a:rPr lang="en-US" sz="3600" dirty="0" smtClean="0"/>
              <a:t>, </a:t>
            </a:r>
            <a:r>
              <a:rPr lang="en-US" sz="3600" dirty="0" err="1" smtClean="0"/>
              <a:t>সাথে</a:t>
            </a:r>
            <a:r>
              <a:rPr lang="en-US" sz="3600" dirty="0" smtClean="0"/>
              <a:t> </a:t>
            </a:r>
            <a:r>
              <a:rPr lang="en-US" sz="3600" dirty="0" err="1" smtClean="0"/>
              <a:t>আছে</a:t>
            </a:r>
            <a:r>
              <a:rPr lang="en-US" sz="3600" dirty="0" smtClean="0"/>
              <a:t> ……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771647" y="2974985"/>
            <a:ext cx="6348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ঘ</a:t>
            </a:r>
            <a:r>
              <a:rPr lang="en-US" sz="3600" dirty="0" smtClean="0"/>
              <a:t>. </a:t>
            </a:r>
            <a:r>
              <a:rPr lang="en-US" sz="3600" dirty="0" err="1" smtClean="0"/>
              <a:t>লোকটি</a:t>
            </a:r>
            <a:r>
              <a:rPr lang="en-US" sz="3600" dirty="0" smtClean="0"/>
              <a:t> </a:t>
            </a:r>
            <a:r>
              <a:rPr lang="en-US" sz="3600" dirty="0" err="1" smtClean="0"/>
              <a:t>খেতে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চায়</a:t>
            </a:r>
            <a:r>
              <a:rPr lang="en-US" sz="3600" dirty="0" smtClean="0"/>
              <a:t>  ……………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700211" y="3773448"/>
            <a:ext cx="5676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ঙ</a:t>
            </a:r>
            <a:r>
              <a:rPr lang="en-US" sz="3600" dirty="0" smtClean="0"/>
              <a:t>. </a:t>
            </a:r>
            <a:r>
              <a:rPr lang="en-US" sz="3600" dirty="0" err="1" smtClean="0"/>
              <a:t>বাঃ</a:t>
            </a:r>
            <a:r>
              <a:rPr lang="en-US" sz="3600" dirty="0" smtClean="0"/>
              <a:t> </a:t>
            </a:r>
            <a:r>
              <a:rPr lang="en-US" sz="3600" dirty="0" err="1" smtClean="0"/>
              <a:t>কী</a:t>
            </a:r>
            <a:r>
              <a:rPr lang="en-US" sz="3600" dirty="0" smtClean="0"/>
              <a:t> </a:t>
            </a:r>
            <a:r>
              <a:rPr lang="en-US" sz="3600" dirty="0" err="1" smtClean="0"/>
              <a:t>ফলার</a:t>
            </a:r>
            <a:r>
              <a:rPr lang="en-US" sz="3600" dirty="0" smtClean="0"/>
              <a:t> ………</a:t>
            </a:r>
            <a:endParaRPr lang="en-US" sz="3600" dirty="0"/>
          </a:p>
        </p:txBody>
      </p:sp>
      <p:sp>
        <p:nvSpPr>
          <p:cNvPr id="8" name="Rounded Rectangle 7"/>
          <p:cNvSpPr/>
          <p:nvPr/>
        </p:nvSpPr>
        <p:spPr>
          <a:xfrm>
            <a:off x="8753475" y="1102757"/>
            <a:ext cx="2333625" cy="4953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</a:rPr>
              <a:t>প্রসাদ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ভোজন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753475" y="1733550"/>
            <a:ext cx="2333625" cy="4953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</a:rPr>
              <a:t>সবরি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কলার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753474" y="2413516"/>
            <a:ext cx="2409826" cy="4953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</a:rPr>
              <a:t>রাবড়ি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পায়েস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772524" y="3020378"/>
            <a:ext cx="2419351" cy="4953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</a:rPr>
              <a:t>ভজন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শুনতে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772524" y="3647480"/>
            <a:ext cx="2447926" cy="4953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</a:rPr>
              <a:t>ছোনার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পোলাও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10927053" y="3876343"/>
            <a:ext cx="1784866" cy="36933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সময়ঃ</a:t>
            </a:r>
            <a:r>
              <a:rPr lang="en-US" dirty="0" smtClean="0">
                <a:solidFill>
                  <a:prstClr val="black"/>
                </a:solidFill>
              </a:rPr>
              <a:t> ০৫.০০ </a:t>
            </a:r>
            <a:r>
              <a:rPr lang="en-US" dirty="0" err="1" smtClean="0">
                <a:solidFill>
                  <a:prstClr val="black"/>
                </a:solidFill>
              </a:rPr>
              <a:t>মিনিট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 rot="2343218">
            <a:off x="6692228" y="3620294"/>
            <a:ext cx="2744309" cy="3151482"/>
            <a:chOff x="4584861" y="-876872"/>
            <a:chExt cx="4206874" cy="3767137"/>
          </a:xfrm>
        </p:grpSpPr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4861" y="-876872"/>
              <a:ext cx="4206874" cy="3767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TextBox 9"/>
            <p:cNvSpPr txBox="1"/>
            <p:nvPr/>
          </p:nvSpPr>
          <p:spPr>
            <a:xfrm rot="5400000">
              <a:off x="6147216" y="447669"/>
              <a:ext cx="1678370" cy="1333720"/>
            </a:xfrm>
            <a:prstGeom prst="rect">
              <a:avLst/>
            </a:prstGeom>
            <a:noFill/>
          </p:spPr>
          <p:txBody>
            <a:bodyPr vert="vert270" wrap="none" numCol="1" rtlCol="0">
              <a:prstTxWarp prst="textChevron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dirty="0" err="1" smtClean="0">
                  <a:solidFill>
                    <a:prstClr val="white"/>
                  </a:solidFill>
                </a:rPr>
                <a:t>ক্লিক</a:t>
              </a:r>
              <a:r>
                <a:rPr lang="en-US" sz="4800" dirty="0" smtClean="0">
                  <a:solidFill>
                    <a:prstClr val="white"/>
                  </a:solidFill>
                </a:rPr>
                <a:t> </a:t>
              </a:r>
              <a:r>
                <a:rPr lang="en-US" sz="4800" dirty="0" err="1" smtClean="0">
                  <a:solidFill>
                    <a:prstClr val="white"/>
                  </a:solidFill>
                </a:rPr>
                <a:t>করু</a:t>
              </a:r>
              <a:r>
                <a:rPr lang="en-US" sz="3600" dirty="0" err="1" smtClean="0">
                  <a:solidFill>
                    <a:prstClr val="white"/>
                  </a:solidFill>
                </a:rPr>
                <a:t>ন</a:t>
              </a:r>
              <a:endParaRPr lang="en-US" sz="3600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L-Shape 16"/>
          <p:cNvSpPr/>
          <p:nvPr/>
        </p:nvSpPr>
        <p:spPr>
          <a:xfrm>
            <a:off x="217103" y="3647480"/>
            <a:ext cx="2321145" cy="2265732"/>
          </a:xfrm>
          <a:prstGeom prst="corner">
            <a:avLst/>
          </a:prstGeom>
          <a:ln>
            <a:solidFill>
              <a:schemeClr val="tx1"/>
            </a:solidFill>
            <a:prstDash val="sysDot"/>
          </a:ln>
          <a:scene3d>
            <a:camera prst="isometricOffAxis1Righ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 err="1" smtClean="0">
                <a:solidFill>
                  <a:schemeClr val="tx1"/>
                </a:solidFill>
              </a:rPr>
              <a:t>জোড়ায়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3200" dirty="0" err="1" smtClean="0">
                <a:solidFill>
                  <a:schemeClr val="tx1"/>
                </a:solidFill>
              </a:rPr>
              <a:t>কাজঃ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;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28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55" presetClass="exit" presetSubtype="0" fill="hold" grpId="1" nodeType="afterEffect">
                                  <p:stCondLst>
                                    <p:cond delay="5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5" presetClass="exit" presetSubtype="0" fill="hold" grpId="1" nodeType="withEffect">
                                  <p:stCondLst>
                                    <p:cond delay="6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5" presetClass="exit" presetSubtype="0" fill="hold" grpId="1" nodeType="withEffect">
                                  <p:stCondLst>
                                    <p:cond delay="6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5" presetClass="exit" presetSubtype="0" fill="hold" grpId="1" nodeType="withEffect">
                                  <p:stCondLst>
                                    <p:cond delay="6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5" presetClass="exit" presetSubtype="0" fill="hold" grpId="1" nodeType="withEffect">
                                  <p:stCondLst>
                                    <p:cond delay="6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55" presetClass="exit" presetSubtype="0" fill="hold" grpId="1" nodeType="withEffect">
                                  <p:stCondLst>
                                    <p:cond delay="6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55" presetClass="exit" presetSubtype="0" fill="hold" grpId="1" nodeType="withEffect">
                                  <p:stCondLst>
                                    <p:cond delay="6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5" presetClass="exit" presetSubtype="0" fill="hold" grpId="1" nodeType="withEffect">
                                  <p:stCondLst>
                                    <p:cond delay="6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5" presetClass="exit" presetSubtype="0" fill="hold" grpId="1" nodeType="withEffect">
                                  <p:stCondLst>
                                    <p:cond delay="6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5" presetClass="exit" presetSubtype="0" fill="hold" grpId="1" nodeType="withEffect">
                                  <p:stCondLst>
                                    <p:cond delay="6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5" presetClass="exit" presetSubtype="0" fill="hold" grpId="1" nodeType="withEffect">
                                  <p:stCondLst>
                                    <p:cond delay="6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55" presetClass="exit" presetSubtype="0" fill="hold" grpId="1" nodeType="withEffect">
                                  <p:stCondLst>
                                    <p:cond delay="6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55" presetClass="exit" presetSubtype="0" fill="hold" grpId="1" nodeType="withEffect">
                                  <p:stCondLst>
                                    <p:cond delay="6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55" presetClass="exit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7" grpId="0" animBg="1"/>
      <p:bldP spid="1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0" y="457201"/>
            <a:ext cx="3251200" cy="765173"/>
          </a:xfrm>
          <a:ln>
            <a:solidFill>
              <a:srgbClr val="7030A0"/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txBody>
          <a:bodyPr>
            <a:normAutofit fontScale="90000"/>
          </a:bodyPr>
          <a:lstStyle/>
          <a:p>
            <a:r>
              <a:rPr lang="en-US" dirty="0" err="1" smtClean="0"/>
              <a:t>মূল্যায়ন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1562099"/>
            <a:ext cx="5349174" cy="2331983"/>
          </a:xfrm>
          <a:ln>
            <a:solidFill>
              <a:srgbClr val="002060"/>
            </a:solidFill>
          </a:ln>
          <a:scene3d>
            <a:camera prst="perspectiveAbove"/>
            <a:lightRig rig="threePt" dir="t"/>
          </a:scene3d>
          <a:sp3d>
            <a:bevelT w="101600" prst="riblet"/>
          </a:sp3d>
        </p:spPr>
        <p:txBody>
          <a:bodyPr>
            <a:normAutofit/>
          </a:bodyPr>
          <a:lstStyle/>
          <a:p>
            <a:pPr marL="514350" indent="-514350" algn="l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‘</a:t>
            </a:r>
            <a:r>
              <a:rPr lang="en-US" dirty="0" err="1" smtClean="0">
                <a:solidFill>
                  <a:schemeClr val="tx1"/>
                </a:solidFill>
              </a:rPr>
              <a:t>নেমন্তন্ন</a:t>
            </a:r>
            <a:r>
              <a:rPr lang="en-US" dirty="0" smtClean="0">
                <a:solidFill>
                  <a:schemeClr val="tx1"/>
                </a:solidFill>
              </a:rPr>
              <a:t>’ </a:t>
            </a:r>
            <a:r>
              <a:rPr lang="en-US" dirty="0" err="1" smtClean="0">
                <a:solidFill>
                  <a:schemeClr val="tx1"/>
                </a:solidFill>
              </a:rPr>
              <a:t>কবিতার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কবি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কে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</a:p>
          <a:p>
            <a:pPr marL="514350" indent="-514350" algn="l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কদলী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কি</a:t>
            </a:r>
            <a:r>
              <a:rPr lang="en-US" dirty="0" smtClean="0">
                <a:solidFill>
                  <a:schemeClr val="tx1"/>
                </a:solidFill>
              </a:rPr>
              <a:t> ?</a:t>
            </a:r>
          </a:p>
          <a:p>
            <a:pPr marL="514350" indent="-514350" algn="l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ভজন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অর্থ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কী</a:t>
            </a:r>
            <a:r>
              <a:rPr lang="en-US" dirty="0" smtClean="0">
                <a:solidFill>
                  <a:schemeClr val="tx1"/>
                </a:solidFill>
              </a:rPr>
              <a:t> ?</a:t>
            </a:r>
          </a:p>
          <a:p>
            <a:pPr marL="514350" indent="-514350" algn="l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ভোজন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বলতে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কী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বুঝ</a:t>
            </a:r>
            <a:r>
              <a:rPr lang="en-US" dirty="0" smtClean="0">
                <a:solidFill>
                  <a:schemeClr val="tx1"/>
                </a:solidFill>
              </a:rPr>
              <a:t> ?</a:t>
            </a:r>
          </a:p>
          <a:p>
            <a:pPr algn="l"/>
            <a:r>
              <a:rPr lang="en-US" dirty="0" smtClean="0"/>
              <a:t>৫.    </a:t>
            </a:r>
            <a:r>
              <a:rPr lang="en-US" dirty="0" err="1" smtClean="0"/>
              <a:t>রাবড়ি</a:t>
            </a:r>
            <a:r>
              <a:rPr lang="en-US" dirty="0" smtClean="0"/>
              <a:t>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শব্দার্থ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?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10807918" y="860167"/>
            <a:ext cx="1784866" cy="3693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০4.০০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32-Point Star 4"/>
          <p:cNvSpPr/>
          <p:nvPr/>
        </p:nvSpPr>
        <p:spPr>
          <a:xfrm>
            <a:off x="8621485" y="3371725"/>
            <a:ext cx="2556267" cy="2209267"/>
          </a:xfrm>
          <a:prstGeom prst="star32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tx1"/>
            </a:solidFill>
            <a:prstDash val="sysDash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ক্লিক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করুন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9305-CB33-42DF-9A36-0B187A5E7AD9}" type="datetime2">
              <a:rPr lang="en-US" smtClean="0"/>
              <a:t>Saturday, November 6, 2021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@dphofmr@biul@gmail.com@                 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3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3" presetClass="exit" presetSubtype="544" fill="hold" grpId="1" nodeType="afterEffect">
                                  <p:stCondLst>
                                    <p:cond delay="1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3" presetClass="exit" presetSubtype="544" fill="hold" grpId="1" nodeType="withEffect">
                                  <p:stCondLst>
                                    <p:cond delay="1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3" presetClass="exit" presetSubtype="32" fill="hold" grpId="1" nodeType="withEffect">
                                  <p:stCondLst>
                                    <p:cond delay="1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3" presetClass="exit" presetSubtype="544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3" presetClass="exit" presetSubtype="544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xit" presetSubtype="544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1500"/>
                            </p:stCondLst>
                            <p:childTnLst>
                              <p:par>
                                <p:cTn id="53" presetID="23" presetClass="exit" presetSubtype="54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71862" y="1051875"/>
            <a:ext cx="4601070" cy="536370"/>
          </a:xfrm>
          <a:pattFill prst="lgConfetti">
            <a:fgClr>
              <a:schemeClr val="accent1"/>
            </a:fgClr>
            <a:bgClr>
              <a:schemeClr val="bg1"/>
            </a:bgClr>
          </a:pattFill>
          <a:ln w="12700">
            <a:solidFill>
              <a:srgbClr val="7030A0"/>
            </a:solidFill>
            <a:prstDash val="sysDash"/>
          </a:ln>
          <a:scene3d>
            <a:camera prst="isometricOffAxis1Right"/>
            <a:lightRig rig="threePt" dir="t"/>
          </a:scene3d>
          <a:sp3d>
            <a:bevelT w="152400" h="50800" prst="softRound"/>
          </a:sp3d>
        </p:spPr>
        <p:txBody>
          <a:bodyPr>
            <a:prstTxWarp prst="textPlain">
              <a:avLst/>
            </a:prstTxWarp>
            <a:normAutofit fontScale="90000"/>
          </a:bodyPr>
          <a:lstStyle/>
          <a:p>
            <a:r>
              <a:rPr lang="en-US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10853003" y="860167"/>
            <a:ext cx="1784866" cy="36933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০2.০০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49C8-B809-48E4-B16D-4FAE39231862}" type="datetime2">
              <a:rPr lang="en-US" smtClean="0"/>
              <a:t>Saturday, November 6, 2021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@dphofmr@biul@gmail.com@   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602077" y="2202519"/>
            <a:ext cx="7180241" cy="3062142"/>
          </a:xfrm>
        </p:spPr>
        <p:txBody>
          <a:bodyPr>
            <a:noAutofit/>
            <a:scene3d>
              <a:camera prst="isometricOffAxis1Right"/>
              <a:lightRig rig="threePt" dir="t"/>
            </a:scene3d>
          </a:bodyPr>
          <a:lstStyle/>
          <a:p>
            <a:pPr algn="l"/>
            <a:r>
              <a:rPr lang="en-US" sz="3600" dirty="0" smtClean="0"/>
              <a:t>৩. </a:t>
            </a:r>
            <a:r>
              <a:rPr lang="en-US" sz="3600" dirty="0" err="1" smtClean="0"/>
              <a:t>বলি</a:t>
            </a:r>
            <a:r>
              <a:rPr lang="en-US" sz="3600" dirty="0" smtClean="0"/>
              <a:t> ও </a:t>
            </a:r>
            <a:r>
              <a:rPr lang="en-US" sz="3600" dirty="0" err="1" smtClean="0"/>
              <a:t>লিখি</a:t>
            </a:r>
            <a:endParaRPr lang="en-US" sz="3600" dirty="0" smtClean="0"/>
          </a:p>
          <a:p>
            <a:pPr algn="l"/>
            <a:r>
              <a:rPr lang="en-US" sz="3600" dirty="0"/>
              <a:t>ঘ</a:t>
            </a:r>
            <a:r>
              <a:rPr lang="en-US" sz="3600" dirty="0" smtClean="0"/>
              <a:t>. </a:t>
            </a:r>
            <a:r>
              <a:rPr lang="en-US" sz="3600" dirty="0" err="1" smtClean="0"/>
              <a:t>লোকটি</a:t>
            </a:r>
            <a:r>
              <a:rPr lang="en-US" sz="3600" dirty="0" smtClean="0"/>
              <a:t> </a:t>
            </a:r>
            <a:r>
              <a:rPr lang="en-US" sz="3600" dirty="0" err="1" smtClean="0"/>
              <a:t>কোন</a:t>
            </a:r>
            <a:r>
              <a:rPr lang="en-US" sz="3600" dirty="0" smtClean="0"/>
              <a:t> </a:t>
            </a:r>
            <a:r>
              <a:rPr lang="en-US" sz="3600" dirty="0" err="1" smtClean="0"/>
              <a:t>কোন</a:t>
            </a:r>
            <a:r>
              <a:rPr lang="en-US" sz="3600" dirty="0" smtClean="0"/>
              <a:t> </a:t>
            </a:r>
            <a:r>
              <a:rPr lang="en-US" sz="3600" dirty="0" err="1" smtClean="0"/>
              <a:t>ফল</a:t>
            </a:r>
            <a:r>
              <a:rPr lang="en-US" sz="3600" dirty="0" smtClean="0"/>
              <a:t> </a:t>
            </a:r>
            <a:r>
              <a:rPr lang="en-US" sz="3600" dirty="0" err="1" smtClean="0"/>
              <a:t>খেতে</a:t>
            </a:r>
            <a:r>
              <a:rPr lang="en-US" sz="3600" dirty="0" smtClean="0"/>
              <a:t>  </a:t>
            </a:r>
            <a:r>
              <a:rPr lang="en-US" sz="3600" dirty="0" err="1" smtClean="0"/>
              <a:t>চায়</a:t>
            </a:r>
            <a:r>
              <a:rPr lang="en-US" sz="3600" dirty="0" smtClean="0"/>
              <a:t>?</a:t>
            </a:r>
          </a:p>
          <a:p>
            <a:pPr algn="l"/>
            <a:r>
              <a:rPr lang="en-US" sz="3600" dirty="0"/>
              <a:t>ঙ</a:t>
            </a:r>
            <a:r>
              <a:rPr lang="en-US" sz="3600" dirty="0" smtClean="0"/>
              <a:t>. </a:t>
            </a:r>
            <a:r>
              <a:rPr lang="en-US" sz="3600" dirty="0" err="1" smtClean="0"/>
              <a:t>সে</a:t>
            </a:r>
            <a:r>
              <a:rPr lang="en-US" sz="3600" dirty="0" smtClean="0"/>
              <a:t> </a:t>
            </a:r>
            <a:r>
              <a:rPr lang="en-US" sz="3600" dirty="0" err="1" smtClean="0"/>
              <a:t>কোন</a:t>
            </a:r>
            <a:r>
              <a:rPr lang="en-US" sz="3600" dirty="0" smtClean="0"/>
              <a:t> </a:t>
            </a:r>
            <a:r>
              <a:rPr lang="en-US" sz="3600" dirty="0" err="1" smtClean="0"/>
              <a:t>আম</a:t>
            </a:r>
            <a:r>
              <a:rPr lang="en-US" sz="3600" dirty="0" smtClean="0"/>
              <a:t> </a:t>
            </a:r>
            <a:r>
              <a:rPr lang="en-US" sz="3600" dirty="0" err="1" smtClean="0"/>
              <a:t>খেতে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চাইছে</a:t>
            </a:r>
            <a:r>
              <a:rPr lang="en-US" sz="3600" dirty="0" smtClean="0"/>
              <a:t>?</a:t>
            </a:r>
          </a:p>
          <a:p>
            <a:pPr algn="l"/>
            <a:r>
              <a:rPr lang="en-US" sz="3600" dirty="0" smtClean="0"/>
              <a:t>গ. </a:t>
            </a:r>
            <a:r>
              <a:rPr lang="en-US" sz="3600" dirty="0" err="1" smtClean="0"/>
              <a:t>ভজন</a:t>
            </a:r>
            <a:r>
              <a:rPr lang="en-US" sz="3600" dirty="0" smtClean="0"/>
              <a:t> </a:t>
            </a:r>
            <a:r>
              <a:rPr lang="en-US" sz="3600" dirty="0" err="1" smtClean="0"/>
              <a:t>আর</a:t>
            </a:r>
            <a:r>
              <a:rPr lang="en-US" sz="3600" dirty="0" smtClean="0"/>
              <a:t> </a:t>
            </a:r>
            <a:r>
              <a:rPr lang="en-US" sz="3600" dirty="0" err="1" smtClean="0"/>
              <a:t>ভোজনের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মধ্যে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পার্থক্য</a:t>
            </a:r>
            <a:r>
              <a:rPr lang="en-US" sz="3600" dirty="0" smtClean="0"/>
              <a:t> </a:t>
            </a:r>
            <a:r>
              <a:rPr lang="en-US" sz="3600" dirty="0" err="1" smtClean="0"/>
              <a:t>কী</a:t>
            </a:r>
            <a:r>
              <a:rPr lang="en-US" sz="3600" dirty="0" smtClean="0"/>
              <a:t> ?</a:t>
            </a:r>
            <a:endParaRPr lang="en-US" sz="3600" dirty="0"/>
          </a:p>
        </p:txBody>
      </p:sp>
      <p:grpSp>
        <p:nvGrpSpPr>
          <p:cNvPr id="10" name="Group 9"/>
          <p:cNvGrpSpPr/>
          <p:nvPr/>
        </p:nvGrpSpPr>
        <p:grpSpPr>
          <a:xfrm>
            <a:off x="484188" y="39880"/>
            <a:ext cx="2828854" cy="2514600"/>
            <a:chOff x="287482" y="76708"/>
            <a:chExt cx="2828854" cy="2190135"/>
          </a:xfrm>
          <a:scene3d>
            <a:camera prst="isometricOffAxis1Right"/>
            <a:lightRig rig="threePt" dir="t"/>
          </a:scene3d>
        </p:grpSpPr>
        <p:grpSp>
          <p:nvGrpSpPr>
            <p:cNvPr id="12" name="Group 11"/>
            <p:cNvGrpSpPr/>
            <p:nvPr/>
          </p:nvGrpSpPr>
          <p:grpSpPr>
            <a:xfrm>
              <a:off x="287482" y="76708"/>
              <a:ext cx="2828854" cy="2190135"/>
              <a:chOff x="396586" y="137323"/>
              <a:chExt cx="2828854" cy="2190135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396586" y="137323"/>
                <a:ext cx="2828854" cy="2190135"/>
                <a:chOff x="101311" y="412683"/>
                <a:chExt cx="2828854" cy="2190135"/>
              </a:xfrm>
            </p:grpSpPr>
            <p:sp>
              <p:nvSpPr>
                <p:cNvPr id="16" name="Oval 15"/>
                <p:cNvSpPr/>
                <p:nvPr/>
              </p:nvSpPr>
              <p:spPr>
                <a:xfrm>
                  <a:off x="290080" y="606138"/>
                  <a:ext cx="2438400" cy="1828800"/>
                </a:xfrm>
                <a:prstGeom prst="ellipse">
                  <a:avLst/>
                </a:prstGeom>
                <a:sp3d>
                  <a:bevelT w="152400" h="50800" prst="softRound"/>
                </a:sp3d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1485900" y="1551708"/>
                  <a:ext cx="419100" cy="183574"/>
                </a:xfrm>
                <a:prstGeom prst="rect">
                  <a:avLst/>
                </a:prstGeom>
                <a:noFill/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8" name="Straight Connector 17"/>
                <p:cNvCxnSpPr>
                  <a:endCxn id="17" idx="2"/>
                </p:cNvCxnSpPr>
                <p:nvPr/>
              </p:nvCxnSpPr>
              <p:spPr>
                <a:xfrm>
                  <a:off x="1695450" y="1551708"/>
                  <a:ext cx="0" cy="183574"/>
                </a:xfrm>
                <a:prstGeom prst="line">
                  <a:avLst/>
                </a:prstGeom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Rectangle 18"/>
                <p:cNvSpPr/>
                <p:nvPr/>
              </p:nvSpPr>
              <p:spPr>
                <a:xfrm>
                  <a:off x="1066800" y="1551709"/>
                  <a:ext cx="304800" cy="419100"/>
                </a:xfrm>
                <a:prstGeom prst="rect">
                  <a:avLst/>
                </a:prstGeom>
                <a:noFill/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20" name="Straight Connector 19"/>
                <p:cNvCxnSpPr>
                  <a:stCxn id="19" idx="1"/>
                </p:cNvCxnSpPr>
                <p:nvPr/>
              </p:nvCxnSpPr>
              <p:spPr>
                <a:xfrm>
                  <a:off x="1066800" y="1761259"/>
                  <a:ext cx="3048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Flowchart: Magnetic Disk 20"/>
                <p:cNvSpPr/>
                <p:nvPr/>
              </p:nvSpPr>
              <p:spPr>
                <a:xfrm>
                  <a:off x="1695450" y="883226"/>
                  <a:ext cx="209550" cy="315185"/>
                </a:xfrm>
                <a:prstGeom prst="flowChartMagneticDisk">
                  <a:avLst/>
                </a:prstGeom>
                <a:blipFill>
                  <a:blip r:embed="rId5"/>
                  <a:tile tx="0" ty="0" sx="100000" sy="100000" flip="none" algn="tl"/>
                </a:blipFill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101311" y="412683"/>
                  <a:ext cx="2828854" cy="2190135"/>
                </a:xfrm>
                <a:prstGeom prst="ellipse">
                  <a:avLst/>
                </a:prstGeom>
                <a:noFill/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5" name="Isosceles Triangle 14"/>
              <p:cNvSpPr/>
              <p:nvPr/>
            </p:nvSpPr>
            <p:spPr>
              <a:xfrm>
                <a:off x="828675" y="680602"/>
                <a:ext cx="1905000" cy="1018309"/>
              </a:xfrm>
              <a:prstGeom prst="triangle">
                <a:avLst/>
              </a:prstGeom>
              <a:noFill/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1586344" y="862436"/>
              <a:ext cx="183575" cy="256312"/>
            </a:xfrm>
            <a:prstGeom prst="rect">
              <a:avLst/>
            </a:prstGeom>
            <a:noFill/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 rot="1878875">
            <a:off x="8622292" y="3979963"/>
            <a:ext cx="2709712" cy="2939452"/>
            <a:chOff x="5428693" y="-304800"/>
            <a:chExt cx="4206875" cy="3767137"/>
          </a:xfrm>
        </p:grpSpPr>
        <p:pic>
          <p:nvPicPr>
            <p:cNvPr id="24" name="Picture 2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8693" y="-304800"/>
              <a:ext cx="4206875" cy="3767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TextBox 9"/>
            <p:cNvSpPr txBox="1"/>
            <p:nvPr/>
          </p:nvSpPr>
          <p:spPr>
            <a:xfrm rot="5400000">
              <a:off x="6916815" y="842866"/>
              <a:ext cx="1678370" cy="1539101"/>
            </a:xfrm>
            <a:prstGeom prst="rect">
              <a:avLst/>
            </a:prstGeom>
            <a:noFill/>
          </p:spPr>
          <p:txBody>
            <a:bodyPr vert="vert270" wrap="none" numCol="1" rtlCol="0">
              <a:prstTxWarp prst="textChevron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dirty="0" err="1" smtClean="0">
                  <a:solidFill>
                    <a:schemeClr val="bg1"/>
                  </a:solidFill>
                </a:rPr>
                <a:t>ক্লিক</a:t>
              </a:r>
              <a:r>
                <a:rPr lang="en-US" sz="4800" dirty="0" smtClean="0">
                  <a:solidFill>
                    <a:schemeClr val="bg1"/>
                  </a:solidFill>
                </a:rPr>
                <a:t> </a:t>
              </a:r>
              <a:r>
                <a:rPr lang="en-US" sz="4800" dirty="0" err="1" smtClean="0">
                  <a:solidFill>
                    <a:schemeClr val="bg1"/>
                  </a:solidFill>
                </a:rPr>
                <a:t>করু</a:t>
              </a:r>
              <a:r>
                <a:rPr lang="en-US" sz="3600" dirty="0" err="1" smtClean="0">
                  <a:solidFill>
                    <a:schemeClr val="bg1"/>
                  </a:solidFill>
                </a:rPr>
                <a:t>ন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0924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8" presetClass="exit" presetSubtype="3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26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8" presetClass="exit" presetSubtype="3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3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0"/>
                            </p:stCondLst>
                            <p:childTnLst>
                              <p:par>
                                <p:cTn id="33" presetID="1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3000"/>
                            </p:stCondLst>
                            <p:childTnLst>
                              <p:par>
                                <p:cTn id="37" presetID="18" presetClass="exit" presetSubtype="3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3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8000"/>
                            </p:stCondLst>
                            <p:childTnLst>
                              <p:par>
                                <p:cTn id="41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  <p:bldP spid="6" grpId="1" animBg="1"/>
      <p:bldP spid="5" grpId="0"/>
      <p:bldP spid="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1632" y="835693"/>
            <a:ext cx="10566400" cy="2667000"/>
          </a:xfrm>
          <a:prstGeom prst="rect">
            <a:avLst/>
          </a:prstGeom>
        </p:spPr>
        <p:txBody>
          <a:bodyPr wrap="none">
            <a:prstTxWarp prst="textChevronInverted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lvl="0"/>
            <a:r>
              <a:rPr lang="en-US" sz="13800" dirty="0" err="1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13800" dirty="0" err="1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13800" dirty="0" err="1" smtClean="0"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ই</a:t>
            </a:r>
            <a:r>
              <a:rPr lang="en-US" sz="13800" dirty="0" err="1" smtClean="0"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13800" dirty="0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dirty="0" err="1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ধ</a:t>
            </a:r>
            <a:r>
              <a:rPr lang="en-US" sz="13800" dirty="0" err="1" smtClean="0">
                <a:blipFill dpi="0" rotWithShape="1"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ন্য</a:t>
            </a:r>
            <a:r>
              <a:rPr lang="en-US" sz="13800" dirty="0" err="1" smtClean="0">
                <a:blipFill dpi="0" rotWithShape="1"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বাদ</a:t>
            </a:r>
            <a:endParaRPr lang="en-US" sz="13800" dirty="0">
              <a:blipFill dpi="0"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10853003" y="860167"/>
            <a:ext cx="1784866" cy="369332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০১.০০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32-Point Star 3"/>
          <p:cNvSpPr/>
          <p:nvPr/>
        </p:nvSpPr>
        <p:spPr>
          <a:xfrm>
            <a:off x="4731531" y="3966461"/>
            <a:ext cx="2946400" cy="2001982"/>
          </a:xfrm>
          <a:prstGeom prst="star32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7030A0"/>
            </a:solidFill>
            <a:prstDash val="sysDash"/>
          </a:ln>
          <a:effectLst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  <a:sp3d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ক্লিক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করুন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4171-D63D-4F1D-B30A-B7BD7F60B0B5}" type="datetime2">
              <a:rPr lang="en-US" smtClean="0"/>
              <a:t>Saturday, November 6,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@dphofmr@biul@gmail.com@             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2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d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" presetID="18" presetClass="exit" presetSubtype="3" fill="hold" grpId="1" nodeType="afterEffect">
                                  <p:stCondLst>
                                    <p:cond delay="1150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1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6500"/>
                            </p:stCondLst>
                            <p:childTnLst>
                              <p:par>
                                <p:cTn id="20" presetID="23" presetClass="exit" presetSubtype="544" fill="hold" grpId="0" nodeType="afterEffect">
                                  <p:stCondLst>
                                    <p:cond delay="1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3000"/>
                            </p:stCondLst>
                            <p:childTnLst>
                              <p:par>
                                <p:cTn id="27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animBg="1"/>
      <p:bldP spid="3" grpId="1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2401" y="2438400"/>
            <a:ext cx="6883400" cy="2308324"/>
          </a:xfrm>
          <a:prstGeom prst="rect">
            <a:avLst/>
          </a:prstGeom>
          <a:noFill/>
          <a:ln>
            <a:solidFill>
              <a:srgbClr val="7030A0"/>
            </a:solidFill>
          </a:ln>
          <a:scene3d>
            <a:camera prst="isometricRightUp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রবিউল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ধলসা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পয়ারী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ওমর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ফারুক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মাদ্‌রাসা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ডাকঘরঃ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খয়েরপুর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</a:p>
          <a:p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উপজেলাঃ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মিরপুর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জেলাঃ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কুষ্টিয়া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sz="36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2844800" cy="365125"/>
          </a:xfrm>
        </p:spPr>
        <p:txBody>
          <a:bodyPr/>
          <a:lstStyle/>
          <a:p>
            <a:fld id="{5AB6CF41-423F-4137-AD2F-12C1F1F3A0DC}" type="datetime2">
              <a:rPr lang="en-US" smtClean="0">
                <a:solidFill>
                  <a:prstClr val="black">
                    <a:tint val="75000"/>
                  </a:prstClr>
                </a:solidFill>
                <a:latin typeface="Nikosh" pitchFamily="2" charset="0"/>
                <a:cs typeface="Nikosh" pitchFamily="2" charset="0"/>
              </a:rPr>
              <a:t>Saturday, November 6, 2021</a:t>
            </a:fld>
            <a:endParaRPr lang="en-US" dirty="0">
              <a:solidFill>
                <a:prstClr val="black">
                  <a:tint val="75000"/>
                </a:prst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92876"/>
            <a:ext cx="3860800" cy="365125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@dphofmr@biul@gmail.com@                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92876"/>
            <a:ext cx="2844800" cy="365125"/>
          </a:xfrm>
        </p:spPr>
        <p:txBody>
          <a:bodyPr/>
          <a:lstStyle/>
          <a:p>
            <a:fld id="{30130AE1-F4E2-4EF1-9E8C-FDACEC2B05E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Nikosh" pitchFamily="2" charset="0"/>
                <a:cs typeface="Nikosh" pitchFamily="2" charset="0"/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46401" y="1720989"/>
            <a:ext cx="3006724" cy="707886"/>
          </a:xfrm>
          <a:prstGeom prst="rect">
            <a:avLst/>
          </a:prstGeom>
          <a:noFill/>
          <a:ln w="9525">
            <a:solidFill>
              <a:srgbClr val="0000FF"/>
            </a:solidFill>
            <a:prstDash val="sysDash"/>
          </a:ln>
          <a:scene3d>
            <a:camera prst="isometricRightUp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পরিচিতিকরণঃ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0853003" y="860167"/>
            <a:ext cx="1784866" cy="3693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০১.০০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32-Point Star 12"/>
          <p:cNvSpPr/>
          <p:nvPr/>
        </p:nvSpPr>
        <p:spPr>
          <a:xfrm>
            <a:off x="9227127" y="3011845"/>
            <a:ext cx="2333644" cy="1851099"/>
          </a:xfrm>
          <a:prstGeom prst="star32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  <a:prstDash val="sysDot"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ক্লিক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করুন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62152" y="0"/>
            <a:ext cx="2988065" cy="3011845"/>
            <a:chOff x="858088" y="2748349"/>
            <a:chExt cx="1847850" cy="2127834"/>
          </a:xfrm>
        </p:grpSpPr>
        <p:pic>
          <p:nvPicPr>
            <p:cNvPr id="18" name="Picture 3" descr="J:\Four Bangla book\Ring frame\f22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088" y="2748349"/>
              <a:ext cx="1847850" cy="2127834"/>
            </a:xfrm>
            <a:prstGeom prst="star32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 descr="C:\Users\MD AHSAN HABIB RUBEL\Desktop\Rabiul Is[am Image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0756" y="3396203"/>
              <a:ext cx="889799" cy="832123"/>
            </a:xfrm>
            <a:prstGeom prst="star32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90903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8" presetClass="exit" presetSubtype="3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29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18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33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0"/>
                            </p:stCondLst>
                            <p:childTnLst>
                              <p:par>
                                <p:cTn id="36" presetID="23" presetClass="exit" presetSubtype="544" fill="hold" grpId="1" nodeType="afterEffect">
                                  <p:stCondLst>
                                    <p:cond delay="1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3" presetClass="exit" presetSubtype="544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1500"/>
                            </p:stCondLst>
                            <p:childTnLst>
                              <p:par>
                                <p:cTn id="49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1" grpId="0" animBg="1"/>
      <p:bldP spid="11" grpId="1" animBg="1"/>
      <p:bldP spid="10" grpId="0" animBg="1"/>
      <p:bldP spid="10" grpId="1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49175" y="1305728"/>
            <a:ext cx="7573231" cy="3416320"/>
          </a:xfrm>
          <a:prstGeom prst="rect">
            <a:avLst/>
          </a:prstGeom>
          <a:noFill/>
          <a:ln>
            <a:solidFill>
              <a:srgbClr val="7030A0"/>
            </a:solidFill>
          </a:ln>
          <a:scene3d>
            <a:camera prst="perspectiveRelaxedModerately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prstClr val="black"/>
                </a:solidFill>
              </a:rPr>
              <a:t>আমার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বাংলা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বই</a:t>
            </a:r>
            <a:endParaRPr lang="en-US" sz="3600" dirty="0" smtClean="0">
              <a:solidFill>
                <a:prstClr val="black"/>
              </a:solidFill>
            </a:endParaRPr>
          </a:p>
          <a:p>
            <a:r>
              <a:rPr lang="en-US" sz="3600" dirty="0" err="1" smtClean="0">
                <a:solidFill>
                  <a:prstClr val="black"/>
                </a:solidFill>
              </a:rPr>
              <a:t>ইবতেদায়ি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চতুর্থ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শ্রেণি</a:t>
            </a:r>
            <a:endParaRPr lang="en-US" sz="3600" dirty="0" smtClean="0">
              <a:solidFill>
                <a:prstClr val="black"/>
              </a:solidFill>
            </a:endParaRPr>
          </a:p>
          <a:p>
            <a:r>
              <a:rPr lang="en-US" sz="3600" dirty="0" err="1" smtClean="0">
                <a:solidFill>
                  <a:prstClr val="black"/>
                </a:solidFill>
              </a:rPr>
              <a:t>সাধারণ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পাঠঃ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নেমন্তন্ন</a:t>
            </a:r>
            <a:endParaRPr lang="en-US" sz="3600" dirty="0" smtClean="0">
              <a:solidFill>
                <a:prstClr val="black"/>
              </a:solidFill>
            </a:endParaRPr>
          </a:p>
          <a:p>
            <a:r>
              <a:rPr lang="en-US" sz="3600" dirty="0" err="1" smtClean="0">
                <a:solidFill>
                  <a:prstClr val="black"/>
                </a:solidFill>
              </a:rPr>
              <a:t>বিশেষ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পাঠঃ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ইচ্ছে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কী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আর</a:t>
            </a:r>
            <a:r>
              <a:rPr lang="en-US" sz="3600" dirty="0" smtClean="0">
                <a:solidFill>
                  <a:prstClr val="black"/>
                </a:solidFill>
              </a:rPr>
              <a:t>?......</a:t>
            </a:r>
            <a:r>
              <a:rPr lang="en-US" sz="3600" dirty="0" err="1" smtClean="0">
                <a:solidFill>
                  <a:prstClr val="black"/>
                </a:solidFill>
              </a:rPr>
              <a:t>না</a:t>
            </a:r>
            <a:r>
              <a:rPr lang="en-US" sz="3600" dirty="0" smtClean="0">
                <a:solidFill>
                  <a:prstClr val="black"/>
                </a:solidFill>
              </a:rPr>
              <a:t>, </a:t>
            </a:r>
            <a:r>
              <a:rPr lang="en-US" sz="3600" dirty="0" err="1" smtClean="0">
                <a:solidFill>
                  <a:prstClr val="black"/>
                </a:solidFill>
              </a:rPr>
              <a:t>মশাই</a:t>
            </a:r>
            <a:r>
              <a:rPr lang="en-US" sz="3600" dirty="0" smtClean="0">
                <a:solidFill>
                  <a:prstClr val="black"/>
                </a:solidFill>
              </a:rPr>
              <a:t>।</a:t>
            </a:r>
          </a:p>
          <a:p>
            <a:r>
              <a:rPr lang="en-US" sz="3600" dirty="0" err="1" smtClean="0">
                <a:solidFill>
                  <a:prstClr val="black"/>
                </a:solidFill>
              </a:rPr>
              <a:t>সময়ঃ</a:t>
            </a:r>
            <a:r>
              <a:rPr lang="en-US" sz="3600" dirty="0" smtClean="0">
                <a:solidFill>
                  <a:prstClr val="black"/>
                </a:solidFill>
              </a:rPr>
              <a:t> ৫০মিনিট</a:t>
            </a:r>
          </a:p>
          <a:p>
            <a:r>
              <a:rPr lang="en-US" sz="3600" dirty="0" err="1" smtClean="0">
                <a:solidFill>
                  <a:prstClr val="black"/>
                </a:solidFill>
              </a:rPr>
              <a:t>তারিখঃ</a:t>
            </a:r>
            <a:r>
              <a:rPr lang="en-US" sz="3600" dirty="0" smtClean="0">
                <a:solidFill>
                  <a:prstClr val="black"/>
                </a:solidFill>
              </a:rPr>
              <a:t> ০6- ১১ - ২০২১ </a:t>
            </a:r>
            <a:r>
              <a:rPr lang="en-US" sz="3600" dirty="0" err="1" smtClean="0">
                <a:solidFill>
                  <a:prstClr val="black"/>
                </a:solidFill>
              </a:rPr>
              <a:t>খ্রিস্টাব্দ</a:t>
            </a:r>
            <a:endParaRPr lang="en-US" sz="3600" dirty="0" smtClean="0">
              <a:solidFill>
                <a:prstClr val="black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D214-7863-40E0-BE1A-57AFCE7FB5CE}" type="datetime2">
              <a:rPr lang="en-US" smtClean="0">
                <a:solidFill>
                  <a:prstClr val="black">
                    <a:tint val="75000"/>
                  </a:prstClr>
                </a:solidFill>
                <a:latin typeface="Nikosh" pitchFamily="2" charset="0"/>
                <a:cs typeface="Nikosh" pitchFamily="2" charset="0"/>
              </a:rPr>
              <a:t>Saturday, November 6, 2021</a:t>
            </a:fld>
            <a:endParaRPr lang="en-US" dirty="0">
              <a:solidFill>
                <a:prstClr val="black">
                  <a:tint val="75000"/>
                </a:prst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@dphofmr@biul@gmail.com@                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0AE1-F4E2-4EF1-9E8C-FDACEC2B05E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Nikosh" pitchFamily="2" charset="0"/>
                <a:cs typeface="Nikosh" pitchFamily="2" charset="0"/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6523" y="660112"/>
            <a:ext cx="3846286" cy="769441"/>
          </a:xfrm>
          <a:prstGeom prst="rect">
            <a:avLst/>
          </a:prstGeom>
          <a:noFill/>
          <a:ln w="9525">
            <a:solidFill>
              <a:srgbClr val="0070C0"/>
            </a:solidFill>
            <a:prstDash val="sysDash"/>
          </a:ln>
          <a:scene3d>
            <a:camera prst="perspectiveRelaxedModerately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পাঠ</a:t>
            </a:r>
            <a:r>
              <a:rPr lang="en-US" sz="4400" dirty="0" smtClean="0"/>
              <a:t> </a:t>
            </a:r>
            <a:r>
              <a:rPr lang="en-US" sz="4400" dirty="0" err="1" smtClean="0"/>
              <a:t>পরিচিতিকরণঃ</a:t>
            </a:r>
            <a:endParaRPr lang="en-US" sz="44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10853003" y="860167"/>
            <a:ext cx="1784866" cy="3693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০0.০০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 rot="4659300">
            <a:off x="9213821" y="3577582"/>
            <a:ext cx="2808790" cy="4183513"/>
            <a:chOff x="5428693" y="-304800"/>
            <a:chExt cx="4206875" cy="3767137"/>
          </a:xfrm>
        </p:grpSpPr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8693" y="-304800"/>
              <a:ext cx="4206875" cy="3767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9"/>
            <p:cNvSpPr txBox="1"/>
            <p:nvPr/>
          </p:nvSpPr>
          <p:spPr>
            <a:xfrm rot="5400000">
              <a:off x="6916815" y="842866"/>
              <a:ext cx="1678370" cy="1539101"/>
            </a:xfrm>
            <a:prstGeom prst="rect">
              <a:avLst/>
            </a:prstGeom>
            <a:noFill/>
          </p:spPr>
          <p:txBody>
            <a:bodyPr vert="vert270" wrap="none" numCol="1" rtlCol="0">
              <a:prstTxWarp prst="textChevronInverted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dirty="0" err="1" smtClean="0"/>
                <a:t>ক্লিক</a:t>
              </a:r>
              <a:r>
                <a:rPr lang="en-US" sz="4800" dirty="0" smtClean="0"/>
                <a:t> </a:t>
              </a:r>
              <a:r>
                <a:rPr lang="en-US" sz="4800" dirty="0" err="1" smtClean="0"/>
                <a:t>করু</a:t>
              </a:r>
              <a:r>
                <a:rPr lang="en-US" sz="3600" dirty="0" err="1" smtClean="0"/>
                <a:t>ন</a:t>
              </a:r>
              <a:endParaRPr 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9442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8" presetClass="exit" presetSubtype="3" fill="hold" grpId="1" nodeType="after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2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3" presetClass="exit" presetSubtype="544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3" presetClass="exit" presetSubtype="16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0"/>
                            </p:stCondLst>
                            <p:childTnLst>
                              <p:par>
                                <p:cTn id="37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1" grpId="0" animBg="1"/>
      <p:bldP spid="11" grpId="1" animBg="1"/>
      <p:bldP spid="10" grpId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4714242"/>
              </p:ext>
            </p:extLst>
          </p:nvPr>
        </p:nvGraphicFramePr>
        <p:xfrm>
          <a:off x="5312000" y="861140"/>
          <a:ext cx="1586681" cy="133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12000" y="861140"/>
                        <a:ext cx="1586681" cy="1338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ube 2"/>
          <p:cNvSpPr/>
          <p:nvPr/>
        </p:nvSpPr>
        <p:spPr>
          <a:xfrm>
            <a:off x="4925291" y="345639"/>
            <a:ext cx="2200451" cy="1770184"/>
          </a:xfrm>
          <a:prstGeom prst="cub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12562" y="2115823"/>
            <a:ext cx="3785912" cy="1086004"/>
          </a:xfrm>
          <a:prstGeom prst="roundRect">
            <a:avLst/>
          </a:prstGeom>
          <a:solidFill>
            <a:schemeClr val="bg1"/>
          </a:solidFill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দেখলে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28260" y="3572116"/>
            <a:ext cx="3670213" cy="956342"/>
          </a:xfrm>
          <a:prstGeom prst="roundRect">
            <a:avLst/>
          </a:prstGeom>
          <a:solidFill>
            <a:schemeClr val="bg1"/>
          </a:solidFill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415314" y="2243640"/>
            <a:ext cx="5181600" cy="1133264"/>
          </a:xfrm>
          <a:prstGeom prst="roundRect">
            <a:avLst/>
          </a:prstGeom>
          <a:solidFill>
            <a:schemeClr val="bg1"/>
          </a:solidFill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দাওয়াতের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567575" y="3747191"/>
            <a:ext cx="3283008" cy="781267"/>
          </a:xfrm>
          <a:prstGeom prst="roundRect">
            <a:avLst/>
          </a:prstGeom>
          <a:solidFill>
            <a:schemeClr val="bg1"/>
          </a:solidFill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চাংড়িপোতা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312562" y="4829130"/>
            <a:ext cx="2301496" cy="781267"/>
          </a:xfrm>
          <a:prstGeom prst="roundRect">
            <a:avLst/>
          </a:prstGeom>
          <a:solidFill>
            <a:schemeClr val="bg1"/>
          </a:solidFill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415315" y="4898746"/>
            <a:ext cx="2336799" cy="732798"/>
          </a:xfrm>
          <a:prstGeom prst="roundRect">
            <a:avLst/>
          </a:prstGeom>
          <a:solidFill>
            <a:schemeClr val="bg1"/>
          </a:solidFill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নেমন্তন্ন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49382" y="5911069"/>
            <a:ext cx="9095840" cy="781267"/>
          </a:xfrm>
          <a:prstGeom prst="roundRect">
            <a:avLst/>
          </a:prstGeom>
          <a:pattFill prst="shingle">
            <a:fgClr>
              <a:schemeClr val="accent1"/>
            </a:fgClr>
            <a:bgClr>
              <a:schemeClr val="bg1"/>
            </a:bgClr>
          </a:pattFill>
          <a:scene3d>
            <a:camera prst="perspectiveAbove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পারো</a:t>
            </a:r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পাঠ্যসূচি</a:t>
            </a:r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0853003" y="860167"/>
            <a:ext cx="1784866" cy="369332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০২.০০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onut 11"/>
          <p:cNvSpPr/>
          <p:nvPr/>
        </p:nvSpPr>
        <p:spPr>
          <a:xfrm rot="18536885">
            <a:off x="9696486" y="4357169"/>
            <a:ext cx="2590801" cy="2140510"/>
          </a:xfrm>
          <a:prstGeom prst="donut">
            <a:avLst/>
          </a:prstGeom>
          <a:solidFill>
            <a:schemeClr val="bg1"/>
          </a:solidFill>
          <a:ln>
            <a:solidFill>
              <a:srgbClr val="00808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>
            <a:prstTxWarp prst="textWave1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ক্লিক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করুন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50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55" presetClass="exit" presetSubtype="0" fill="hold" nodeType="afterEffect">
                                  <p:stCondLst>
                                    <p:cond delay="1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6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1500"/>
                            </p:stCondLst>
                            <p:childTnLst>
                              <p:par>
                                <p:cTn id="33" presetID="2" presetClass="exit" presetSubtype="8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90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4000"/>
                            </p:stCondLst>
                            <p:childTnLst>
                              <p:par>
                                <p:cTn id="43" presetID="2" presetClass="exit" presetSubtype="2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15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6500"/>
                            </p:stCondLst>
                            <p:childTnLst>
                              <p:par>
                                <p:cTn id="53" presetID="2" presetClass="exit" presetSubtype="8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40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9000"/>
                            </p:stCondLst>
                            <p:childTnLst>
                              <p:par>
                                <p:cTn id="63" presetID="2" presetClass="exit" presetSubtype="2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6500"/>
                            </p:stCondLst>
                            <p:childTnLst>
                              <p:par>
                                <p:cTn id="6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1500"/>
                            </p:stCondLst>
                            <p:childTnLst>
                              <p:par>
                                <p:cTn id="73" presetID="2" presetClass="exit" presetSubtype="8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9000"/>
                            </p:stCondLst>
                            <p:childTnLst>
                              <p:par>
                                <p:cTn id="7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4000"/>
                            </p:stCondLst>
                            <p:childTnLst>
                              <p:par>
                                <p:cTn id="83" presetID="2" presetClass="exit" presetSubtype="2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1500"/>
                            </p:stCondLst>
                            <p:childTnLst>
                              <p:par>
                                <p:cTn id="8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6500"/>
                            </p:stCondLst>
                            <p:childTnLst>
                              <p:par>
                                <p:cTn id="93" presetID="2" presetClass="exit" presetSubtype="8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4000"/>
                            </p:stCondLst>
                            <p:childTnLst>
                              <p:par>
                                <p:cTn id="103" presetID="18" presetClass="exit" presetSubtype="3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104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9000"/>
                            </p:stCondLst>
                            <p:childTnLst>
                              <p:par>
                                <p:cTn id="107" presetID="4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908352" y="1049093"/>
            <a:ext cx="3420640" cy="73279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perspectiveRelaxedModerately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9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নেমন্তন্ন</a:t>
            </a:r>
            <a:endParaRPr lang="en-US" sz="9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715656" y="2242632"/>
            <a:ext cx="6400802" cy="732798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  <a:scene3d>
            <a:camera prst="perspectiveRelaxedModerately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9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অন্নদাশঙ্কর</a:t>
            </a:r>
            <a:r>
              <a:rPr lang="en-US" sz="9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  <a:endParaRPr lang="en-US" sz="9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272972" y="3164115"/>
            <a:ext cx="7286170" cy="2902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 rot="16200000">
            <a:off x="10853003" y="860167"/>
            <a:ext cx="1784866" cy="3693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o1.০০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334655" y="4067865"/>
            <a:ext cx="3124200" cy="3151482"/>
            <a:chOff x="5428693" y="-304800"/>
            <a:chExt cx="4206875" cy="3767137"/>
          </a:xfrm>
        </p:grpSpPr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8693" y="-304800"/>
              <a:ext cx="4206875" cy="3767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9"/>
            <p:cNvSpPr txBox="1"/>
            <p:nvPr/>
          </p:nvSpPr>
          <p:spPr>
            <a:xfrm rot="5400000">
              <a:off x="6916815" y="842866"/>
              <a:ext cx="1678370" cy="1539101"/>
            </a:xfrm>
            <a:prstGeom prst="rect">
              <a:avLst/>
            </a:prstGeom>
            <a:noFill/>
          </p:spPr>
          <p:txBody>
            <a:bodyPr vert="vert270" wrap="none" numCol="1" rtlCol="0">
              <a:prstTxWarp prst="textChevronInverted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dirty="0" err="1" smtClean="0">
                  <a:solidFill>
                    <a:schemeClr val="bg1"/>
                  </a:solidFill>
                </a:rPr>
                <a:t>ক্লিক</a:t>
              </a:r>
              <a:r>
                <a:rPr lang="en-US" sz="4800" dirty="0" smtClean="0">
                  <a:solidFill>
                    <a:schemeClr val="bg1"/>
                  </a:solidFill>
                </a:rPr>
                <a:t> </a:t>
              </a:r>
              <a:r>
                <a:rPr lang="en-US" sz="4800" dirty="0" err="1" smtClean="0">
                  <a:solidFill>
                    <a:schemeClr val="bg1"/>
                  </a:solidFill>
                </a:rPr>
                <a:t>করু</a:t>
              </a:r>
              <a:r>
                <a:rPr lang="en-US" sz="3600" dirty="0" err="1" smtClean="0">
                  <a:solidFill>
                    <a:schemeClr val="bg1"/>
                  </a:solidFill>
                </a:rPr>
                <a:t>ন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1959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53" presetClass="entr" presetSubtype="16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2" presetClass="exit" presetSubtype="2" fill="hold" grpId="1" nodeType="afterEffect">
                                  <p:stCondLst>
                                    <p:cond delay="7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0"/>
                            </p:stCondLst>
                            <p:childTnLst>
                              <p:par>
                                <p:cTn id="26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0"/>
                            </p:stCondLst>
                            <p:childTnLst>
                              <p:par>
                                <p:cTn id="31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500"/>
                            </p:stCondLst>
                            <p:childTnLst>
                              <p:par>
                                <p:cTn id="42" presetID="18" presetClass="exit" presetSubtype="3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4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7500"/>
                            </p:stCondLst>
                            <p:childTnLst>
                              <p:par>
                                <p:cTn id="46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747206"/>
            <a:ext cx="1924050" cy="491618"/>
          </a:xfrm>
          <a:ln>
            <a:solidFill>
              <a:srgbClr val="7030A0"/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শিখনফলঃ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817" y="1475511"/>
            <a:ext cx="7555058" cy="3096489"/>
          </a:xfrm>
          <a:ln>
            <a:solidFill>
              <a:srgbClr val="002060"/>
            </a:solidFill>
          </a:ln>
          <a:scene3d>
            <a:camera prst="perspectiveAbove"/>
            <a:lightRig rig="threePt" dir="t"/>
          </a:scene3d>
          <a:sp3d>
            <a:bevelT w="114300" prst="artDeco"/>
          </a:sp3d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প্রত্যাশা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…</a:t>
            </a:r>
          </a:p>
          <a:p>
            <a:pPr marL="514350" indent="-514350">
              <a:buAutoNum type="arabicPeriod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নেমন্তন্ন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buAutoNum type="arabicPeriod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প্রমিত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buAutoNum type="arabicPeriod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শব্দার্থ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রচনা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0" indent="0">
              <a:buNone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AB17C-4669-4827-9984-4188288F1324}" type="datetime2">
              <a:rPr lang="en-US" smtClean="0"/>
              <a:t>Saturday, November 6,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@dphofmr@biul@gmail.com@   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10853003" y="860167"/>
            <a:ext cx="1784866" cy="3693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০0.০০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32-Point Star 9"/>
          <p:cNvSpPr/>
          <p:nvPr/>
        </p:nvSpPr>
        <p:spPr>
          <a:xfrm>
            <a:off x="8857615" y="3429000"/>
            <a:ext cx="2641600" cy="1600200"/>
          </a:xfrm>
          <a:prstGeom prst="star32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tx1"/>
            </a:solidFill>
            <a:prstDash val="sysDash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করুন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70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47" presetClass="exit" presetSubtype="0" fill="hold" grpId="1" nodeType="after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7" presetClass="exit" presetSubtype="0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7" presetClass="exit" presetSubtype="0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7" presetClass="exit" presetSubtype="0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7" presetClass="exit" presetSubtype="0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7" presetClass="exit" presetSubtype="0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7" presetClass="exit" presetSubtype="0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7" presetClass="exit" presetSubtype="0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47" presetClass="exit" presetSubtype="0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7" presetClass="exit" presetSubtype="0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47" presetClass="exit" presetSubtype="0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47" presetClass="exit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p" animBg="1"/>
      <p:bldP spid="3" grpId="1" build="p" animBg="1"/>
      <p:bldP spid="4" grpId="0"/>
      <p:bldP spid="4" grpId="1"/>
      <p:bldP spid="5" grpId="0"/>
      <p:bldP spid="5" grpId="1"/>
      <p:bldP spid="6" grpId="0"/>
      <p:bldP spid="6" grpId="1"/>
      <p:bldP spid="9" grpId="0" animBg="1"/>
      <p:bldP spid="9" grpId="1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6539105"/>
              </p:ext>
            </p:extLst>
          </p:nvPr>
        </p:nvGraphicFramePr>
        <p:xfrm>
          <a:off x="4129548" y="1651819"/>
          <a:ext cx="3038167" cy="2161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29548" y="1651819"/>
                        <a:ext cx="3038167" cy="21613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n 1"/>
          <p:cNvSpPr/>
          <p:nvPr/>
        </p:nvSpPr>
        <p:spPr>
          <a:xfrm>
            <a:off x="3023419" y="1371599"/>
            <a:ext cx="5161936" cy="2271253"/>
          </a:xfrm>
          <a:prstGeom prst="can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10674416" y="2992030"/>
            <a:ext cx="1784866" cy="369332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সময়ঃ</a:t>
            </a:r>
            <a:r>
              <a:rPr lang="en-US" dirty="0" smtClean="0">
                <a:solidFill>
                  <a:prstClr val="black"/>
                </a:solidFill>
              </a:rPr>
              <a:t> ০2.০০ </a:t>
            </a:r>
            <a:r>
              <a:rPr lang="en-US" dirty="0" err="1" smtClean="0">
                <a:solidFill>
                  <a:prstClr val="black"/>
                </a:solidFill>
              </a:rPr>
              <a:t>মিনিট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 rot="8911590">
            <a:off x="8811716" y="4576650"/>
            <a:ext cx="3083369" cy="2907936"/>
            <a:chOff x="11095381" y="3056749"/>
            <a:chExt cx="4206875" cy="3767137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95381" y="3056749"/>
              <a:ext cx="4206875" cy="3767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9"/>
            <p:cNvSpPr txBox="1"/>
            <p:nvPr/>
          </p:nvSpPr>
          <p:spPr>
            <a:xfrm rot="5400000">
              <a:off x="12737414" y="4170767"/>
              <a:ext cx="1678370" cy="1539101"/>
            </a:xfrm>
            <a:prstGeom prst="rect">
              <a:avLst/>
            </a:prstGeom>
            <a:noFill/>
          </p:spPr>
          <p:txBody>
            <a:bodyPr vert="vert270" wrap="none" numCol="1" rtlCol="0">
              <a:prstTxWarp prst="textChevronInverted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dirty="0" err="1" smtClean="0"/>
                <a:t>ক্লিক</a:t>
              </a:r>
              <a:r>
                <a:rPr lang="en-US" sz="4800" dirty="0" smtClean="0"/>
                <a:t> </a:t>
              </a:r>
              <a:r>
                <a:rPr lang="en-US" sz="4800" dirty="0" err="1" smtClean="0"/>
                <a:t>করু</a:t>
              </a:r>
              <a:r>
                <a:rPr lang="en-US" sz="3600" dirty="0" err="1" smtClean="0"/>
                <a:t>ন</a:t>
              </a:r>
              <a:endParaRPr 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50286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3" presetClass="exit" presetSubtype="54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23" presetClass="exit" presetSubtype="544" fill="hold" nodeType="afterEffect">
                                  <p:stCondLst>
                                    <p:cond delay="7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0"/>
                            </p:stCondLst>
                            <p:childTnLst>
                              <p:par>
                                <p:cTn id="35" presetID="18" presetClass="exit" presetSubtype="3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3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500"/>
                            </p:stCondLst>
                            <p:childTnLst>
                              <p:par>
                                <p:cTn id="39" presetID="1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4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67222" y="163946"/>
            <a:ext cx="2888674" cy="1276928"/>
          </a:xfrm>
        </p:spPr>
        <p:txBody>
          <a:bodyPr/>
          <a:lstStyle/>
          <a:p>
            <a:pPr algn="l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4" descr="G:\Assitant  Teacher Rabiul\Maths_Geo_Circle,birds &amp; bangla\বাংলা, গণিত_০৭_০৮_০৯ ও ১০\Presenter media.gif\A\pm1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1773239"/>
            <a:ext cx="2464374" cy="24177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459178" y="5445772"/>
            <a:ext cx="8735293" cy="12769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যাচ্ছ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কোথা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 ...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ছানার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পোলাও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10853003" y="860167"/>
            <a:ext cx="1784866" cy="36933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০৫.০০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onut 7"/>
          <p:cNvSpPr/>
          <p:nvPr/>
        </p:nvSpPr>
        <p:spPr>
          <a:xfrm rot="18480987">
            <a:off x="9374185" y="2831267"/>
            <a:ext cx="2590800" cy="2425110"/>
          </a:xfrm>
          <a:prstGeom prst="donu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7030A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>
            <a:prstTxWarp prst="textWave1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ক্লিক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করুন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48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8" presetClass="exit" presetSubtype="3" fill="hold" nodeType="after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2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500"/>
                            </p:stCondLst>
                            <p:childTnLst>
                              <p:par>
                                <p:cTn id="30" presetID="18" presetClass="exit" presetSubtype="3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3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500"/>
                            </p:stCondLst>
                            <p:childTnLst>
                              <p:par>
                                <p:cTn id="34" presetID="18" presetClass="exit" presetSubtype="3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35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500"/>
                            </p:stCondLst>
                            <p:childTnLst>
                              <p:par>
                                <p:cTn id="38" presetID="18" presetClass="exit" presetSubtype="3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3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500"/>
                            </p:stCondLst>
                            <p:childTnLst>
                              <p:par>
                                <p:cTn id="42" presetID="18" presetClass="exit" presetSubtype="3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43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  <p:bldP spid="7" grpId="0" animBg="1"/>
      <p:bldP spid="7" grpId="1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554D-B01D-4FE5-9EDB-40C0EDDA0D1E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Saturday, November 6, 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@dphofmr@biul@gmail.com@                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0151" y="712951"/>
            <a:ext cx="144747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prstClr val="black"/>
                </a:solidFill>
              </a:rPr>
              <a:t>রাবড়ি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0151" y="2559482"/>
            <a:ext cx="1219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ক্ষীর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765" y="4549704"/>
            <a:ext cx="1524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prstClr val="black"/>
                </a:solidFill>
              </a:rPr>
              <a:t>কদলী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53198" y="825197"/>
            <a:ext cx="442237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prstClr val="black"/>
                </a:solidFill>
              </a:rPr>
              <a:t>খুবই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মিষ্টি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এক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ধরনের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খাবার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52215" y="2675084"/>
            <a:ext cx="370378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  </a:t>
            </a:r>
            <a:r>
              <a:rPr lang="en-US" sz="3600" dirty="0" err="1" smtClean="0">
                <a:solidFill>
                  <a:prstClr val="black"/>
                </a:solidFill>
              </a:rPr>
              <a:t>দুধ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দিয়ে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তৈরি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মিষ্টান্ন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52215" y="4655673"/>
            <a:ext cx="88339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prstClr val="black"/>
                </a:solidFill>
              </a:rPr>
              <a:t>কলা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4098" name="Picture 2" descr="C:\Users\MD AHSAN HABIB RUBEL\Desktop\Patigoto\k-002.jpg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0" t="18405" r="2303" b="7724"/>
          <a:stretch/>
        </p:blipFill>
        <p:spPr bwMode="auto">
          <a:xfrm>
            <a:off x="3050230" y="4510235"/>
            <a:ext cx="1828800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MD AHSAN HABIB RUBEL\Desktop\Patigoto\k-01.jpg"/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4" t="8871" r="12637" b="7271"/>
          <a:stretch/>
        </p:blipFill>
        <p:spPr bwMode="auto">
          <a:xfrm>
            <a:off x="2766448" y="2006345"/>
            <a:ext cx="1828800" cy="175260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MD AHSAN HABIB RUBEL\Desktop\Patigoto\k-02.jpg"/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3" r="6082" b="19145"/>
          <a:stretch/>
        </p:blipFill>
        <p:spPr bwMode="auto">
          <a:xfrm>
            <a:off x="2857300" y="97780"/>
            <a:ext cx="1828800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 rot="16200000">
            <a:off x="10927053" y="3876343"/>
            <a:ext cx="1784866" cy="369332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সময়ঃ</a:t>
            </a:r>
            <a:r>
              <a:rPr lang="en-US" dirty="0" smtClean="0">
                <a:solidFill>
                  <a:prstClr val="black"/>
                </a:solidFill>
              </a:rPr>
              <a:t> ০৬.০০ </a:t>
            </a:r>
            <a:r>
              <a:rPr lang="en-US" dirty="0" err="1" smtClean="0">
                <a:solidFill>
                  <a:prstClr val="black"/>
                </a:solidFill>
              </a:rPr>
              <a:t>মিনিট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 rot="2343218">
            <a:off x="6692228" y="3620294"/>
            <a:ext cx="2744309" cy="3151482"/>
            <a:chOff x="4584861" y="-876872"/>
            <a:chExt cx="4206874" cy="3767137"/>
          </a:xfrm>
        </p:grpSpPr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4861" y="-876872"/>
              <a:ext cx="4206874" cy="3767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TextBox 9"/>
            <p:cNvSpPr txBox="1"/>
            <p:nvPr/>
          </p:nvSpPr>
          <p:spPr>
            <a:xfrm rot="5400000">
              <a:off x="6147216" y="447669"/>
              <a:ext cx="1678370" cy="1333720"/>
            </a:xfrm>
            <a:prstGeom prst="rect">
              <a:avLst/>
            </a:prstGeom>
            <a:noFill/>
          </p:spPr>
          <p:txBody>
            <a:bodyPr vert="vert270" wrap="none" numCol="1" rtlCol="0">
              <a:prstTxWarp prst="textChevron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dirty="0" err="1" smtClean="0">
                  <a:solidFill>
                    <a:prstClr val="white"/>
                  </a:solidFill>
                </a:rPr>
                <a:t>ক্লিক</a:t>
              </a:r>
              <a:r>
                <a:rPr lang="en-US" sz="4800" dirty="0" smtClean="0">
                  <a:solidFill>
                    <a:prstClr val="white"/>
                  </a:solidFill>
                </a:rPr>
                <a:t> </a:t>
              </a:r>
              <a:r>
                <a:rPr lang="en-US" sz="4800" dirty="0" err="1" smtClean="0">
                  <a:solidFill>
                    <a:prstClr val="white"/>
                  </a:solidFill>
                </a:rPr>
                <a:t>করু</a:t>
              </a:r>
              <a:r>
                <a:rPr lang="en-US" sz="3600" dirty="0" err="1" smtClean="0">
                  <a:solidFill>
                    <a:prstClr val="white"/>
                  </a:solidFill>
                </a:rPr>
                <a:t>ন</a:t>
              </a:r>
              <a:endParaRPr lang="en-US" sz="3600" dirty="0">
                <a:solidFill>
                  <a:prstClr val="white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22765" y="3737844"/>
            <a:ext cx="391588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prstClr val="black"/>
                </a:solidFill>
              </a:rPr>
              <a:t>ক্ষীরঃ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সে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এখন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ক্ষীর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খায়</a:t>
            </a:r>
            <a:r>
              <a:rPr lang="en-US" sz="3600" dirty="0" smtClean="0">
                <a:solidFill>
                  <a:prstClr val="black"/>
                </a:solidFill>
              </a:rPr>
              <a:t>।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2765" y="5724991"/>
            <a:ext cx="481330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prstClr val="black"/>
                </a:solidFill>
              </a:rPr>
              <a:t>কদলীঃ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পাকা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কদলী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খেতে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মজা</a:t>
            </a:r>
            <a:r>
              <a:rPr lang="en-US" sz="3600" dirty="0" smtClean="0">
                <a:solidFill>
                  <a:prstClr val="black"/>
                </a:solidFill>
              </a:rPr>
              <a:t>। 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0151" y="1547125"/>
            <a:ext cx="427519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prstClr val="black"/>
                </a:solidFill>
              </a:rPr>
              <a:t>রাবড়িঃ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সে</a:t>
            </a:r>
            <a:r>
              <a:rPr lang="en-US" sz="3600" dirty="0" smtClean="0">
                <a:solidFill>
                  <a:prstClr val="black"/>
                </a:solidFill>
              </a:rPr>
              <a:t> (</a:t>
            </a:r>
            <a:r>
              <a:rPr lang="en-US" sz="3600" dirty="0" err="1" smtClean="0">
                <a:solidFill>
                  <a:prstClr val="black"/>
                </a:solidFill>
              </a:rPr>
              <a:t>স্ত্রী</a:t>
            </a:r>
            <a:r>
              <a:rPr lang="en-US" sz="3600" dirty="0" smtClean="0">
                <a:solidFill>
                  <a:prstClr val="black"/>
                </a:solidFill>
              </a:rPr>
              <a:t>) </a:t>
            </a:r>
            <a:r>
              <a:rPr lang="en-US" sz="3600" dirty="0" err="1" smtClean="0">
                <a:solidFill>
                  <a:prstClr val="black"/>
                </a:solidFill>
              </a:rPr>
              <a:t>রাবড়ি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খায়</a:t>
            </a:r>
            <a:r>
              <a:rPr lang="en-US" sz="3600" dirty="0" smtClean="0">
                <a:solidFill>
                  <a:prstClr val="black"/>
                </a:solidFill>
              </a:rPr>
              <a:t>।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10349" y="0"/>
            <a:ext cx="324405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prstClr val="black"/>
                </a:solidFill>
              </a:rPr>
              <a:t>শব্দার্থ</a:t>
            </a:r>
            <a:r>
              <a:rPr lang="en-US" sz="3600" dirty="0" smtClean="0">
                <a:solidFill>
                  <a:prstClr val="black"/>
                </a:solidFill>
              </a:rPr>
              <a:t> ও </a:t>
            </a:r>
            <a:r>
              <a:rPr lang="en-US" sz="3600" dirty="0" err="1" smtClean="0">
                <a:solidFill>
                  <a:prstClr val="black"/>
                </a:solidFill>
              </a:rPr>
              <a:t>বাক্য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রচনা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80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5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0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15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9000"/>
                            </p:stCondLst>
                            <p:childTnLst>
                              <p:par>
                                <p:cTn id="38" presetID="2" presetClass="entr" presetSubtype="1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75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80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500"/>
                            </p:stCondLst>
                            <p:childTnLst>
                              <p:par>
                                <p:cTn id="53" presetID="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3000"/>
                            </p:stCondLst>
                            <p:childTnLst>
                              <p:par>
                                <p:cTn id="58" presetID="2" presetClass="entr" presetSubtype="3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150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2000"/>
                            </p:stCondLst>
                            <p:childTnLst>
                              <p:par>
                                <p:cTn id="68" presetID="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9500"/>
                            </p:stCondLst>
                            <p:childTnLst>
                              <p:par>
                                <p:cTn id="73" presetID="23" presetClass="exit" presetSubtype="54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4500"/>
                            </p:stCondLst>
                            <p:childTnLst>
                              <p:par>
                                <p:cTn id="174" presetID="23" presetClass="exit" presetSubtype="54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2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2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950</Words>
  <Application>Microsoft Office PowerPoint</Application>
  <PresentationFormat>Custom</PresentationFormat>
  <Paragraphs>187</Paragraphs>
  <Slides>17</Slides>
  <Notes>12</Notes>
  <HiddenSlides>1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1_Office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শিখনফলঃ</vt:lpstr>
      <vt:lpstr>PowerPoint Presentation</vt:lpstr>
      <vt:lpstr>সরব পাঠ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</vt:lpstr>
      <vt:lpstr> বাড়ির কাজঃ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Microsoft account</dc:creator>
  <cp:lastModifiedBy>pc</cp:lastModifiedBy>
  <cp:revision>134</cp:revision>
  <dcterms:created xsi:type="dcterms:W3CDTF">2021-10-13T04:29:20Z</dcterms:created>
  <dcterms:modified xsi:type="dcterms:W3CDTF">2021-11-07T03:51:06Z</dcterms:modified>
</cp:coreProperties>
</file>