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0" r:id="rId5"/>
    <p:sldId id="267" r:id="rId6"/>
    <p:sldId id="262" r:id="rId7"/>
    <p:sldId id="263" r:id="rId8"/>
    <p:sldId id="264" r:id="rId9"/>
    <p:sldId id="265" r:id="rId10"/>
    <p:sldId id="266" r:id="rId11"/>
    <p:sldId id="268" r:id="rId12"/>
    <p:sldId id="271" r:id="rId13"/>
    <p:sldId id="272" r:id="rId14"/>
    <p:sldId id="269" r:id="rId15"/>
    <p:sldId id="270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006600"/>
    <a:srgbClr val="008000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26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মোট উপযোগ রেখা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১ম</c:v>
                </c:pt>
                <c:pt idx="1">
                  <c:v>২য়</c:v>
                </c:pt>
                <c:pt idx="2">
                  <c:v>৩য়</c:v>
                </c:pt>
                <c:pt idx="3">
                  <c:v>৪র্থ</c:v>
                </c:pt>
                <c:pt idx="4">
                  <c:v>৫ম</c:v>
                </c:pt>
              </c:strCache>
            </c:strRef>
          </c:cat>
          <c:val>
            <c:numRef>
              <c:f>Sheet1!$B$2:$B$6</c:f>
              <c:numCache>
                <c:formatCode>[$-5000445]0</c:formatCode>
                <c:ptCount val="5"/>
                <c:pt idx="0">
                  <c:v>25</c:v>
                </c:pt>
                <c:pt idx="1">
                  <c:v>45</c:v>
                </c:pt>
                <c:pt idx="2">
                  <c:v>60</c:v>
                </c:pt>
                <c:pt idx="3">
                  <c:v>70</c:v>
                </c:pt>
                <c:pt idx="4">
                  <c:v>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81-4877-A139-61AEA71436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531264"/>
        <c:axId val="107541248"/>
      </c:lineChart>
      <c:catAx>
        <c:axId val="1075312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07541248"/>
        <c:crosses val="autoZero"/>
        <c:auto val="1"/>
        <c:lblAlgn val="ctr"/>
        <c:lblOffset val="100"/>
        <c:noMultiLvlLbl val="0"/>
      </c:catAx>
      <c:valAx>
        <c:axId val="107541248"/>
        <c:scaling>
          <c:orientation val="minMax"/>
        </c:scaling>
        <c:delete val="0"/>
        <c:axPos val="l"/>
        <c:numFmt formatCode="[$-5000445]0" sourceLinked="1"/>
        <c:majorTickMark val="none"/>
        <c:minorTickMark val="none"/>
        <c:tickLblPos val="nextTo"/>
        <c:crossAx val="107531264"/>
        <c:crosses val="autoZero"/>
        <c:crossBetween val="between"/>
        <c:majorUnit val="20"/>
      </c:valAx>
    </c:plotArea>
    <c:plotVisOnly val="1"/>
    <c:dispBlanksAs val="zero"/>
    <c:showDLblsOverMax val="0"/>
  </c:chart>
  <c:spPr>
    <a:solidFill>
      <a:schemeClr val="lt1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প্রান্তিক উপযোগ রেখা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১ম</c:v>
                </c:pt>
                <c:pt idx="1">
                  <c:v>২য়</c:v>
                </c:pt>
                <c:pt idx="2">
                  <c:v>৩য়</c:v>
                </c:pt>
                <c:pt idx="3">
                  <c:v>৪র্থ</c:v>
                </c:pt>
                <c:pt idx="4">
                  <c:v>৫ম</c:v>
                </c:pt>
              </c:strCache>
            </c:strRef>
          </c:cat>
          <c:val>
            <c:numRef>
              <c:f>Sheet1!$B$2:$B$6</c:f>
              <c:numCache>
                <c:formatCode>[$-5000445]0</c:formatCode>
                <c:ptCount val="5"/>
                <c:pt idx="0">
                  <c:v>25</c:v>
                </c:pt>
                <c:pt idx="1">
                  <c:v>20</c:v>
                </c:pt>
                <c:pt idx="2">
                  <c:v>15</c:v>
                </c:pt>
                <c:pt idx="3">
                  <c:v>10</c:v>
                </c:pt>
                <c:pt idx="4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4A-42AC-AD93-00D7CB4FAC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484416"/>
        <c:axId val="119485952"/>
      </c:lineChart>
      <c:catAx>
        <c:axId val="119484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9485952"/>
        <c:crosses val="autoZero"/>
        <c:auto val="1"/>
        <c:lblAlgn val="ctr"/>
        <c:lblOffset val="100"/>
        <c:noMultiLvlLbl val="0"/>
      </c:catAx>
      <c:valAx>
        <c:axId val="119485952"/>
        <c:scaling>
          <c:orientation val="minMax"/>
        </c:scaling>
        <c:delete val="0"/>
        <c:axPos val="l"/>
        <c:numFmt formatCode="[$-5000445]0" sourceLinked="1"/>
        <c:majorTickMark val="none"/>
        <c:minorTickMark val="none"/>
        <c:tickLblPos val="nextTo"/>
        <c:crossAx val="119484416"/>
        <c:crosses val="autoZero"/>
        <c:crossBetween val="between"/>
        <c:majorUnit val="5"/>
      </c:valAx>
    </c:plotArea>
    <c:plotVisOnly val="1"/>
    <c:dispBlanksAs val="zero"/>
    <c:showDLblsOverMax val="0"/>
  </c:chart>
  <c:spPr>
    <a:solidFill>
      <a:schemeClr val="lt1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68D8-4C64-46B8-AD92-937D3D53C480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6753-C660-4CC2-AC5D-71CFDDD9A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6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68D8-4C64-46B8-AD92-937D3D53C480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6753-C660-4CC2-AC5D-71CFDDD9A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70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68D8-4C64-46B8-AD92-937D3D53C480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6753-C660-4CC2-AC5D-71CFDDD9A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28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68D8-4C64-46B8-AD92-937D3D53C480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6753-C660-4CC2-AC5D-71CFDDD9A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27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68D8-4C64-46B8-AD92-937D3D53C480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6753-C660-4CC2-AC5D-71CFDDD9A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060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68D8-4C64-46B8-AD92-937D3D53C480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6753-C660-4CC2-AC5D-71CFDDD9A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94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68D8-4C64-46B8-AD92-937D3D53C480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6753-C660-4CC2-AC5D-71CFDDD9A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24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68D8-4C64-46B8-AD92-937D3D53C480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6753-C660-4CC2-AC5D-71CFDDD9A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61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68D8-4C64-46B8-AD92-937D3D53C480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6753-C660-4CC2-AC5D-71CFDDD9A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02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68D8-4C64-46B8-AD92-937D3D53C480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6753-C660-4CC2-AC5D-71CFDDD9A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2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68D8-4C64-46B8-AD92-937D3D53C480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6753-C660-4CC2-AC5D-71CFDDD9A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95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068D8-4C64-46B8-AD92-937D3D53C480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96753-C660-4CC2-AC5D-71CFDDD9A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68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chemeClr val="tx2">
                <a:lumMod val="33000"/>
                <a:lumOff val="67000"/>
              </a:schemeClr>
            </a:gs>
            <a:gs pos="50000">
              <a:srgbClr val="D09DF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Ribbon 3"/>
          <p:cNvSpPr/>
          <p:nvPr/>
        </p:nvSpPr>
        <p:spPr>
          <a:xfrm>
            <a:off x="838200" y="71717"/>
            <a:ext cx="7391399" cy="802341"/>
          </a:xfrm>
          <a:prstGeom prst="ribbon">
            <a:avLst>
              <a:gd name="adj1" fmla="val 16667"/>
              <a:gd name="adj2" fmla="val 58750"/>
            </a:avLst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Vertical Scroll 21"/>
          <p:cNvSpPr/>
          <p:nvPr/>
        </p:nvSpPr>
        <p:spPr>
          <a:xfrm>
            <a:off x="1562100" y="1035424"/>
            <a:ext cx="6934200" cy="5334000"/>
          </a:xfrm>
          <a:prstGeom prst="verticalScroll">
            <a:avLst>
              <a:gd name="adj" fmla="val 14344"/>
            </a:avLst>
          </a:prstGeom>
          <a:solidFill>
            <a:srgbClr val="00B05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800" dirty="0">
              <a:solidFill>
                <a:srgbClr val="FFFF00"/>
              </a:solidFill>
            </a:endParaRPr>
          </a:p>
          <a:p>
            <a:pPr algn="ctr"/>
            <a:endParaRPr lang="bn-BD" sz="2800" dirty="0">
              <a:solidFill>
                <a:srgbClr val="FFFF00"/>
              </a:solidFill>
            </a:endParaRPr>
          </a:p>
          <a:p>
            <a:pPr algn="ctr"/>
            <a:endParaRPr lang="bn-BD" sz="2800" dirty="0">
              <a:solidFill>
                <a:srgbClr val="FFFF00"/>
              </a:solidFill>
            </a:endParaRPr>
          </a:p>
          <a:p>
            <a:pPr algn="ctr"/>
            <a:endParaRPr lang="bn-BD" sz="2800" dirty="0">
              <a:solidFill>
                <a:srgbClr val="FFFF00"/>
              </a:solidFill>
            </a:endParaRPr>
          </a:p>
          <a:p>
            <a:pPr algn="ctr"/>
            <a:endParaRPr lang="bn-BD" sz="2800" dirty="0">
              <a:solidFill>
                <a:srgbClr val="FFFF00"/>
              </a:solidFill>
            </a:endParaRPr>
          </a:p>
          <a:p>
            <a:pPr algn="ctr"/>
            <a:endParaRPr lang="bn-BD" sz="2800" dirty="0">
              <a:solidFill>
                <a:srgbClr val="FFFF00"/>
              </a:solidFill>
            </a:endParaRPr>
          </a:p>
          <a:p>
            <a:pPr algn="ctr"/>
            <a:endParaRPr lang="bn-BD" sz="1100" dirty="0">
              <a:solidFill>
                <a:srgbClr val="FFFF00"/>
              </a:solidFill>
            </a:endParaRPr>
          </a:p>
          <a:p>
            <a:pPr algn="ctr"/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তাছলিমা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বেগম</a:t>
            </a:r>
            <a:endParaRPr lang="bn-BD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প্রভাষক (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BD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শহীদস্মৃতি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টুকেরবাজার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endParaRPr lang="bn-BD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কোম্পানী</a:t>
            </a:r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গঞ্জ,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সিলেট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895600" y="1066800"/>
            <a:ext cx="4267200" cy="7264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DA54AB-DCC5-41A4-B11B-ADA14B093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917841"/>
            <a:ext cx="1935956" cy="20445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940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chemeClr val="tx2">
                <a:lumMod val="33000"/>
                <a:lumOff val="67000"/>
              </a:schemeClr>
            </a:gs>
            <a:gs pos="50000">
              <a:srgbClr val="D09DF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697182" y="401782"/>
            <a:ext cx="5943600" cy="1143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উপযোগের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4000" u="sng" dirty="0">
              <a:ln>
                <a:solidFill>
                  <a:srgbClr val="FF66FF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00545" y="2015836"/>
            <a:ext cx="7405255" cy="3775364"/>
          </a:xfrm>
          <a:prstGeom prst="roundRect">
            <a:avLst>
              <a:gd name="adj" fmla="val 113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ভোগের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উপযোগ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উপযোগ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উপযোগ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পরিপ্রেক্ষিতে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উপযোগ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উপযোগ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পরিমাপযোগ্য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উপযোগের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নৈতিকতার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উপযোগ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পরিমাপযোগ্য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2057400"/>
            <a:ext cx="335971" cy="2743200"/>
            <a:chOff x="0" y="2057400"/>
            <a:chExt cx="381000" cy="2743200"/>
          </a:xfrm>
        </p:grpSpPr>
        <p:sp>
          <p:nvSpPr>
            <p:cNvPr id="6" name="Flowchart: Process 5"/>
            <p:cNvSpPr/>
            <p:nvPr/>
          </p:nvSpPr>
          <p:spPr>
            <a:xfrm>
              <a:off x="0" y="2057400"/>
              <a:ext cx="381000" cy="2743200"/>
            </a:xfrm>
            <a:prstGeom prst="flowChartProcess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45027" y="2857500"/>
              <a:ext cx="290945" cy="2667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45026" y="3581400"/>
              <a:ext cx="290945" cy="2667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2057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chemeClr val="tx2">
                <a:lumMod val="33000"/>
                <a:lumOff val="67000"/>
              </a:schemeClr>
            </a:gs>
            <a:gs pos="50000">
              <a:srgbClr val="D09DF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95400" y="838200"/>
            <a:ext cx="5943600" cy="1143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u="sng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উপযোগের</a:t>
            </a:r>
            <a:r>
              <a:rPr lang="en-US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sz="4400" u="sng" dirty="0">
              <a:ln>
                <a:solidFill>
                  <a:srgbClr val="FF66FF"/>
                </a:solidFill>
              </a:ln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85800" y="2015836"/>
            <a:ext cx="7620000" cy="4308764"/>
          </a:xfrm>
          <a:prstGeom prst="roundRect">
            <a:avLst>
              <a:gd name="adj" fmla="val 627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রূপগত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উপযোগ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।        (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কাঠ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আসবাবপত্র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lnSpc>
                <a:spcPct val="130000"/>
              </a:lnSpc>
            </a:pP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স্থানগত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উপযোগ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।       (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ইলিশ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lnSpc>
                <a:spcPct val="130000"/>
              </a:lnSpc>
            </a:pP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সময়গত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উপযোগ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।     (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আলু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টমেটো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lnSpc>
                <a:spcPct val="130000"/>
              </a:lnSpc>
            </a:pP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সেবাগত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উপযোগ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।      (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হাসপাতাল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lnSpc>
                <a:spcPct val="130000"/>
              </a:lnSpc>
            </a:pP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মালিকানাগত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উপযোগ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ক্রয়-বিক্রয়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2057400"/>
            <a:ext cx="335971" cy="2743200"/>
            <a:chOff x="0" y="2057400"/>
            <a:chExt cx="381000" cy="2743200"/>
          </a:xfrm>
        </p:grpSpPr>
        <p:sp>
          <p:nvSpPr>
            <p:cNvPr id="5" name="Flowchart: Process 4"/>
            <p:cNvSpPr/>
            <p:nvPr/>
          </p:nvSpPr>
          <p:spPr>
            <a:xfrm>
              <a:off x="0" y="2057400"/>
              <a:ext cx="381000" cy="2743200"/>
            </a:xfrm>
            <a:prstGeom prst="flowChartProcess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Connector 5"/>
            <p:cNvSpPr/>
            <p:nvPr/>
          </p:nvSpPr>
          <p:spPr>
            <a:xfrm>
              <a:off x="45027" y="2857500"/>
              <a:ext cx="290945" cy="2667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45026" y="3581400"/>
              <a:ext cx="290945" cy="2667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981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tint val="66000"/>
                <a:satMod val="160000"/>
              </a:schemeClr>
            </a:gs>
            <a:gs pos="73000">
              <a:srgbClr val="FF66FF">
                <a:alpha val="69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066670"/>
              </p:ext>
            </p:extLst>
          </p:nvPr>
        </p:nvGraphicFramePr>
        <p:xfrm>
          <a:off x="762000" y="1981200"/>
          <a:ext cx="7696200" cy="3886200"/>
        </p:xfrm>
        <a:graphic>
          <a:graphicData uri="http://schemas.openxmlformats.org/drawingml/2006/table">
            <a:tbl>
              <a:tblPr firstRow="1" bandRow="1"/>
              <a:tblGrid>
                <a:gridCol w="2853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7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48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itchFamily="2" charset="0"/>
                          <a:cs typeface="NikoshBAN" pitchFamily="2" charset="0"/>
                        </a:rPr>
                        <a:t>ভোগের</a:t>
                      </a:r>
                      <a:r>
                        <a:rPr lang="en-US" sz="28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>
                          <a:latin typeface="NikoshBAN" pitchFamily="2" charset="0"/>
                          <a:cs typeface="NikoshBAN" pitchFamily="2" charset="0"/>
                        </a:rPr>
                        <a:t>একক</a:t>
                      </a:r>
                      <a:r>
                        <a:rPr lang="en-US" sz="2800" baseline="0" dirty="0"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US" sz="2800" baseline="0" dirty="0" err="1">
                          <a:latin typeface="NikoshBAN" pitchFamily="2" charset="0"/>
                          <a:cs typeface="NikoshBAN" pitchFamily="2" charset="0"/>
                        </a:rPr>
                        <a:t>আপেল</a:t>
                      </a:r>
                      <a:r>
                        <a:rPr lang="en-US" sz="2800" baseline="0" dirty="0"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itchFamily="2" charset="0"/>
                          <a:cs typeface="NikoshBAN" pitchFamily="2" charset="0"/>
                        </a:rPr>
                        <a:t>মোট</a:t>
                      </a:r>
                      <a:r>
                        <a:rPr lang="en-US" sz="28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itchFamily="2" charset="0"/>
                          <a:cs typeface="NikoshBAN" pitchFamily="2" charset="0"/>
                        </a:rPr>
                        <a:t>উপযোগ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itchFamily="2" charset="0"/>
                          <a:cs typeface="NikoshBAN" pitchFamily="2" charset="0"/>
                        </a:rPr>
                        <a:t>প্রান্তিক</a:t>
                      </a:r>
                      <a:r>
                        <a:rPr lang="en-US" sz="28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itchFamily="2" charset="0"/>
                          <a:cs typeface="NikoshBAN" pitchFamily="2" charset="0"/>
                        </a:rPr>
                        <a:t>উপযোগ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itchFamily="2" charset="0"/>
                          <a:cs typeface="NikoshBAN" pitchFamily="2" charset="0"/>
                        </a:rPr>
                        <a:t>১ম </a:t>
                      </a:r>
                      <a:r>
                        <a:rPr lang="en-US" sz="2800" dirty="0" err="1">
                          <a:latin typeface="NikoshBAN" pitchFamily="2" charset="0"/>
                          <a:cs typeface="NikoshBAN" pitchFamily="2" charset="0"/>
                        </a:rPr>
                        <a:t>একক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itchFamily="2" charset="0"/>
                          <a:cs typeface="NikoshBAN" pitchFamily="2" charset="0"/>
                        </a:rPr>
                        <a:t>২৫ </a:t>
                      </a:r>
                      <a:r>
                        <a:rPr lang="en-US" sz="2800" dirty="0" err="1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itchFamily="2" charset="0"/>
                          <a:cs typeface="NikoshBAN" pitchFamily="2" charset="0"/>
                        </a:rPr>
                        <a:t>২৫ </a:t>
                      </a:r>
                      <a:r>
                        <a:rPr lang="en-US" sz="2800" dirty="0" err="1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r>
                        <a:rPr lang="en-US" sz="28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itchFamily="2" charset="0"/>
                          <a:cs typeface="NikoshBAN" pitchFamily="2" charset="0"/>
                        </a:rPr>
                        <a:t>২য় </a:t>
                      </a:r>
                      <a:r>
                        <a:rPr lang="en-US" sz="2800" dirty="0" err="1">
                          <a:latin typeface="NikoshBAN" pitchFamily="2" charset="0"/>
                          <a:cs typeface="NikoshBAN" pitchFamily="2" charset="0"/>
                        </a:rPr>
                        <a:t>একক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itchFamily="2" charset="0"/>
                          <a:cs typeface="NikoshBAN" pitchFamily="2" charset="0"/>
                        </a:rPr>
                        <a:t>৪৫ </a:t>
                      </a:r>
                      <a:r>
                        <a:rPr lang="en-US" sz="2800" dirty="0" err="1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itchFamily="2" charset="0"/>
                          <a:cs typeface="NikoshBAN" pitchFamily="2" charset="0"/>
                        </a:rPr>
                        <a:t>২০ </a:t>
                      </a:r>
                      <a:r>
                        <a:rPr lang="en-US" sz="2800" dirty="0" err="1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r>
                        <a:rPr lang="en-US" sz="28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itchFamily="2" charset="0"/>
                          <a:cs typeface="NikoshBAN" pitchFamily="2" charset="0"/>
                        </a:rPr>
                        <a:t>৩য় </a:t>
                      </a:r>
                      <a:r>
                        <a:rPr lang="en-US" sz="2800" dirty="0" err="1">
                          <a:latin typeface="NikoshBAN" pitchFamily="2" charset="0"/>
                          <a:cs typeface="NikoshBAN" pitchFamily="2" charset="0"/>
                        </a:rPr>
                        <a:t>একক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itchFamily="2" charset="0"/>
                          <a:cs typeface="NikoshBAN" pitchFamily="2" charset="0"/>
                        </a:rPr>
                        <a:t>৬০ </a:t>
                      </a:r>
                      <a:r>
                        <a:rPr lang="en-US" sz="2800" dirty="0" err="1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itchFamily="2" charset="0"/>
                          <a:cs typeface="NikoshBAN" pitchFamily="2" charset="0"/>
                        </a:rPr>
                        <a:t>১৫ </a:t>
                      </a:r>
                      <a:r>
                        <a:rPr lang="en-US" sz="2800" dirty="0" err="1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r>
                        <a:rPr lang="en-US" sz="28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itchFamily="2" charset="0"/>
                          <a:cs typeface="NikoshBAN" pitchFamily="2" charset="0"/>
                        </a:rPr>
                        <a:t>৪র্থ </a:t>
                      </a:r>
                      <a:r>
                        <a:rPr lang="en-US" sz="2800" dirty="0" err="1">
                          <a:latin typeface="NikoshBAN" pitchFamily="2" charset="0"/>
                          <a:cs typeface="NikoshBAN" pitchFamily="2" charset="0"/>
                        </a:rPr>
                        <a:t>একক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itchFamily="2" charset="0"/>
                          <a:cs typeface="NikoshBAN" pitchFamily="2" charset="0"/>
                        </a:rPr>
                        <a:t>৭০ </a:t>
                      </a:r>
                      <a:r>
                        <a:rPr lang="en-US" sz="2800" dirty="0" err="1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r>
                        <a:rPr lang="en-US" sz="28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itchFamily="2" charset="0"/>
                          <a:cs typeface="NikoshBAN" pitchFamily="2" charset="0"/>
                        </a:rPr>
                        <a:t>১০ </a:t>
                      </a:r>
                      <a:r>
                        <a:rPr lang="en-US" sz="2800" dirty="0" err="1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r>
                        <a:rPr lang="en-US" sz="28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itchFamily="2" charset="0"/>
                          <a:cs typeface="NikoshBAN" pitchFamily="2" charset="0"/>
                        </a:rPr>
                        <a:t>৫ম </a:t>
                      </a:r>
                      <a:r>
                        <a:rPr lang="en-US" sz="2800" dirty="0" err="1">
                          <a:latin typeface="NikoshBAN" pitchFamily="2" charset="0"/>
                          <a:cs typeface="NikoshBAN" pitchFamily="2" charset="0"/>
                        </a:rPr>
                        <a:t>একক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itchFamily="2" charset="0"/>
                          <a:cs typeface="NikoshBAN" pitchFamily="2" charset="0"/>
                        </a:rPr>
                        <a:t>৭৫ </a:t>
                      </a:r>
                      <a:r>
                        <a:rPr lang="en-US" sz="2800" dirty="0" err="1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itchFamily="2" charset="0"/>
                          <a:cs typeface="NikoshBAN" pitchFamily="2" charset="0"/>
                        </a:rPr>
                        <a:t>৫ </a:t>
                      </a:r>
                      <a:r>
                        <a:rPr lang="en-US" sz="2800" dirty="0" err="1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r>
                        <a:rPr lang="en-US" sz="28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85800" y="990600"/>
            <a:ext cx="7543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উপযোগ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প্রান্তিক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উপযোগ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সূচি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467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tint val="66000"/>
                <a:satMod val="160000"/>
              </a:schemeClr>
            </a:gs>
            <a:gs pos="73000">
              <a:srgbClr val="FF66FF">
                <a:alpha val="69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4249736839"/>
              </p:ext>
            </p:extLst>
          </p:nvPr>
        </p:nvGraphicFramePr>
        <p:xfrm>
          <a:off x="152400" y="914400"/>
          <a:ext cx="43434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05696953"/>
              </p:ext>
            </p:extLst>
          </p:nvPr>
        </p:nvGraphicFramePr>
        <p:xfrm>
          <a:off x="4648200" y="914400"/>
          <a:ext cx="43434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685800" y="5715000"/>
            <a:ext cx="3200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4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উপযোগ</a:t>
            </a:r>
            <a:r>
              <a:rPr lang="en-US" sz="24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24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257800" y="5756564"/>
            <a:ext cx="3200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প্রান্তিক</a:t>
            </a:r>
            <a:r>
              <a:rPr lang="en-US" sz="24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উপযোগ</a:t>
            </a:r>
            <a:r>
              <a:rPr lang="en-US" sz="24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24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259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FF66FF">
                <a:alpha val="54000"/>
              </a:srgbClr>
            </a:gs>
            <a:gs pos="60000">
              <a:schemeClr val="accent1">
                <a:tint val="44500"/>
                <a:satMod val="160000"/>
              </a:schemeClr>
            </a:gs>
            <a:gs pos="94000">
              <a:schemeClr val="tx2">
                <a:lumMod val="41000"/>
                <a:lumOff val="59000"/>
                <a:alpha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059359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981200"/>
            <a:ext cx="762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অভাবের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বৈশিষ্ট্যগুলো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উপযোগের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উপযোগের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শ্রেণিবিভাগসমূহ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উপযোগ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প্রান্তিক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উপযোগের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0" y="2057400"/>
            <a:ext cx="335971" cy="2743200"/>
            <a:chOff x="0" y="2057400"/>
            <a:chExt cx="381000" cy="2743200"/>
          </a:xfrm>
        </p:grpSpPr>
        <p:sp>
          <p:nvSpPr>
            <p:cNvPr id="68" name="Flowchart: Process 67"/>
            <p:cNvSpPr/>
            <p:nvPr/>
          </p:nvSpPr>
          <p:spPr>
            <a:xfrm>
              <a:off x="0" y="2057400"/>
              <a:ext cx="381000" cy="2743200"/>
            </a:xfrm>
            <a:prstGeom prst="flowChartProcess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lowchart: Connector 70"/>
            <p:cNvSpPr/>
            <p:nvPr/>
          </p:nvSpPr>
          <p:spPr>
            <a:xfrm>
              <a:off x="45027" y="2857500"/>
              <a:ext cx="290945" cy="2667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lowchart: Connector 72"/>
            <p:cNvSpPr/>
            <p:nvPr/>
          </p:nvSpPr>
          <p:spPr>
            <a:xfrm>
              <a:off x="45026" y="3581400"/>
              <a:ext cx="290945" cy="2667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159975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FF66FF">
                <a:alpha val="54000"/>
              </a:srgbClr>
            </a:gs>
            <a:gs pos="60000">
              <a:schemeClr val="accent1">
                <a:tint val="44500"/>
                <a:satMod val="160000"/>
              </a:schemeClr>
            </a:gs>
            <a:gs pos="94000">
              <a:schemeClr val="tx2">
                <a:lumMod val="41000"/>
                <a:lumOff val="59000"/>
                <a:alpha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4572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আবারও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63" b="97917" l="5818" r="96707">
                        <a14:backgroundMark x1="68277" y1="64479" x2="68277" y2="64479"/>
                        <a14:backgroundMark x1="61690" y1="53125" x2="61690" y2="53125"/>
                        <a14:backgroundMark x1="49726" y1="55521" x2="49726" y2="55521"/>
                        <a14:backgroundMark x1="49396" y1="53438" x2="49396" y2="53438"/>
                        <a14:backgroundMark x1="74863" y1="56563" x2="74863" y2="56563"/>
                        <a14:backgroundMark x1="72887" y1="50625" x2="72887" y2="50625"/>
                        <a14:backgroundMark x1="64984" y1="49271" x2="64984" y2="49271"/>
                        <a14:backgroundMark x1="54336" y1="38958" x2="54336" y2="38958"/>
                        <a14:backgroundMark x1="26894" y1="82083" x2="26894" y2="8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808284"/>
            <a:ext cx="4953000" cy="474491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2057400"/>
            <a:ext cx="335971" cy="2743200"/>
            <a:chOff x="0" y="2057400"/>
            <a:chExt cx="381000" cy="2743200"/>
          </a:xfrm>
        </p:grpSpPr>
        <p:sp>
          <p:nvSpPr>
            <p:cNvPr id="6" name="Flowchart: Process 5"/>
            <p:cNvSpPr/>
            <p:nvPr/>
          </p:nvSpPr>
          <p:spPr>
            <a:xfrm>
              <a:off x="0" y="2057400"/>
              <a:ext cx="381000" cy="2743200"/>
            </a:xfrm>
            <a:prstGeom prst="flowChartProcess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45027" y="2857500"/>
              <a:ext cx="290945" cy="2667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45026" y="3581400"/>
              <a:ext cx="290945" cy="2667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1826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FF66FF">
                <a:alpha val="54000"/>
              </a:srgbClr>
            </a:gs>
            <a:gs pos="60000">
              <a:schemeClr val="accent1">
                <a:tint val="44500"/>
                <a:satMod val="160000"/>
              </a:schemeClr>
            </a:gs>
            <a:gs pos="94000">
              <a:schemeClr val="tx2">
                <a:lumMod val="41000"/>
                <a:lumOff val="59000"/>
                <a:alpha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5676" y="2131643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সমাপ্তি</a:t>
            </a:r>
            <a:r>
              <a:rPr lang="en-US" sz="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63" b="97917" l="5818" r="96707">
                        <a14:backgroundMark x1="68277" y1="64479" x2="68277" y2="64479"/>
                        <a14:backgroundMark x1="61690" y1="53125" x2="61690" y2="53125"/>
                        <a14:backgroundMark x1="49726" y1="55521" x2="49726" y2="55521"/>
                        <a14:backgroundMark x1="49396" y1="53438" x2="49396" y2="53438"/>
                        <a14:backgroundMark x1="74863" y1="56563" x2="74863" y2="56563"/>
                        <a14:backgroundMark x1="72887" y1="50625" x2="72887" y2="50625"/>
                        <a14:backgroundMark x1="64984" y1="49271" x2="64984" y2="49271"/>
                        <a14:backgroundMark x1="54336" y1="38958" x2="54336" y2="38958"/>
                        <a14:backgroundMark x1="26894" y1="82083" x2="26894" y2="8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808284"/>
            <a:ext cx="4953000" cy="474491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2057400"/>
            <a:ext cx="335971" cy="2743200"/>
            <a:chOff x="0" y="2057400"/>
            <a:chExt cx="381000" cy="2743200"/>
          </a:xfrm>
        </p:grpSpPr>
        <p:sp>
          <p:nvSpPr>
            <p:cNvPr id="6" name="Flowchart: Process 5"/>
            <p:cNvSpPr/>
            <p:nvPr/>
          </p:nvSpPr>
          <p:spPr>
            <a:xfrm>
              <a:off x="0" y="2057400"/>
              <a:ext cx="381000" cy="2743200"/>
            </a:xfrm>
            <a:prstGeom prst="flowChartProcess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45027" y="2857500"/>
              <a:ext cx="290945" cy="2667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45026" y="3581400"/>
              <a:ext cx="290945" cy="2667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80221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chemeClr val="tx2">
                <a:lumMod val="33000"/>
                <a:lumOff val="67000"/>
              </a:schemeClr>
            </a:gs>
            <a:gs pos="50000">
              <a:srgbClr val="D09DF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49" y="381000"/>
            <a:ext cx="4382943" cy="26297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650" y="381000"/>
            <a:ext cx="3835101" cy="2657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49" y="3892419"/>
            <a:ext cx="4382943" cy="25845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503" y="3920128"/>
            <a:ext cx="3839147" cy="2556872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810000" y="3038475"/>
            <a:ext cx="2057400" cy="853944"/>
          </a:xfrm>
          <a:prstGeom prst="roundRect">
            <a:avLst>
              <a:gd name="adj" fmla="val 3539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44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701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chemeClr val="tx2">
                <a:lumMod val="33000"/>
                <a:lumOff val="67000"/>
              </a:schemeClr>
            </a:gs>
            <a:gs pos="50000">
              <a:srgbClr val="D09DF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581400" y="2819401"/>
            <a:ext cx="2438400" cy="914400"/>
          </a:xfrm>
          <a:prstGeom prst="roundRect">
            <a:avLst>
              <a:gd name="adj" fmla="val 3539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উপযোগ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5" y="304800"/>
            <a:ext cx="4536557" cy="2362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6" y="3886201"/>
            <a:ext cx="4536557" cy="27431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04800"/>
            <a:ext cx="3810000" cy="236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418" y="3886201"/>
            <a:ext cx="383078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4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chemeClr val="tx2">
                <a:lumMod val="33000"/>
                <a:lumOff val="67000"/>
              </a:schemeClr>
            </a:gs>
            <a:gs pos="50000">
              <a:srgbClr val="D09DF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655618" y="1981200"/>
            <a:ext cx="5943600" cy="3657600"/>
          </a:xfrm>
          <a:prstGeom prst="roundRect">
            <a:avLst>
              <a:gd name="adj" fmla="val 644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বাণিজ্যিক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ভূগোল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অর্থনীতির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কতিপয়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উপযোগ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655618" y="381000"/>
            <a:ext cx="5943600" cy="1143000"/>
          </a:xfrm>
          <a:prstGeom prst="roundRect">
            <a:avLst>
              <a:gd name="adj" fmla="val 697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2057400"/>
            <a:ext cx="335971" cy="2743200"/>
            <a:chOff x="0" y="2057400"/>
            <a:chExt cx="381000" cy="2743200"/>
          </a:xfrm>
        </p:grpSpPr>
        <p:sp>
          <p:nvSpPr>
            <p:cNvPr id="6" name="Flowchart: Process 5"/>
            <p:cNvSpPr/>
            <p:nvPr/>
          </p:nvSpPr>
          <p:spPr>
            <a:xfrm>
              <a:off x="0" y="2057400"/>
              <a:ext cx="381000" cy="2743200"/>
            </a:xfrm>
            <a:prstGeom prst="flowChartProcess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45027" y="2857500"/>
              <a:ext cx="290945" cy="2667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45026" y="3581400"/>
              <a:ext cx="290945" cy="2667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8947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chemeClr val="tx2">
                <a:lumMod val="33000"/>
                <a:lumOff val="67000"/>
              </a:schemeClr>
            </a:gs>
            <a:gs pos="50000">
              <a:srgbClr val="D09DF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655618" y="381000"/>
            <a:ext cx="5943600" cy="1143000"/>
          </a:xfrm>
          <a:prstGeom prst="roundRect">
            <a:avLst>
              <a:gd name="adj" fmla="val 697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</a:t>
            </a:r>
            <a:r>
              <a:rPr lang="en-US" sz="5400" b="1" u="sng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5400" b="1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5400" b="1" u="sng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ফ</a:t>
            </a:r>
            <a:r>
              <a:rPr lang="en-US" sz="5400" b="1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62000" y="1676400"/>
            <a:ext cx="8001000" cy="4191000"/>
          </a:xfrm>
          <a:prstGeom prst="roundRect">
            <a:avLst>
              <a:gd name="adj" fmla="val 644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lvl="1" indent="-457200">
              <a:buFont typeface="Wingdings" pitchFamily="2" charset="2"/>
              <a:buChar char="q"/>
            </a:pPr>
            <a:r>
              <a:rPr lang="en-US" sz="2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অভাবের</a:t>
            </a:r>
            <a:r>
              <a:rPr lang="en-US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en-US" sz="2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অভাবের</a:t>
            </a:r>
            <a:r>
              <a:rPr lang="en-US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en-US" sz="2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অভাবের</a:t>
            </a:r>
            <a:r>
              <a:rPr lang="en-US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en-US" sz="2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উপযোগের</a:t>
            </a:r>
            <a:r>
              <a:rPr lang="en-US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en-US" sz="2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উপযোগের</a:t>
            </a:r>
            <a:r>
              <a:rPr lang="en-US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en-US" sz="2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উপযোগ</a:t>
            </a:r>
            <a:r>
              <a:rPr lang="en-US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প্রান্তিক</a:t>
            </a:r>
            <a:r>
              <a:rPr lang="en-US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উপযোগ</a:t>
            </a:r>
            <a:r>
              <a:rPr lang="en-US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en-US" sz="2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উপযোগ</a:t>
            </a:r>
            <a:r>
              <a:rPr lang="en-US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প্রান্তিক</a:t>
            </a:r>
            <a:r>
              <a:rPr lang="en-US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উপযোগের</a:t>
            </a:r>
            <a:r>
              <a:rPr lang="en-US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2057400"/>
            <a:ext cx="335972" cy="2743200"/>
            <a:chOff x="0" y="2057400"/>
            <a:chExt cx="381000" cy="2743200"/>
          </a:xfrm>
        </p:grpSpPr>
        <p:sp>
          <p:nvSpPr>
            <p:cNvPr id="6" name="Flowchart: Process 5"/>
            <p:cNvSpPr/>
            <p:nvPr/>
          </p:nvSpPr>
          <p:spPr>
            <a:xfrm>
              <a:off x="0" y="2057400"/>
              <a:ext cx="381000" cy="2743200"/>
            </a:xfrm>
            <a:prstGeom prst="flowChartProcess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45027" y="2857500"/>
              <a:ext cx="290945" cy="2667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45026" y="3581400"/>
              <a:ext cx="290945" cy="2667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4675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chemeClr val="tx2">
                <a:lumMod val="33000"/>
                <a:lumOff val="67000"/>
              </a:schemeClr>
            </a:gs>
            <a:gs pos="50000">
              <a:srgbClr val="D09DF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0" y="914400"/>
            <a:ext cx="5943600" cy="1143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u="sng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অভাবের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endParaRPr lang="en-US" sz="5400" u="sng" dirty="0">
              <a:ln>
                <a:solidFill>
                  <a:srgbClr val="FF66FF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3400" y="2015836"/>
            <a:ext cx="8077200" cy="3851564"/>
          </a:xfrm>
          <a:prstGeom prst="roundRect">
            <a:avLst>
              <a:gd name="adj" fmla="val 653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000" b="1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অভাবঃ</a:t>
            </a:r>
            <a:r>
              <a:rPr lang="en-US" sz="30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কোনকিছু</a:t>
            </a:r>
            <a:r>
              <a:rPr lang="en-US" sz="30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0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নিজেকে</a:t>
            </a:r>
            <a:r>
              <a:rPr lang="en-US" sz="30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বঞ্চিত</a:t>
            </a:r>
            <a:r>
              <a:rPr lang="en-US" sz="30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0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করাকে</a:t>
            </a:r>
            <a:r>
              <a:rPr lang="en-US" sz="30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30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0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>
              <a:lnSpc>
                <a:spcPct val="150000"/>
              </a:lnSpc>
            </a:pPr>
            <a:r>
              <a:rPr lang="en-US" sz="3000" b="1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অন্যভাবে</a:t>
            </a:r>
            <a:r>
              <a:rPr lang="en-US" sz="30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0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0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b="1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0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0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0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মেটাতে</a:t>
            </a:r>
            <a:r>
              <a:rPr lang="en-US" sz="30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0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0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0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বস্তুগত</a:t>
            </a:r>
            <a:r>
              <a:rPr lang="en-US" sz="30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দ্রব্যসামগ্রী</a:t>
            </a:r>
            <a:r>
              <a:rPr lang="en-US" sz="30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0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আকাঙ্ক্ষাকে</a:t>
            </a:r>
            <a:r>
              <a:rPr lang="en-US" sz="30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30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0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।    </a:t>
            </a:r>
          </a:p>
          <a:p>
            <a:pPr algn="just">
              <a:lnSpc>
                <a:spcPct val="150000"/>
              </a:lnSpc>
            </a:pPr>
            <a:r>
              <a:rPr lang="en-US" sz="3000" b="1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30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0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b="1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বস্ত্র</a:t>
            </a:r>
            <a:r>
              <a:rPr lang="en-US" sz="30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b="1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বাসস্থান</a:t>
            </a:r>
            <a:r>
              <a:rPr lang="en-US" sz="30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b="1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0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b="1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30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ইত্যাদির</a:t>
            </a:r>
            <a:r>
              <a:rPr lang="en-US" sz="30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30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2057400"/>
            <a:ext cx="335972" cy="2743200"/>
            <a:chOff x="0" y="2057400"/>
            <a:chExt cx="381000" cy="2743200"/>
          </a:xfrm>
        </p:grpSpPr>
        <p:sp>
          <p:nvSpPr>
            <p:cNvPr id="6" name="Flowchart: Process 5"/>
            <p:cNvSpPr/>
            <p:nvPr/>
          </p:nvSpPr>
          <p:spPr>
            <a:xfrm>
              <a:off x="0" y="2057400"/>
              <a:ext cx="381000" cy="2743200"/>
            </a:xfrm>
            <a:prstGeom prst="flowChartProcess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45027" y="2857500"/>
              <a:ext cx="290945" cy="2667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45026" y="3581400"/>
              <a:ext cx="290945" cy="2667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3820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300"/>
                            </p:stCondLst>
                            <p:childTnLst>
                              <p:par>
                                <p:cTn id="2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tmFilter="0,0; .5, 1; 1, 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800"/>
                            </p:stCondLst>
                            <p:childTnLst>
                              <p:par>
                                <p:cTn id="2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tmFilter="0,0; .5, 1; 1, 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chemeClr val="tx2">
                <a:lumMod val="33000"/>
                <a:lumOff val="67000"/>
              </a:schemeClr>
            </a:gs>
            <a:gs pos="50000">
              <a:srgbClr val="D09DF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95400" y="762000"/>
            <a:ext cx="5943600" cy="1143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অভাবের</a:t>
            </a:r>
            <a:r>
              <a:rPr lang="en-US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4400" u="sng" dirty="0">
              <a:ln>
                <a:solidFill>
                  <a:srgbClr val="FF66FF"/>
                </a:solidFill>
              </a:ln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24000" y="2015836"/>
            <a:ext cx="6248400" cy="4003964"/>
          </a:xfrm>
          <a:prstGeom prst="roundRect">
            <a:avLst>
              <a:gd name="adj" fmla="val 632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3">
              <a:lnSpc>
                <a:spcPct val="130000"/>
              </a:lnSpc>
            </a:pP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অসীম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lvl="3">
              <a:lnSpc>
                <a:spcPct val="130000"/>
              </a:lnSpc>
            </a:pP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পূরণীয়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lvl="3">
              <a:lnSpc>
                <a:spcPct val="130000"/>
              </a:lnSpc>
            </a:pP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পরিপূরক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lvl="3">
              <a:lnSpc>
                <a:spcPct val="130000"/>
              </a:lnSpc>
            </a:pP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বাছাইযোগ্য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lvl="3">
              <a:lnSpc>
                <a:spcPct val="130000"/>
              </a:lnSpc>
            </a:pP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অনুকরনীয়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lvl="3">
              <a:lnSpc>
                <a:spcPct val="130000"/>
              </a:lnSpc>
            </a:pP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প্রতিযোগিতামূলক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2057400"/>
            <a:ext cx="335971" cy="2743200"/>
            <a:chOff x="0" y="2057400"/>
            <a:chExt cx="381000" cy="2743200"/>
          </a:xfrm>
        </p:grpSpPr>
        <p:sp>
          <p:nvSpPr>
            <p:cNvPr id="6" name="Flowchart: Process 5"/>
            <p:cNvSpPr/>
            <p:nvPr/>
          </p:nvSpPr>
          <p:spPr>
            <a:xfrm>
              <a:off x="0" y="2057400"/>
              <a:ext cx="381000" cy="2743200"/>
            </a:xfrm>
            <a:prstGeom prst="flowChartProcess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45027" y="2857500"/>
              <a:ext cx="290945" cy="2667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45026" y="3581400"/>
              <a:ext cx="290945" cy="2667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93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chemeClr val="tx2">
                <a:lumMod val="33000"/>
                <a:lumOff val="67000"/>
              </a:schemeClr>
            </a:gs>
            <a:gs pos="50000">
              <a:srgbClr val="D09DF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71600" y="609600"/>
            <a:ext cx="5943600" cy="1143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u="sng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অভাবের</a:t>
            </a:r>
            <a:r>
              <a:rPr lang="en-US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sz="4800" u="sng" dirty="0">
              <a:ln>
                <a:solidFill>
                  <a:srgbClr val="FF66FF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95400" y="2015836"/>
            <a:ext cx="6705600" cy="3775364"/>
          </a:xfrm>
          <a:prstGeom prst="roundRect">
            <a:avLst>
              <a:gd name="adj" fmla="val 627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>
              <a:lnSpc>
                <a:spcPct val="130000"/>
              </a:lnSpc>
            </a:pPr>
            <a:r>
              <a:rPr lang="en-US" sz="36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6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36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lvl="3">
              <a:lnSpc>
                <a:spcPct val="130000"/>
              </a:lnSpc>
            </a:pP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ক।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জীবনধারনের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lvl="3">
              <a:lnSpc>
                <a:spcPct val="130000"/>
              </a:lnSpc>
            </a:pP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খ।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দক্ষতার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lvl="3">
              <a:lnSpc>
                <a:spcPct val="130000"/>
              </a:lnSpc>
            </a:pP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গ।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অভ্যাসজনীত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lvl="2">
              <a:lnSpc>
                <a:spcPct val="130000"/>
              </a:lnSpc>
            </a:pPr>
            <a:r>
              <a:rPr lang="en-US" sz="36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আরামপ্রদ</a:t>
            </a:r>
            <a:r>
              <a:rPr lang="en-US" sz="36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36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lvl="2">
              <a:lnSpc>
                <a:spcPct val="130000"/>
              </a:lnSpc>
            </a:pPr>
            <a:r>
              <a:rPr lang="en-US" sz="36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b="1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বিলাসজনীত</a:t>
            </a:r>
            <a:r>
              <a:rPr lang="en-US" sz="36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36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2057400"/>
            <a:ext cx="335971" cy="2743200"/>
            <a:chOff x="0" y="2057400"/>
            <a:chExt cx="381000" cy="2743200"/>
          </a:xfrm>
        </p:grpSpPr>
        <p:sp>
          <p:nvSpPr>
            <p:cNvPr id="6" name="Flowchart: Process 5"/>
            <p:cNvSpPr/>
            <p:nvPr/>
          </p:nvSpPr>
          <p:spPr>
            <a:xfrm>
              <a:off x="0" y="2057400"/>
              <a:ext cx="381000" cy="2743200"/>
            </a:xfrm>
            <a:prstGeom prst="flowChartProcess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45027" y="2857500"/>
              <a:ext cx="290945" cy="2667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45026" y="3581400"/>
              <a:ext cx="290945" cy="2667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195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chemeClr val="tx2">
                <a:lumMod val="33000"/>
                <a:lumOff val="67000"/>
              </a:schemeClr>
            </a:gs>
            <a:gs pos="50000">
              <a:srgbClr val="D09DF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0" y="914400"/>
            <a:ext cx="5943600" cy="1143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en-US" sz="4400" b="1" u="sng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4400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যো</a:t>
            </a:r>
            <a:r>
              <a:rPr lang="en-US" sz="4400" b="1" u="sng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গে</a:t>
            </a:r>
            <a:r>
              <a:rPr lang="en-US" sz="4400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</a:t>
            </a:r>
            <a:r>
              <a:rPr lang="en-US" sz="4400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জ্ঞা</a:t>
            </a:r>
            <a:endParaRPr lang="en-US" sz="4400" u="sng" dirty="0">
              <a:ln>
                <a:solidFill>
                  <a:srgbClr val="FF66FF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3400" y="2015836"/>
            <a:ext cx="8153400" cy="4080164"/>
          </a:xfrm>
          <a:prstGeom prst="roundRect">
            <a:avLst>
              <a:gd name="adj" fmla="val 113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উপযোগঃ</a:t>
            </a:r>
            <a:r>
              <a:rPr lang="en-US" sz="32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অর্থনীতিতে</a:t>
            </a:r>
            <a:r>
              <a:rPr lang="en-US" sz="32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32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সেবাসামগ্রীর</a:t>
            </a:r>
            <a:r>
              <a:rPr lang="en-US" sz="32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ভোক্তার</a:t>
            </a:r>
            <a:r>
              <a:rPr lang="en-US" sz="32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32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পূরণের</a:t>
            </a:r>
            <a:r>
              <a:rPr lang="en-US" sz="32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2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উপযোগ</a:t>
            </a:r>
            <a:r>
              <a:rPr lang="en-US" sz="32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মেয়ার্সের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“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উপযোগ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দ্রব্যের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।”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ভাত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ডাক্তার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2057400"/>
            <a:ext cx="335971" cy="2743200"/>
            <a:chOff x="0" y="2057400"/>
            <a:chExt cx="381000" cy="2743200"/>
          </a:xfrm>
        </p:grpSpPr>
        <p:sp>
          <p:nvSpPr>
            <p:cNvPr id="6" name="Flowchart: Process 5"/>
            <p:cNvSpPr/>
            <p:nvPr/>
          </p:nvSpPr>
          <p:spPr>
            <a:xfrm>
              <a:off x="0" y="2057400"/>
              <a:ext cx="381000" cy="2743200"/>
            </a:xfrm>
            <a:prstGeom prst="flowChartProcess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45027" y="2857500"/>
              <a:ext cx="290945" cy="2667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45026" y="3581400"/>
              <a:ext cx="290945" cy="2667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7155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461</Words>
  <Application>Microsoft Office PowerPoint</Application>
  <PresentationFormat>On-screen Show (4:3)</PresentationFormat>
  <Paragraphs>91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lenovo</cp:lastModifiedBy>
  <cp:revision>75</cp:revision>
  <dcterms:created xsi:type="dcterms:W3CDTF">2020-11-13T12:07:06Z</dcterms:created>
  <dcterms:modified xsi:type="dcterms:W3CDTF">2021-11-07T17:45:17Z</dcterms:modified>
</cp:coreProperties>
</file>