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60" r:id="rId6"/>
    <p:sldId id="259" r:id="rId7"/>
    <p:sldId id="261" r:id="rId8"/>
    <p:sldId id="268" r:id="rId9"/>
    <p:sldId id="263" r:id="rId10"/>
    <p:sldId id="262" r:id="rId11"/>
    <p:sldId id="264" r:id="rId12"/>
    <p:sldId id="270" r:id="rId13"/>
    <p:sldId id="265" r:id="rId14"/>
    <p:sldId id="267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Rg st="1" end="15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304800"/>
            <a:ext cx="1569660" cy="646331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3600" dirty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C:\Users\comwp\Documents\New folder\n108356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43898" y="990600"/>
            <a:ext cx="3991897" cy="5867400"/>
          </a:xfrm>
          <a:prstGeom prst="rect">
            <a:avLst/>
          </a:prstGeom>
          <a:noFill/>
        </p:spPr>
      </p:pic>
      <p:pic>
        <p:nvPicPr>
          <p:cNvPr id="5" name="Picture 4" descr="C:\Users\comwp\Documents\New folder\n108356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371600"/>
            <a:ext cx="4267200" cy="5486400"/>
          </a:xfrm>
          <a:prstGeom prst="rect">
            <a:avLst/>
          </a:prstGeom>
          <a:noFill/>
        </p:spPr>
      </p:pic>
      <p:pic>
        <p:nvPicPr>
          <p:cNvPr id="6" name="Picture 5" descr="C:\Users\comwp\Documents\New folder\n108356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752600"/>
            <a:ext cx="4267200" cy="5334000"/>
          </a:xfrm>
          <a:prstGeom prst="rect">
            <a:avLst/>
          </a:prstGeom>
          <a:noFill/>
        </p:spPr>
      </p:pic>
      <p:pic>
        <p:nvPicPr>
          <p:cNvPr id="7" name="Picture 6" descr="C:\Users\comwp\Documents\New folder\n108356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1752600"/>
            <a:ext cx="4267200" cy="5105400"/>
          </a:xfrm>
          <a:prstGeom prst="rect">
            <a:avLst/>
          </a:prstGeom>
          <a:noFill/>
        </p:spPr>
      </p:pic>
      <p:pic>
        <p:nvPicPr>
          <p:cNvPr id="8" name="Picture 7" descr="C:\Users\comwp\Documents\New folder\n108356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2286000"/>
            <a:ext cx="42672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arl Marx - The history of all previous societies has bee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304800"/>
            <a:ext cx="4495800" cy="1524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67000" y="21336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শ্রেণি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সংগ্রাম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তত্ত্ব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29718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" pitchFamily="2" charset="0"/>
                <a:cs typeface="Nikosh" pitchFamily="2" charset="0"/>
              </a:rPr>
              <a:t>১।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আদিম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সাম্যবাদী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সমাজ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3581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" pitchFamily="2" charset="0"/>
                <a:cs typeface="Nikosh" pitchFamily="2" charset="0"/>
              </a:rPr>
              <a:t>২।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দাস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সমাজ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41910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" pitchFamily="2" charset="0"/>
                <a:cs typeface="Nikosh" pitchFamily="2" charset="0"/>
              </a:rPr>
              <a:t>৩।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সামন্তসমাজ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48006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" pitchFamily="2" charset="0"/>
                <a:cs typeface="Nikosh" pitchFamily="2" charset="0"/>
              </a:rPr>
              <a:t>৪।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পুজিঁবাদ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54102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" pitchFamily="2" charset="0"/>
                <a:cs typeface="Nikosh" pitchFamily="2" charset="0"/>
              </a:rPr>
              <a:t>৫।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সমাজতন্ত্র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Theories of Surplus Value by Karl Mar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0"/>
            <a:ext cx="4114800" cy="1600200"/>
          </a:xfrm>
          <a:prstGeom prst="rect">
            <a:avLst/>
          </a:prstGeom>
          <a:noFill/>
        </p:spPr>
      </p:pic>
      <p:pic>
        <p:nvPicPr>
          <p:cNvPr id="21508" name="Picture 4" descr="Are CEOs denied their labour surplus? | Utopia, you are standing in it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752600"/>
            <a:ext cx="7772400" cy="322989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14400" y="50292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উদ্বৃত্তমূল্য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=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বিনিময়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মূ্ল্য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ব্যবহারিক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মূল্যের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পার্থক্য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6858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বিচ্ছিন্নতাবোধ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6002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বিশেষ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উৎপাদন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ব্যবস্থার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জন্য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শ্রমিকরা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উৎপাদন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ব্যবস্থা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বিচ্ছিন্ন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743200"/>
            <a:ext cx="8077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কার্ল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মার্ক্সের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বিচ্ছিন্নতা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বোধ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এমন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প্রক্রিয়া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যার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ব্যক্তি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শুধু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যে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তাঁর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নিজস্ব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সত্তা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বিচ্ছিন্ন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তা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নয়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বরং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অন্যান্য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মানুষ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থেকেও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বিচ্ছিন্ন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তাঁর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আধূনিক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পুজিবাদী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সমাজ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ব্যবস্থায়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শ্রমিকরা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উৎপাদন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প্রণালী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উৎপাদিত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দব্য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নিজের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শ্রম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নিজের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সহকর্মী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বিচ্ছিন্ন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onflict theory (video) | Social structures | Khan Academ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1"/>
            <a:ext cx="7391400" cy="1904999"/>
          </a:xfrm>
          <a:prstGeom prst="rect">
            <a:avLst/>
          </a:prstGeom>
          <a:noFill/>
        </p:spPr>
      </p:pic>
      <p:pic>
        <p:nvPicPr>
          <p:cNvPr id="22532" name="Picture 4" descr="Karl Marx - The Dialectic Process - YouTub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438401"/>
            <a:ext cx="7924800" cy="2743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33600" y="51816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সামাজিক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বিবর্তন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তত্ত্ব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57912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" pitchFamily="2" charset="0"/>
                <a:cs typeface="Nikosh" pitchFamily="2" charset="0"/>
              </a:rPr>
              <a:t>Thesis=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মত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Antithesis =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প্রতিমত,Synthesis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=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সমন্বয়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,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381000"/>
            <a:ext cx="18149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/>
          </a:p>
        </p:txBody>
      </p:sp>
      <p:pic>
        <p:nvPicPr>
          <p:cNvPr id="3" name="Picture 2" descr="File:Beautiful &lt;strong&gt;Home&lt;/strong&gt; with roof and green Lawns in Dall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066800"/>
            <a:ext cx="3432517" cy="19307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76400" y="4572000"/>
            <a:ext cx="52693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NikoshBAN"/>
              </a:rPr>
              <a:t>কার্ল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মার্কসের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অবদান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ব্যাখ্যা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কর</a:t>
            </a:r>
            <a:r>
              <a:rPr lang="en-US" sz="2800" dirty="0" smtClean="0">
                <a:latin typeface="NikoshBAN"/>
              </a:rPr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1400" y="381000"/>
            <a:ext cx="1479892" cy="646331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lvl="0"/>
            <a:r>
              <a:rPr lang="as-IN" sz="3600" dirty="0" smtClean="0">
                <a:solidFill>
                  <a:srgbClr val="FFFF00"/>
                </a:solidFill>
                <a:latin typeface="NikoshBAN"/>
                <a:ea typeface="Arial"/>
                <a:cs typeface="Arial"/>
                <a:sym typeface="Arial"/>
              </a:rPr>
              <a:t>ধন্যবাদ</a:t>
            </a:r>
            <a:endParaRPr lang="as-IN" sz="1200" dirty="0">
              <a:solidFill>
                <a:srgbClr val="FFFF00"/>
              </a:solidFill>
              <a:latin typeface="NikoshBAN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C:\Users\comwp\Documents\New folder\233012cc4c5a106de39346da792a096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857500" cy="3124200"/>
          </a:xfrm>
          <a:prstGeom prst="rect">
            <a:avLst/>
          </a:prstGeom>
          <a:noFill/>
        </p:spPr>
      </p:pic>
      <p:pic>
        <p:nvPicPr>
          <p:cNvPr id="4" name="Picture 2" descr="C:\Users\comwp\Documents\New folder\233012cc4c5a106de39346da792a096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33800"/>
            <a:ext cx="2857500" cy="3124200"/>
          </a:xfrm>
          <a:prstGeom prst="rect">
            <a:avLst/>
          </a:prstGeom>
          <a:noFill/>
        </p:spPr>
      </p:pic>
      <p:pic>
        <p:nvPicPr>
          <p:cNvPr id="5" name="Picture 2" descr="C:\Users\comwp\Documents\New folder\233012cc4c5a106de39346da792a096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0"/>
            <a:ext cx="2857500" cy="3124200"/>
          </a:xfrm>
          <a:prstGeom prst="rect">
            <a:avLst/>
          </a:prstGeom>
          <a:noFill/>
        </p:spPr>
      </p:pic>
      <p:pic>
        <p:nvPicPr>
          <p:cNvPr id="6" name="Picture 2" descr="C:\Users\comwp\Documents\New folder\233012cc4c5a106de39346da792a096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3429000"/>
            <a:ext cx="2857500" cy="3124200"/>
          </a:xfrm>
          <a:prstGeom prst="rect">
            <a:avLst/>
          </a:prstGeom>
          <a:noFill/>
        </p:spPr>
      </p:pic>
      <p:pic>
        <p:nvPicPr>
          <p:cNvPr id="7" name="Picture 2" descr="C:\Users\comwp\Documents\New folder\233012cc4c5a106de39346da792a096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2286000"/>
            <a:ext cx="28575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228600"/>
            <a:ext cx="15712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as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চ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ি 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304800" y="1219200"/>
            <a:ext cx="5486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/>
              <a:t>শ্রী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প্রসূন</a:t>
            </a:r>
            <a:r>
              <a:rPr lang="en-US" sz="3200" dirty="0" smtClean="0"/>
              <a:t> </a:t>
            </a:r>
            <a:r>
              <a:rPr lang="en-US" sz="3200" dirty="0" err="1" smtClean="0"/>
              <a:t>আচার্য্য</a:t>
            </a:r>
            <a:r>
              <a:rPr lang="en-US" sz="3200" dirty="0" smtClean="0"/>
              <a:t> </a:t>
            </a:r>
          </a:p>
          <a:p>
            <a:r>
              <a:rPr lang="en-US" sz="3200" dirty="0" err="1" smtClean="0"/>
              <a:t>প্রভাষক</a:t>
            </a:r>
            <a:endParaRPr lang="en-US" sz="3200" dirty="0" smtClean="0"/>
          </a:p>
          <a:p>
            <a:r>
              <a:rPr lang="en-US" sz="3200" dirty="0" err="1" smtClean="0"/>
              <a:t>সমাজবিজ্ঞান</a:t>
            </a:r>
            <a:r>
              <a:rPr lang="bn-BD" sz="3200" dirty="0" smtClean="0"/>
              <a:t> </a:t>
            </a:r>
            <a:r>
              <a:rPr lang="bn-BD" sz="3200" dirty="0" smtClean="0"/>
              <a:t>বিভাগ </a:t>
            </a:r>
            <a:endParaRPr lang="en-US" sz="3200" dirty="0" smtClean="0"/>
          </a:p>
          <a:p>
            <a:r>
              <a:rPr lang="en-US" sz="3200" dirty="0" err="1" smtClean="0"/>
              <a:t>শচীন্দ্র</a:t>
            </a:r>
            <a:r>
              <a:rPr lang="en-US" sz="3200" dirty="0" smtClean="0"/>
              <a:t> </a:t>
            </a:r>
            <a:r>
              <a:rPr lang="en-US" sz="3200" dirty="0" err="1" smtClean="0"/>
              <a:t>কলেজ</a:t>
            </a:r>
            <a:endParaRPr lang="en-US" sz="3200" dirty="0" smtClean="0"/>
          </a:p>
          <a:p>
            <a:r>
              <a:rPr lang="en-US" sz="3200" dirty="0" err="1" smtClean="0"/>
              <a:t>বানিয়াচং,হবিগজ্ঞ</a:t>
            </a:r>
            <a:endParaRPr lang="en-US" sz="3200" dirty="0" smtClean="0"/>
          </a:p>
          <a:p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228600" y="3352800"/>
            <a:ext cx="415530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200" dirty="0" smtClean="0">
              <a:latin typeface="SutonnyOMJ" pitchFamily="2" charset="0"/>
              <a:ea typeface="Times New Roman" pitchFamily="18" charset="0"/>
              <a:cs typeface="SutonnyOMJ" pitchFamily="2" charset="0"/>
            </a:endParaRPr>
          </a:p>
          <a:p>
            <a:r>
              <a:rPr lang="en-US" sz="3200" dirty="0" err="1" smtClean="0">
                <a:latin typeface="SutonnyOMJ" pitchFamily="2" charset="0"/>
                <a:ea typeface="Times New Roman" pitchFamily="18" charset="0"/>
                <a:cs typeface="SutonnyOMJ" pitchFamily="2" charset="0"/>
              </a:rPr>
              <a:t>মোবাইল</a:t>
            </a:r>
            <a:r>
              <a:rPr lang="en-US" sz="3200" dirty="0" smtClean="0">
                <a:latin typeface="SutonnyOMJ" pitchFamily="2" charset="0"/>
                <a:ea typeface="Times New Roman" pitchFamily="18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ea typeface="Times New Roman" pitchFamily="18" charset="0"/>
                <a:cs typeface="SutonnyOMJ" pitchFamily="2" charset="0"/>
              </a:rPr>
              <a:t>নম্বরঃ</a:t>
            </a:r>
            <a:r>
              <a:rPr lang="en-US" sz="3200" dirty="0" smtClean="0">
                <a:latin typeface="SutonnyOMJ" pitchFamily="2" charset="0"/>
                <a:ea typeface="Times New Roman" pitchFamily="18" charset="0"/>
                <a:cs typeface="SutonnyOMJ" pitchFamily="2" charset="0"/>
              </a:rPr>
              <a:t> ০১৭১২০৯৮৭১৬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3810000" y="3124200"/>
            <a:ext cx="533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buSzPts val="4200"/>
            </a:pP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kÖYx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: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GKv`k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ও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দ্বাদশ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pPr marL="342900" lvl="0" indent="-342900" algn="ctr">
              <a:buSzPts val="4200"/>
            </a:pPr>
            <a:r>
              <a:rPr lang="as-IN" sz="2800" dirty="0" smtClean="0">
                <a:latin typeface="Arial"/>
                <a:ea typeface="Arial"/>
                <a:cs typeface="Arial"/>
                <a:sym typeface="Arial"/>
              </a:rPr>
              <a:t>সমাজবিজ্ঞান ১ম  পত্র</a:t>
            </a:r>
            <a:r>
              <a:rPr lang="en-US" sz="2800" dirty="0" smtClean="0"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42900" lvl="0" indent="-342900" algn="ctr">
              <a:buSzPts val="4200"/>
            </a:pPr>
            <a:r>
              <a:rPr lang="as-IN" sz="2800" dirty="0" smtClean="0">
                <a:latin typeface="Arial"/>
                <a:ea typeface="Arial"/>
                <a:cs typeface="Arial"/>
                <a:sym typeface="Arial"/>
              </a:rPr>
              <a:t>তৃতীয় -অধ্যায়</a:t>
            </a:r>
          </a:p>
          <a:p>
            <a:pPr marL="342900" lvl="0" indent="-342900" algn="ctr">
              <a:spcBef>
                <a:spcPts val="1200"/>
              </a:spcBef>
              <a:buSzPts val="4200"/>
            </a:pPr>
            <a:r>
              <a:rPr lang="as-IN" sz="2800" dirty="0" smtClean="0">
                <a:latin typeface="Arial"/>
                <a:ea typeface="Arial"/>
                <a:cs typeface="Arial"/>
                <a:sym typeface="Arial"/>
              </a:rPr>
              <a:t>সমাজবিজ্ঞানীদের মতবাদ ও অবদান</a:t>
            </a:r>
            <a:endParaRPr lang="en-US" sz="2800" dirty="0" smtClean="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ctr">
              <a:spcBef>
                <a:spcPts val="1200"/>
              </a:spcBef>
              <a:buSzPts val="4200"/>
            </a:pPr>
            <a:r>
              <a:rPr lang="en-US" sz="2800" dirty="0" err="1" smtClean="0">
                <a:latin typeface="Arial"/>
                <a:ea typeface="Arial"/>
                <a:cs typeface="Arial"/>
                <a:sym typeface="Arial"/>
              </a:rPr>
              <a:t>ক্লাস</a:t>
            </a:r>
            <a:r>
              <a:rPr lang="en-US" sz="2800" dirty="0" smtClean="0">
                <a:latin typeface="Arial"/>
                <a:ea typeface="Arial"/>
                <a:cs typeface="Arial"/>
                <a:sym typeface="Arial"/>
              </a:rPr>
              <a:t>- ২৬</a:t>
            </a:r>
            <a:endParaRPr lang="as-IN" sz="28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909" y="152400"/>
            <a:ext cx="1621382" cy="286285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arl Marx High Resolution Stock Photography and Images - Alam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81000"/>
            <a:ext cx="2971800" cy="3372514"/>
          </a:xfrm>
          <a:prstGeom prst="rect">
            <a:avLst/>
          </a:prstGeom>
          <a:noFill/>
        </p:spPr>
      </p:pic>
      <p:pic>
        <p:nvPicPr>
          <p:cNvPr id="1028" name="Picture 4" descr="Karl Marx High Resolution Stock Photography and Images - Alam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81000"/>
            <a:ext cx="2514600" cy="3276600"/>
          </a:xfrm>
          <a:prstGeom prst="rect">
            <a:avLst/>
          </a:prstGeom>
          <a:noFill/>
        </p:spPr>
      </p:pic>
      <p:pic>
        <p:nvPicPr>
          <p:cNvPr id="1030" name="Picture 6" descr="All images of Marx are good' | MARX 2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81000"/>
            <a:ext cx="2743200" cy="3352800"/>
          </a:xfrm>
          <a:prstGeom prst="rect">
            <a:avLst/>
          </a:prstGeom>
          <a:noFill/>
        </p:spPr>
      </p:pic>
      <p:pic>
        <p:nvPicPr>
          <p:cNvPr id="1032" name="Picture 8" descr="537 Karl Marx Stock Photos, Pictures &amp; Royalty-Free Images - iStoc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810000"/>
            <a:ext cx="2743200" cy="2895600"/>
          </a:xfrm>
          <a:prstGeom prst="rect">
            <a:avLst/>
          </a:prstGeom>
          <a:noFill/>
        </p:spPr>
      </p:pic>
      <p:pic>
        <p:nvPicPr>
          <p:cNvPr id="1034" name="Picture 10" descr="10+ Karl marx ideas | karl marx, karl, caricatur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3810000"/>
            <a:ext cx="2590800" cy="2857500"/>
          </a:xfrm>
          <a:prstGeom prst="rect">
            <a:avLst/>
          </a:prstGeom>
          <a:noFill/>
        </p:spPr>
      </p:pic>
      <p:pic>
        <p:nvPicPr>
          <p:cNvPr id="1036" name="Picture 12" descr="Karl Marx High Resolution Stock Photography and Images - Alam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3810000"/>
            <a:ext cx="2667000" cy="2859697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457200"/>
            <a:ext cx="56412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NikoshBAN"/>
              </a:rPr>
              <a:t>আজকের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পাঠ</a:t>
            </a:r>
            <a:r>
              <a:rPr lang="en-US" sz="2800" dirty="0" smtClean="0">
                <a:latin typeface="NikoshBAN"/>
              </a:rPr>
              <a:t> –</a:t>
            </a:r>
            <a:r>
              <a:rPr lang="en-US" sz="2800" dirty="0" err="1" smtClean="0">
                <a:latin typeface="NikoshBAN"/>
              </a:rPr>
              <a:t>কার্ল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মার্কস</a:t>
            </a:r>
            <a:r>
              <a:rPr lang="en-US" sz="2800" dirty="0" smtClean="0">
                <a:latin typeface="NikoshBAN"/>
              </a:rPr>
              <a:t> (Karl Marx) </a:t>
            </a:r>
            <a:endParaRPr lang="en-US" sz="2800" dirty="0"/>
          </a:p>
        </p:txBody>
      </p:sp>
      <p:pic>
        <p:nvPicPr>
          <p:cNvPr id="1026" name="Picture 2" descr="Karl Marx | A Homeless Man in Continental Europe - YouTu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447800"/>
            <a:ext cx="3962401" cy="2228851"/>
          </a:xfrm>
          <a:prstGeom prst="rect">
            <a:avLst/>
          </a:prstGeom>
          <a:noFill/>
        </p:spPr>
      </p:pic>
      <p:pic>
        <p:nvPicPr>
          <p:cNvPr id="1028" name="Picture 4" descr="Karl Marx - Home | Faceboo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524000"/>
            <a:ext cx="3962400" cy="2136589"/>
          </a:xfrm>
          <a:prstGeom prst="rect">
            <a:avLst/>
          </a:prstGeom>
          <a:noFill/>
        </p:spPr>
      </p:pic>
      <p:pic>
        <p:nvPicPr>
          <p:cNvPr id="1030" name="Picture 6" descr="Dissertation von karl mar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3931443"/>
            <a:ext cx="6400800" cy="2774157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381000"/>
            <a:ext cx="22685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NikoshBAN"/>
                <a:ea typeface="Arial"/>
                <a:cs typeface="Arial"/>
                <a:sym typeface="Arial"/>
              </a:rPr>
              <a:t>এই</a:t>
            </a:r>
            <a:r>
              <a:rPr lang="en-US" sz="3200" dirty="0" smtClean="0">
                <a:latin typeface="NikoshBAN"/>
                <a:ea typeface="Arial"/>
                <a:cs typeface="Arial"/>
                <a:sym typeface="Arial"/>
              </a:rPr>
              <a:t> </a:t>
            </a:r>
            <a:r>
              <a:rPr lang="en-US" sz="3200" dirty="0" err="1" smtClean="0">
                <a:latin typeface="NikoshBAN"/>
                <a:ea typeface="Arial"/>
                <a:cs typeface="Arial"/>
                <a:sym typeface="Arial"/>
              </a:rPr>
              <a:t>পাঠ</a:t>
            </a:r>
            <a:r>
              <a:rPr lang="en-US" sz="3200" dirty="0" smtClean="0">
                <a:latin typeface="NikoshBAN"/>
                <a:ea typeface="Arial"/>
                <a:cs typeface="Arial"/>
                <a:sym typeface="Arial"/>
              </a:rPr>
              <a:t> </a:t>
            </a:r>
            <a:r>
              <a:rPr lang="en-US" sz="3200" dirty="0" err="1" smtClean="0">
                <a:latin typeface="NikoshBAN"/>
                <a:ea typeface="Arial"/>
                <a:cs typeface="Arial"/>
                <a:sym typeface="Arial"/>
              </a:rPr>
              <a:t>শেষে</a:t>
            </a:r>
            <a:r>
              <a:rPr lang="en-US" sz="3200" dirty="0" smtClean="0">
                <a:latin typeface="NikoshBAN"/>
                <a:ea typeface="Arial"/>
                <a:cs typeface="Arial"/>
                <a:sym typeface="Arial"/>
              </a:rPr>
              <a:t>-</a:t>
            </a:r>
            <a:endParaRPr lang="en-US" sz="3200" dirty="0">
              <a:latin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1600200"/>
            <a:ext cx="18858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676400"/>
            <a:ext cx="2089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                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16002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/>
              </a:rPr>
              <a:t>১। </a:t>
            </a:r>
            <a:r>
              <a:rPr lang="en-US" sz="2800" dirty="0" err="1" smtClean="0">
                <a:latin typeface="NikoshBAN"/>
              </a:rPr>
              <a:t>কার্ল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মার্কস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তা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বলতে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পারবে</a:t>
            </a:r>
            <a:r>
              <a:rPr lang="en-US" sz="2800" dirty="0" smtClean="0">
                <a:latin typeface="NikoshBAN"/>
              </a:rPr>
              <a:t>। </a:t>
            </a:r>
            <a:endParaRPr lang="en-US" sz="2800" dirty="0"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243840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/>
              </a:rPr>
              <a:t>২। </a:t>
            </a:r>
            <a:r>
              <a:rPr lang="en-US" sz="2800" dirty="0" err="1" smtClean="0">
                <a:latin typeface="NikoshBAN"/>
              </a:rPr>
              <a:t>কার্ল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মার্কসের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গ্রন্থগুলির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নাম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বলতে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পারবে</a:t>
            </a:r>
            <a:r>
              <a:rPr lang="en-US" sz="2800" dirty="0" smtClean="0">
                <a:latin typeface="NikoshBAN"/>
              </a:rPr>
              <a:t>।</a:t>
            </a:r>
            <a:endParaRPr lang="en-US" sz="2800" dirty="0">
              <a:latin typeface="NikoshB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335280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/>
              </a:rPr>
              <a:t>৩। </a:t>
            </a:r>
            <a:r>
              <a:rPr lang="en-US" sz="2800" dirty="0" err="1" smtClean="0">
                <a:latin typeface="NikoshBAN"/>
              </a:rPr>
              <a:t>কার্ল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মার্কসের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অবদান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ব্যাখ্যা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করতে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পারবে</a:t>
            </a:r>
            <a:r>
              <a:rPr lang="en-US" sz="2800" dirty="0" smtClean="0">
                <a:latin typeface="NikoshBAN"/>
              </a:rPr>
              <a:t>।</a:t>
            </a:r>
            <a:endParaRPr lang="en-US" sz="2800" dirty="0">
              <a:latin typeface="NikoshBAN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685800"/>
            <a:ext cx="35814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কার্ল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মার্কস</a:t>
            </a:r>
            <a:r>
              <a:rPr lang="en-US" sz="2800" dirty="0" smtClean="0">
                <a:latin typeface="NikoshBAN"/>
              </a:rPr>
              <a:t> (Karl Marx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990600" y="1752600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NikoshBAN"/>
              </a:rPr>
              <a:t>জন্ম</a:t>
            </a:r>
            <a:r>
              <a:rPr lang="en-US" sz="2800" dirty="0" smtClean="0">
                <a:latin typeface="NikoshBAN"/>
              </a:rPr>
              <a:t> – ৫ ই </a:t>
            </a:r>
            <a:r>
              <a:rPr lang="en-US" sz="2800" dirty="0" err="1" smtClean="0">
                <a:latin typeface="NikoshBAN"/>
              </a:rPr>
              <a:t>মে</a:t>
            </a:r>
            <a:r>
              <a:rPr lang="en-US" sz="2800" dirty="0" smtClean="0">
                <a:latin typeface="NikoshBAN"/>
              </a:rPr>
              <a:t>, </a:t>
            </a:r>
            <a:r>
              <a:rPr lang="en-US" sz="2800" dirty="0" smtClean="0">
                <a:latin typeface="NikoshBAN"/>
              </a:rPr>
              <a:t>১৮১৮ </a:t>
            </a:r>
            <a:r>
              <a:rPr lang="en-US" sz="2800" dirty="0" err="1" smtClean="0">
                <a:latin typeface="NikoshBAN"/>
              </a:rPr>
              <a:t>জার্মানির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প্রুশিয়ার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ট্রিয়ার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শহরে</a:t>
            </a:r>
            <a:r>
              <a:rPr lang="en-US" sz="2800" dirty="0" smtClean="0">
                <a:latin typeface="NikoshBAN"/>
              </a:rPr>
              <a:t> । 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066800" y="2819400"/>
            <a:ext cx="541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NikoshBAN"/>
              </a:rPr>
              <a:t>মৃত্যু</a:t>
            </a:r>
            <a:r>
              <a:rPr lang="en-US" sz="3200" dirty="0" smtClean="0">
                <a:latin typeface="NikoshBAN"/>
              </a:rPr>
              <a:t> – ১৪ ই </a:t>
            </a:r>
            <a:r>
              <a:rPr lang="en-US" sz="3200" dirty="0" smtClean="0">
                <a:latin typeface="NikoshBAN"/>
              </a:rPr>
              <a:t>মার্চ</a:t>
            </a:r>
            <a:r>
              <a:rPr lang="en-US" sz="3200" dirty="0" smtClean="0">
                <a:latin typeface="NikoshBAN"/>
              </a:rPr>
              <a:t>্‌,</a:t>
            </a:r>
            <a:r>
              <a:rPr lang="en-US" sz="3200" dirty="0" smtClean="0">
                <a:latin typeface="NikoshBAN"/>
              </a:rPr>
              <a:t>১৮৮৩ </a:t>
            </a:r>
            <a:r>
              <a:rPr lang="en-US" sz="3200" dirty="0" smtClean="0">
                <a:latin typeface="NikoshBAN"/>
              </a:rPr>
              <a:t>। </a:t>
            </a:r>
            <a:endParaRPr lang="en-US" sz="3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he Communist Manifesto: Original by Karl Marx | NOOK Book (eBook) | Barnes  &amp; Noble®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81275" cy="3867150"/>
          </a:xfrm>
          <a:prstGeom prst="rect">
            <a:avLst/>
          </a:prstGeom>
          <a:noFill/>
        </p:spPr>
      </p:pic>
      <p:pic>
        <p:nvPicPr>
          <p:cNvPr id="16388" name="Picture 4" descr="Das Kapital - Karl Marx by Karl Marx | NOOK Book (eBook) | Barnes &amp; Noble®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0"/>
            <a:ext cx="2409825" cy="3867150"/>
          </a:xfrm>
          <a:prstGeom prst="rect">
            <a:avLst/>
          </a:prstGeom>
          <a:noFill/>
        </p:spPr>
      </p:pic>
      <p:pic>
        <p:nvPicPr>
          <p:cNvPr id="16390" name="Picture 6" descr="Karl Marx Books | List of books by author Karl Mar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0"/>
            <a:ext cx="2362200" cy="3733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352800" y="28194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NikoshBAN"/>
              </a:rPr>
              <a:t>১৮৬৭</a:t>
            </a:r>
            <a:endParaRPr lang="en-US" dirty="0">
              <a:solidFill>
                <a:schemeClr val="bg1"/>
              </a:solidFill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33528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NikoshBAN"/>
              </a:rPr>
              <a:t>১৮৪৮</a:t>
            </a:r>
            <a:endParaRPr lang="en-US" dirty="0">
              <a:solidFill>
                <a:schemeClr val="bg1"/>
              </a:solidFill>
              <a:latin typeface="NikoshB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2800" y="1295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NikoshBAN"/>
              </a:rPr>
              <a:t>১৮৪৬</a:t>
            </a:r>
            <a:endParaRPr lang="en-US" dirty="0">
              <a:solidFill>
                <a:schemeClr val="bg1"/>
              </a:solidFill>
              <a:latin typeface="NikoshBAN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457200"/>
            <a:ext cx="1537600" cy="584775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GKK </a:t>
            </a:r>
            <a:r>
              <a:rPr lang="en-US" sz="32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3200" b="1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Content Placeholder 5" descr="home wo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752600"/>
            <a:ext cx="2495550" cy="18383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62200" y="4419600"/>
            <a:ext cx="45929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NikoshBAN"/>
              </a:rPr>
              <a:t>কার্ল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মার্কসের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গ্রন্থগুলির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নাম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লেখ</a:t>
            </a:r>
            <a:r>
              <a:rPr lang="en-US" sz="2800" dirty="0" smtClean="0">
                <a:latin typeface="NikoshBAN"/>
              </a:rPr>
              <a:t>।</a:t>
            </a:r>
            <a:endParaRPr lang="en-US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172 years of 'The Communist Manifesto': 10 quotes from the Marx-Engels  masterpiece - The New Indian Expre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28600"/>
            <a:ext cx="3200400" cy="2362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14400" y="4114800"/>
            <a:ext cx="1828800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শ্রেণি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(Class) 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743200" y="3810000"/>
            <a:ext cx="1066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733800" y="35052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" pitchFamily="2" charset="0"/>
                <a:cs typeface="Nikosh" pitchFamily="2" charset="0"/>
              </a:rPr>
              <a:t>ক.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1000" y="3505200"/>
            <a:ext cx="350520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একতার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সচেতনতা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থাকতে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হবে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11" name="Straight Arrow Connector 10"/>
          <p:cNvCxnSpPr>
            <a:stCxn id="4" idx="3"/>
          </p:cNvCxnSpPr>
          <p:nvPr/>
        </p:nvCxnSpPr>
        <p:spPr>
          <a:xfrm>
            <a:off x="2743200" y="4407188"/>
            <a:ext cx="1143000" cy="886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86200" y="42672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" pitchFamily="2" charset="0"/>
                <a:cs typeface="Nikosh" pitchFamily="2" charset="0"/>
              </a:rPr>
              <a:t>খ.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67200" y="4191000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অন্যান্য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শ্রেণি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আলাদা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এ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রকম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অনুভূতি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থাকতে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হবে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743200" y="4648200"/>
            <a:ext cx="9144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657600" y="53340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" pitchFamily="2" charset="0"/>
                <a:cs typeface="Nikosh" pitchFamily="2" charset="0"/>
              </a:rPr>
              <a:t>গ.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14800" y="5257800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অন্যান্য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শ্রেণির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প্রতি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বৈরিতার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অনুভূতি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থাকতে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হবে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263</Words>
  <Application>Microsoft Office PowerPoint</Application>
  <PresentationFormat>On-screen Show (4:3)</PresentationFormat>
  <Paragraphs>51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Wills Telecom</dc:creator>
  <cp:lastModifiedBy>UITRCE</cp:lastModifiedBy>
  <cp:revision>45</cp:revision>
  <dcterms:created xsi:type="dcterms:W3CDTF">2006-08-16T00:00:00Z</dcterms:created>
  <dcterms:modified xsi:type="dcterms:W3CDTF">2021-11-07T06:53:45Z</dcterms:modified>
</cp:coreProperties>
</file>