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</p:sldIdLst>
  <p:sldSz cx="9601200" cy="64008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3" d="100"/>
          <a:sy n="73" d="100"/>
        </p:scale>
        <p:origin x="-636" y="-90"/>
      </p:cViewPr>
      <p:guideLst>
        <p:guide orient="horz" pos="2016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60070" y="1280160"/>
            <a:ext cx="8244230" cy="170688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60070" y="3013300"/>
            <a:ext cx="8247431" cy="163576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0870" y="853441"/>
            <a:ext cx="2160270" cy="4864312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0060" y="853441"/>
            <a:ext cx="6320790" cy="486431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870" y="1228953"/>
            <a:ext cx="8161020" cy="127162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6870" y="2524353"/>
            <a:ext cx="8161020" cy="1409065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657149"/>
            <a:ext cx="8641080" cy="10668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" y="1792079"/>
            <a:ext cx="4240530" cy="4139184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610" y="1792079"/>
            <a:ext cx="4240530" cy="4139184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657149"/>
            <a:ext cx="8641080" cy="10668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731565"/>
            <a:ext cx="4242197" cy="615395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877277" y="1735774"/>
            <a:ext cx="4243864" cy="611187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80060" y="2346960"/>
            <a:ext cx="4242197" cy="3589339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277" y="2346960"/>
            <a:ext cx="4243864" cy="3589339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657149"/>
            <a:ext cx="8721090" cy="10668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90" y="480062"/>
            <a:ext cx="2880360" cy="108458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20090" y="1564640"/>
            <a:ext cx="2880360" cy="42672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753802" y="1564640"/>
            <a:ext cx="5367338" cy="42672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324041" y="1034205"/>
            <a:ext cx="5520690" cy="384048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404341" y="5002451"/>
            <a:ext cx="163220" cy="14508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1098530"/>
            <a:ext cx="2323490" cy="1477113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0" y="2640199"/>
            <a:ext cx="2320290" cy="2034032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81060" y="5932594"/>
            <a:ext cx="640080" cy="340783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660083" y="1119549"/>
            <a:ext cx="4848606" cy="3669792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0002" y="5428827"/>
            <a:ext cx="9621203" cy="97197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600575" y="5805170"/>
            <a:ext cx="5000625" cy="59563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0002" y="-6668"/>
            <a:ext cx="9621203" cy="97197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600575" y="-6667"/>
            <a:ext cx="5000625" cy="59563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80060" y="657149"/>
            <a:ext cx="8641080" cy="10668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80060" y="1806448"/>
            <a:ext cx="8641080" cy="40965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80060" y="5932594"/>
            <a:ext cx="2240280" cy="34078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800350" y="5932594"/>
            <a:ext cx="3520440" cy="34078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321040" y="5932594"/>
            <a:ext cx="800100" cy="34078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968" y="188914"/>
            <a:ext cx="9639575" cy="605942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601200" cy="6400800"/>
            <a:chOff x="0" y="0"/>
            <a:chExt cx="9144000" cy="6858000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" name="TextBox 2"/>
            <p:cNvSpPr txBox="1"/>
            <p:nvPr/>
          </p:nvSpPr>
          <p:spPr>
            <a:xfrm>
              <a:off x="990600" y="2133600"/>
              <a:ext cx="6858000" cy="1524000"/>
            </a:xfrm>
            <a:prstGeom prst="rect">
              <a:avLst/>
            </a:prstGeom>
            <a:noFill/>
          </p:spPr>
          <p:txBody>
            <a:bodyPr wrap="square" rtlCol="0">
              <a:prstTxWarp prst="textTriangle">
                <a:avLst/>
              </a:prstTxWarp>
              <a:spAutoFit/>
            </a:bodyPr>
            <a:lstStyle/>
            <a:p>
              <a:r>
                <a:rPr lang="en-US" sz="4000" dirty="0" err="1" smtClean="0">
                  <a:solidFill>
                    <a:srgbClr val="FF0000"/>
                  </a:solidFill>
                  <a:latin typeface="Nikoshban"/>
                </a:rPr>
                <a:t>স্বাগতম</a:t>
              </a:r>
              <a:r>
                <a:rPr lang="en-US" sz="4000" dirty="0" smtClean="0">
                  <a:latin typeface="Nikoshban"/>
                </a:rPr>
                <a:t> </a:t>
              </a:r>
              <a:endParaRPr lang="en-US" sz="4000" dirty="0">
                <a:latin typeface="Nikoshban"/>
              </a:endParaRP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 104"/>
          <p:cNvGrpSpPr/>
          <p:nvPr/>
        </p:nvGrpSpPr>
        <p:grpSpPr>
          <a:xfrm rot="10800000">
            <a:off x="1752600" y="228600"/>
            <a:ext cx="7239794" cy="5105398"/>
            <a:chOff x="1523206" y="647303"/>
            <a:chExt cx="7469188" cy="5563394"/>
          </a:xfrm>
        </p:grpSpPr>
        <p:grpSp>
          <p:nvGrpSpPr>
            <p:cNvPr id="106" name="Group 93"/>
            <p:cNvGrpSpPr/>
            <p:nvPr/>
          </p:nvGrpSpPr>
          <p:grpSpPr>
            <a:xfrm>
              <a:off x="1523206" y="647303"/>
              <a:ext cx="7469188" cy="5563394"/>
              <a:chOff x="1523206" y="647303"/>
              <a:chExt cx="7469188" cy="5563394"/>
            </a:xfrm>
          </p:grpSpPr>
          <p:cxnSp>
            <p:nvCxnSpPr>
              <p:cNvPr id="108" name="Straight Connector 107"/>
              <p:cNvCxnSpPr/>
              <p:nvPr/>
            </p:nvCxnSpPr>
            <p:spPr>
              <a:xfrm>
                <a:off x="1523206" y="799703"/>
                <a:ext cx="7467600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09" name="Group 90"/>
              <p:cNvGrpSpPr/>
              <p:nvPr/>
            </p:nvGrpSpPr>
            <p:grpSpPr>
              <a:xfrm>
                <a:off x="1523206" y="647303"/>
                <a:ext cx="7469188" cy="5563394"/>
                <a:chOff x="1523206" y="647303"/>
                <a:chExt cx="7469188" cy="5563394"/>
              </a:xfrm>
            </p:grpSpPr>
            <p:cxnSp>
              <p:nvCxnSpPr>
                <p:cNvPr id="110" name="Straight Connector 5"/>
                <p:cNvCxnSpPr/>
                <p:nvPr/>
              </p:nvCxnSpPr>
              <p:spPr>
                <a:xfrm>
                  <a:off x="1523206" y="952103"/>
                  <a:ext cx="7467600" cy="15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>
                  <a:off x="1523206" y="1104503"/>
                  <a:ext cx="7467600" cy="15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1523206" y="1256903"/>
                  <a:ext cx="7467600" cy="15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1523206" y="1409303"/>
                  <a:ext cx="7467600" cy="1588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>
                  <a:off x="1523206" y="1561703"/>
                  <a:ext cx="7467600" cy="15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>
                  <a:off x="1523206" y="1714103"/>
                  <a:ext cx="7467600" cy="15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1523206" y="1866503"/>
                  <a:ext cx="7467600" cy="15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>
                  <a:off x="1523206" y="2018903"/>
                  <a:ext cx="7467600" cy="15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>
                  <a:off x="1523206" y="2171303"/>
                  <a:ext cx="7467600" cy="1588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>
                  <a:off x="1523206" y="2323703"/>
                  <a:ext cx="7467600" cy="15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>
                  <a:off x="1523206" y="2476103"/>
                  <a:ext cx="7467600" cy="15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>
                  <a:off x="1523206" y="2628503"/>
                  <a:ext cx="7467600" cy="15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1523206" y="2780903"/>
                  <a:ext cx="7467600" cy="15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1523206" y="2933303"/>
                  <a:ext cx="7467600" cy="1588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>
                  <a:off x="1523206" y="3085703"/>
                  <a:ext cx="7467600" cy="15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>
                  <a:off x="1523206" y="3238103"/>
                  <a:ext cx="7467600" cy="15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>
                  <a:off x="1523206" y="3390503"/>
                  <a:ext cx="7467600" cy="15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>
                  <a:off x="1523206" y="3542903"/>
                  <a:ext cx="7467600" cy="15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>
                  <a:off x="1523206" y="3695303"/>
                  <a:ext cx="7467600" cy="1588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>
                  <a:off x="1523206" y="3847703"/>
                  <a:ext cx="7467600" cy="15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>
                  <a:off x="1523206" y="4000103"/>
                  <a:ext cx="7467600" cy="15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>
                  <a:off x="1523206" y="4152503"/>
                  <a:ext cx="7467600" cy="15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>
                  <a:off x="1523206" y="4304903"/>
                  <a:ext cx="7467600" cy="15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>
                  <a:off x="1523206" y="4457303"/>
                  <a:ext cx="7467600" cy="1588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>
                  <a:off x="1523206" y="4609703"/>
                  <a:ext cx="7467600" cy="15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>
                  <a:off x="1523206" y="4762103"/>
                  <a:ext cx="7467600" cy="15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>
                  <a:off x="1523206" y="4914503"/>
                  <a:ext cx="7467600" cy="15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>
                  <a:off x="1523206" y="5066903"/>
                  <a:ext cx="7467600" cy="15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>
                  <a:off x="1523206" y="5219303"/>
                  <a:ext cx="7467600" cy="1588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>
                  <a:off x="1523206" y="5371703"/>
                  <a:ext cx="7467600" cy="15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>
                  <a:off x="1523206" y="5524103"/>
                  <a:ext cx="7467600" cy="15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>
                  <a:off x="1523206" y="5676503"/>
                  <a:ext cx="7467600" cy="15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>
                  <a:off x="1523206" y="5828903"/>
                  <a:ext cx="7467600" cy="15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>
                  <a:off x="1523206" y="5981303"/>
                  <a:ext cx="7467600" cy="1588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144" name="Group 39"/>
                <p:cNvGrpSpPr/>
                <p:nvPr/>
              </p:nvGrpSpPr>
              <p:grpSpPr>
                <a:xfrm>
                  <a:off x="1523206" y="647303"/>
                  <a:ext cx="7469188" cy="5563394"/>
                  <a:chOff x="304006" y="533400"/>
                  <a:chExt cx="7469188" cy="5563394"/>
                </a:xfrm>
              </p:grpSpPr>
              <p:cxnSp>
                <p:nvCxnSpPr>
                  <p:cNvPr id="145" name="Straight Connector 40"/>
                  <p:cNvCxnSpPr/>
                  <p:nvPr/>
                </p:nvCxnSpPr>
                <p:spPr>
                  <a:xfrm rot="5400000">
                    <a:off x="-2476500" y="3314700"/>
                    <a:ext cx="5562600" cy="1588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Straight Connector 145"/>
                  <p:cNvCxnSpPr/>
                  <p:nvPr/>
                </p:nvCxnSpPr>
                <p:spPr>
                  <a:xfrm rot="5400000">
                    <a:off x="-2324100" y="3313906"/>
                    <a:ext cx="5562600" cy="1588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Straight Connector 146"/>
                  <p:cNvCxnSpPr/>
                  <p:nvPr/>
                </p:nvCxnSpPr>
                <p:spPr>
                  <a:xfrm rot="5400000">
                    <a:off x="-2171700" y="3313906"/>
                    <a:ext cx="5562600" cy="1588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Straight Connector 147"/>
                  <p:cNvCxnSpPr/>
                  <p:nvPr/>
                </p:nvCxnSpPr>
                <p:spPr>
                  <a:xfrm rot="5400000">
                    <a:off x="-2019300" y="3313906"/>
                    <a:ext cx="5562600" cy="1588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" name="Straight Connector 148"/>
                  <p:cNvCxnSpPr/>
                  <p:nvPr/>
                </p:nvCxnSpPr>
                <p:spPr>
                  <a:xfrm rot="5400000">
                    <a:off x="-1866900" y="3313906"/>
                    <a:ext cx="5562600" cy="1588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" name="Straight Connector 149"/>
                  <p:cNvCxnSpPr/>
                  <p:nvPr/>
                </p:nvCxnSpPr>
                <p:spPr>
                  <a:xfrm rot="5400000">
                    <a:off x="-1714500" y="3313906"/>
                    <a:ext cx="5562600" cy="1588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" name="Straight Connector 150"/>
                  <p:cNvCxnSpPr/>
                  <p:nvPr/>
                </p:nvCxnSpPr>
                <p:spPr>
                  <a:xfrm rot="5400000">
                    <a:off x="-1562100" y="3313906"/>
                    <a:ext cx="5562600" cy="1588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Straight Connector 151"/>
                  <p:cNvCxnSpPr/>
                  <p:nvPr/>
                </p:nvCxnSpPr>
                <p:spPr>
                  <a:xfrm rot="5400000">
                    <a:off x="-1409700" y="3313906"/>
                    <a:ext cx="5562600" cy="1588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Straight Connector 152"/>
                  <p:cNvCxnSpPr/>
                  <p:nvPr/>
                </p:nvCxnSpPr>
                <p:spPr>
                  <a:xfrm rot="5400000">
                    <a:off x="-1257300" y="3313906"/>
                    <a:ext cx="5562600" cy="1588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Straight Connector 153"/>
                  <p:cNvCxnSpPr/>
                  <p:nvPr/>
                </p:nvCxnSpPr>
                <p:spPr>
                  <a:xfrm rot="5400000">
                    <a:off x="-1104900" y="3313906"/>
                    <a:ext cx="5562600" cy="1588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Straight Connector 154"/>
                  <p:cNvCxnSpPr/>
                  <p:nvPr/>
                </p:nvCxnSpPr>
                <p:spPr>
                  <a:xfrm rot="5400000">
                    <a:off x="-952500" y="3313906"/>
                    <a:ext cx="5562600" cy="1588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" name="Straight Connector 155"/>
                  <p:cNvCxnSpPr/>
                  <p:nvPr/>
                </p:nvCxnSpPr>
                <p:spPr>
                  <a:xfrm rot="5400000">
                    <a:off x="-800100" y="3313906"/>
                    <a:ext cx="5562600" cy="1588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Straight Connector 156"/>
                  <p:cNvCxnSpPr/>
                  <p:nvPr/>
                </p:nvCxnSpPr>
                <p:spPr>
                  <a:xfrm rot="5400000">
                    <a:off x="-647700" y="3313906"/>
                    <a:ext cx="5562600" cy="1588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" name="Straight Connector 157"/>
                  <p:cNvCxnSpPr/>
                  <p:nvPr/>
                </p:nvCxnSpPr>
                <p:spPr>
                  <a:xfrm rot="5400000">
                    <a:off x="-495300" y="3313906"/>
                    <a:ext cx="5562600" cy="1588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" name="Straight Connector 158"/>
                  <p:cNvCxnSpPr/>
                  <p:nvPr/>
                </p:nvCxnSpPr>
                <p:spPr>
                  <a:xfrm rot="5400000">
                    <a:off x="-342900" y="3313906"/>
                    <a:ext cx="5562600" cy="1588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0" name="Straight Connector 159"/>
                  <p:cNvCxnSpPr/>
                  <p:nvPr/>
                </p:nvCxnSpPr>
                <p:spPr>
                  <a:xfrm rot="5400000">
                    <a:off x="-190500" y="3313906"/>
                    <a:ext cx="5562600" cy="1588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Straight Connector 160"/>
                  <p:cNvCxnSpPr/>
                  <p:nvPr/>
                </p:nvCxnSpPr>
                <p:spPr>
                  <a:xfrm rot="5400000">
                    <a:off x="-38100" y="3313906"/>
                    <a:ext cx="5562600" cy="1588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Straight Connector 161"/>
                  <p:cNvCxnSpPr/>
                  <p:nvPr/>
                </p:nvCxnSpPr>
                <p:spPr>
                  <a:xfrm rot="5400000">
                    <a:off x="114300" y="3313906"/>
                    <a:ext cx="5562600" cy="1588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Straight Connector 162"/>
                  <p:cNvCxnSpPr/>
                  <p:nvPr/>
                </p:nvCxnSpPr>
                <p:spPr>
                  <a:xfrm rot="5400000">
                    <a:off x="266700" y="3313906"/>
                    <a:ext cx="5562600" cy="1588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Straight Connector 163"/>
                  <p:cNvCxnSpPr/>
                  <p:nvPr/>
                </p:nvCxnSpPr>
                <p:spPr>
                  <a:xfrm rot="5400000">
                    <a:off x="419100" y="3313906"/>
                    <a:ext cx="5562600" cy="1588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Straight Connector 164"/>
                  <p:cNvCxnSpPr/>
                  <p:nvPr/>
                </p:nvCxnSpPr>
                <p:spPr>
                  <a:xfrm rot="5400000">
                    <a:off x="571500" y="3313906"/>
                    <a:ext cx="5562600" cy="1588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Straight Connector 165"/>
                  <p:cNvCxnSpPr/>
                  <p:nvPr/>
                </p:nvCxnSpPr>
                <p:spPr>
                  <a:xfrm rot="5400000">
                    <a:off x="723900" y="3313906"/>
                    <a:ext cx="5562600" cy="1588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Straight Connector 166"/>
                  <p:cNvCxnSpPr/>
                  <p:nvPr/>
                </p:nvCxnSpPr>
                <p:spPr>
                  <a:xfrm rot="5400000">
                    <a:off x="876300" y="3313906"/>
                    <a:ext cx="5562600" cy="1588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Straight Connector 167"/>
                  <p:cNvCxnSpPr/>
                  <p:nvPr/>
                </p:nvCxnSpPr>
                <p:spPr>
                  <a:xfrm rot="5400000">
                    <a:off x="1028700" y="3313906"/>
                    <a:ext cx="5562600" cy="1588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Straight Connector 168"/>
                  <p:cNvCxnSpPr/>
                  <p:nvPr/>
                </p:nvCxnSpPr>
                <p:spPr>
                  <a:xfrm rot="5400000">
                    <a:off x="1181100" y="3313906"/>
                    <a:ext cx="5562600" cy="1588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Straight Connector 169"/>
                  <p:cNvCxnSpPr/>
                  <p:nvPr/>
                </p:nvCxnSpPr>
                <p:spPr>
                  <a:xfrm rot="5400000">
                    <a:off x="1333500" y="3313906"/>
                    <a:ext cx="5562600" cy="1588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Straight Connector 170"/>
                  <p:cNvCxnSpPr/>
                  <p:nvPr/>
                </p:nvCxnSpPr>
                <p:spPr>
                  <a:xfrm rot="5400000">
                    <a:off x="1485900" y="3313906"/>
                    <a:ext cx="5562600" cy="1588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Straight Connector 171"/>
                  <p:cNvCxnSpPr/>
                  <p:nvPr/>
                </p:nvCxnSpPr>
                <p:spPr>
                  <a:xfrm rot="5400000">
                    <a:off x="1638300" y="3313906"/>
                    <a:ext cx="5562600" cy="1588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Straight Connector 172"/>
                  <p:cNvCxnSpPr/>
                  <p:nvPr/>
                </p:nvCxnSpPr>
                <p:spPr>
                  <a:xfrm rot="5400000">
                    <a:off x="1790700" y="3313906"/>
                    <a:ext cx="5562600" cy="1588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Straight Connector 173"/>
                  <p:cNvCxnSpPr/>
                  <p:nvPr/>
                </p:nvCxnSpPr>
                <p:spPr>
                  <a:xfrm rot="5400000">
                    <a:off x="1943100" y="3313906"/>
                    <a:ext cx="5562600" cy="1588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Straight Connector 174"/>
                  <p:cNvCxnSpPr/>
                  <p:nvPr/>
                </p:nvCxnSpPr>
                <p:spPr>
                  <a:xfrm rot="5400000">
                    <a:off x="2095500" y="3313906"/>
                    <a:ext cx="5562600" cy="1588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Straight Connector 175"/>
                  <p:cNvCxnSpPr/>
                  <p:nvPr/>
                </p:nvCxnSpPr>
                <p:spPr>
                  <a:xfrm rot="5400000">
                    <a:off x="2247900" y="3313906"/>
                    <a:ext cx="5562600" cy="1588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Straight Connector 176"/>
                  <p:cNvCxnSpPr/>
                  <p:nvPr/>
                </p:nvCxnSpPr>
                <p:spPr>
                  <a:xfrm rot="5400000">
                    <a:off x="2400300" y="3313906"/>
                    <a:ext cx="5562600" cy="1588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" name="Straight Connector 177"/>
                  <p:cNvCxnSpPr/>
                  <p:nvPr/>
                </p:nvCxnSpPr>
                <p:spPr>
                  <a:xfrm rot="5400000">
                    <a:off x="2552700" y="3313906"/>
                    <a:ext cx="5562600" cy="1588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Straight Connector 178"/>
                  <p:cNvCxnSpPr/>
                  <p:nvPr/>
                </p:nvCxnSpPr>
                <p:spPr>
                  <a:xfrm rot="5400000">
                    <a:off x="2705100" y="3313906"/>
                    <a:ext cx="5562600" cy="1588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Straight Connector 179"/>
                  <p:cNvCxnSpPr/>
                  <p:nvPr/>
                </p:nvCxnSpPr>
                <p:spPr>
                  <a:xfrm rot="5400000">
                    <a:off x="2857500" y="3313906"/>
                    <a:ext cx="5562600" cy="1588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Straight Connector 180"/>
                  <p:cNvCxnSpPr/>
                  <p:nvPr/>
                </p:nvCxnSpPr>
                <p:spPr>
                  <a:xfrm rot="5400000">
                    <a:off x="3009900" y="3313906"/>
                    <a:ext cx="5562600" cy="1588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" name="Straight Connector 181"/>
                  <p:cNvCxnSpPr/>
                  <p:nvPr/>
                </p:nvCxnSpPr>
                <p:spPr>
                  <a:xfrm rot="5400000">
                    <a:off x="3162300" y="3313906"/>
                    <a:ext cx="5562600" cy="1588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Straight Connector 182"/>
                  <p:cNvCxnSpPr/>
                  <p:nvPr/>
                </p:nvCxnSpPr>
                <p:spPr>
                  <a:xfrm rot="5400000">
                    <a:off x="3314700" y="3313906"/>
                    <a:ext cx="5562600" cy="1588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Straight Connector 183"/>
                  <p:cNvCxnSpPr/>
                  <p:nvPr/>
                </p:nvCxnSpPr>
                <p:spPr>
                  <a:xfrm rot="5400000">
                    <a:off x="3467100" y="3313906"/>
                    <a:ext cx="5562600" cy="1588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" name="Straight Connector 184"/>
                  <p:cNvCxnSpPr/>
                  <p:nvPr/>
                </p:nvCxnSpPr>
                <p:spPr>
                  <a:xfrm rot="5400000">
                    <a:off x="3619500" y="3313906"/>
                    <a:ext cx="5562600" cy="1588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" name="Straight Connector 185"/>
                  <p:cNvCxnSpPr/>
                  <p:nvPr/>
                </p:nvCxnSpPr>
                <p:spPr>
                  <a:xfrm rot="5400000">
                    <a:off x="3771900" y="3313906"/>
                    <a:ext cx="5562600" cy="1588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" name="Straight Connector 186"/>
                  <p:cNvCxnSpPr/>
                  <p:nvPr/>
                </p:nvCxnSpPr>
                <p:spPr>
                  <a:xfrm rot="5400000">
                    <a:off x="3924300" y="3313906"/>
                    <a:ext cx="5562600" cy="1588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Straight Connector 187"/>
                  <p:cNvCxnSpPr/>
                  <p:nvPr/>
                </p:nvCxnSpPr>
                <p:spPr>
                  <a:xfrm rot="5400000">
                    <a:off x="4076700" y="3313906"/>
                    <a:ext cx="5562600" cy="1588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9" name="Straight Connector 188"/>
                  <p:cNvCxnSpPr/>
                  <p:nvPr/>
                </p:nvCxnSpPr>
                <p:spPr>
                  <a:xfrm rot="5400000">
                    <a:off x="4229100" y="3313906"/>
                    <a:ext cx="5562600" cy="1588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Straight Connector 189"/>
                  <p:cNvCxnSpPr/>
                  <p:nvPr/>
                </p:nvCxnSpPr>
                <p:spPr>
                  <a:xfrm rot="5400000">
                    <a:off x="4381500" y="3313906"/>
                    <a:ext cx="5562600" cy="1588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Straight Connector 190"/>
                  <p:cNvCxnSpPr/>
                  <p:nvPr/>
                </p:nvCxnSpPr>
                <p:spPr>
                  <a:xfrm rot="5400000">
                    <a:off x="4533900" y="3313906"/>
                    <a:ext cx="5562600" cy="1588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Straight Connector 191"/>
                  <p:cNvCxnSpPr/>
                  <p:nvPr/>
                </p:nvCxnSpPr>
                <p:spPr>
                  <a:xfrm rot="5400000">
                    <a:off x="4686300" y="3313906"/>
                    <a:ext cx="5562600" cy="1588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Straight Connector 192"/>
                  <p:cNvCxnSpPr/>
                  <p:nvPr/>
                </p:nvCxnSpPr>
                <p:spPr>
                  <a:xfrm rot="5400000">
                    <a:off x="4838700" y="3313906"/>
                    <a:ext cx="5562600" cy="1588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" name="Straight Connector 193"/>
                  <p:cNvCxnSpPr/>
                  <p:nvPr/>
                </p:nvCxnSpPr>
                <p:spPr>
                  <a:xfrm rot="5400000">
                    <a:off x="4991100" y="3313906"/>
                    <a:ext cx="5562600" cy="1588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cxnSp>
          <p:nvCxnSpPr>
            <p:cNvPr id="107" name="Straight Connector 106"/>
            <p:cNvCxnSpPr/>
            <p:nvPr/>
          </p:nvCxnSpPr>
          <p:spPr>
            <a:xfrm>
              <a:off x="1524000" y="684212"/>
              <a:ext cx="74676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93" name="Straight Connector 92"/>
          <p:cNvCxnSpPr/>
          <p:nvPr/>
        </p:nvCxnSpPr>
        <p:spPr>
          <a:xfrm>
            <a:off x="1752600" y="5334000"/>
            <a:ext cx="7467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rot="5400000">
            <a:off x="-1028700" y="2628107"/>
            <a:ext cx="5562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7" name="Freeform 96"/>
          <p:cNvSpPr/>
          <p:nvPr/>
        </p:nvSpPr>
        <p:spPr>
          <a:xfrm>
            <a:off x="1763486" y="5181600"/>
            <a:ext cx="732227" cy="232383"/>
          </a:xfrm>
          <a:custGeom>
            <a:avLst/>
            <a:gdLst>
              <a:gd name="connsiteX0" fmla="*/ 0 w 732227"/>
              <a:gd name="connsiteY0" fmla="*/ 104503 h 232383"/>
              <a:gd name="connsiteX1" fmla="*/ 117565 w 732227"/>
              <a:gd name="connsiteY1" fmla="*/ 78377 h 232383"/>
              <a:gd name="connsiteX2" fmla="*/ 143691 w 732227"/>
              <a:gd name="connsiteY2" fmla="*/ 39189 h 232383"/>
              <a:gd name="connsiteX3" fmla="*/ 195943 w 732227"/>
              <a:gd name="connsiteY3" fmla="*/ 52252 h 232383"/>
              <a:gd name="connsiteX4" fmla="*/ 209005 w 732227"/>
              <a:gd name="connsiteY4" fmla="*/ 91440 h 232383"/>
              <a:gd name="connsiteX5" fmla="*/ 248194 w 732227"/>
              <a:gd name="connsiteY5" fmla="*/ 117566 h 232383"/>
              <a:gd name="connsiteX6" fmla="*/ 261257 w 732227"/>
              <a:gd name="connsiteY6" fmla="*/ 156754 h 232383"/>
              <a:gd name="connsiteX7" fmla="*/ 339634 w 732227"/>
              <a:gd name="connsiteY7" fmla="*/ 195943 h 232383"/>
              <a:gd name="connsiteX8" fmla="*/ 365760 w 732227"/>
              <a:gd name="connsiteY8" fmla="*/ 156754 h 232383"/>
              <a:gd name="connsiteX9" fmla="*/ 391885 w 732227"/>
              <a:gd name="connsiteY9" fmla="*/ 78377 h 232383"/>
              <a:gd name="connsiteX10" fmla="*/ 470263 w 732227"/>
              <a:gd name="connsiteY10" fmla="*/ 26126 h 232383"/>
              <a:gd name="connsiteX11" fmla="*/ 509451 w 732227"/>
              <a:gd name="connsiteY11" fmla="*/ 0 h 232383"/>
              <a:gd name="connsiteX12" fmla="*/ 548640 w 732227"/>
              <a:gd name="connsiteY12" fmla="*/ 26126 h 232383"/>
              <a:gd name="connsiteX13" fmla="*/ 574765 w 732227"/>
              <a:gd name="connsiteY13" fmla="*/ 104503 h 232383"/>
              <a:gd name="connsiteX14" fmla="*/ 587828 w 732227"/>
              <a:gd name="connsiteY14" fmla="*/ 143692 h 232383"/>
              <a:gd name="connsiteX15" fmla="*/ 653143 w 732227"/>
              <a:gd name="connsiteY15" fmla="*/ 209006 h 232383"/>
              <a:gd name="connsiteX16" fmla="*/ 653143 w 732227"/>
              <a:gd name="connsiteY16" fmla="*/ 117566 h 232383"/>
              <a:gd name="connsiteX17" fmla="*/ 666205 w 732227"/>
              <a:gd name="connsiteY17" fmla="*/ 52252 h 232383"/>
              <a:gd name="connsiteX18" fmla="*/ 718457 w 732227"/>
              <a:gd name="connsiteY18" fmla="*/ 65314 h 232383"/>
              <a:gd name="connsiteX19" fmla="*/ 679268 w 732227"/>
              <a:gd name="connsiteY19" fmla="*/ 52252 h 232383"/>
              <a:gd name="connsiteX20" fmla="*/ 653143 w 732227"/>
              <a:gd name="connsiteY20" fmla="*/ 78377 h 232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32227" h="232383">
                <a:moveTo>
                  <a:pt x="0" y="104503"/>
                </a:moveTo>
                <a:cubicBezTo>
                  <a:pt x="803" y="104369"/>
                  <a:pt x="100639" y="91918"/>
                  <a:pt x="117565" y="78377"/>
                </a:cubicBezTo>
                <a:cubicBezTo>
                  <a:pt x="129824" y="68570"/>
                  <a:pt x="134982" y="52252"/>
                  <a:pt x="143691" y="39189"/>
                </a:cubicBezTo>
                <a:cubicBezTo>
                  <a:pt x="161108" y="43543"/>
                  <a:pt x="181924" y="41037"/>
                  <a:pt x="195943" y="52252"/>
                </a:cubicBezTo>
                <a:cubicBezTo>
                  <a:pt x="206695" y="60854"/>
                  <a:pt x="200403" y="80688"/>
                  <a:pt x="209005" y="91440"/>
                </a:cubicBezTo>
                <a:cubicBezTo>
                  <a:pt x="218813" y="103699"/>
                  <a:pt x="235131" y="108857"/>
                  <a:pt x="248194" y="117566"/>
                </a:cubicBezTo>
                <a:cubicBezTo>
                  <a:pt x="252548" y="130629"/>
                  <a:pt x="252655" y="146002"/>
                  <a:pt x="261257" y="156754"/>
                </a:cubicBezTo>
                <a:cubicBezTo>
                  <a:pt x="279674" y="179776"/>
                  <a:pt x="313817" y="187337"/>
                  <a:pt x="339634" y="195943"/>
                </a:cubicBezTo>
                <a:cubicBezTo>
                  <a:pt x="348343" y="182880"/>
                  <a:pt x="359384" y="171101"/>
                  <a:pt x="365760" y="156754"/>
                </a:cubicBezTo>
                <a:cubicBezTo>
                  <a:pt x="376944" y="131589"/>
                  <a:pt x="368971" y="93653"/>
                  <a:pt x="391885" y="78377"/>
                </a:cubicBezTo>
                <a:lnTo>
                  <a:pt x="470263" y="26126"/>
                </a:lnTo>
                <a:lnTo>
                  <a:pt x="509451" y="0"/>
                </a:lnTo>
                <a:cubicBezTo>
                  <a:pt x="522514" y="8709"/>
                  <a:pt x="540319" y="12813"/>
                  <a:pt x="548640" y="26126"/>
                </a:cubicBezTo>
                <a:cubicBezTo>
                  <a:pt x="563235" y="49479"/>
                  <a:pt x="566057" y="78377"/>
                  <a:pt x="574765" y="104503"/>
                </a:cubicBezTo>
                <a:cubicBezTo>
                  <a:pt x="579119" y="117566"/>
                  <a:pt x="580190" y="132235"/>
                  <a:pt x="587828" y="143692"/>
                </a:cubicBezTo>
                <a:cubicBezTo>
                  <a:pt x="622663" y="195943"/>
                  <a:pt x="600891" y="174171"/>
                  <a:pt x="653143" y="209006"/>
                </a:cubicBezTo>
                <a:cubicBezTo>
                  <a:pt x="684461" y="115044"/>
                  <a:pt x="653143" y="232383"/>
                  <a:pt x="653143" y="117566"/>
                </a:cubicBezTo>
                <a:cubicBezTo>
                  <a:pt x="653143" y="95364"/>
                  <a:pt x="661851" y="74023"/>
                  <a:pt x="666205" y="52252"/>
                </a:cubicBezTo>
                <a:cubicBezTo>
                  <a:pt x="683622" y="56606"/>
                  <a:pt x="700504" y="65314"/>
                  <a:pt x="718457" y="65314"/>
                </a:cubicBezTo>
                <a:cubicBezTo>
                  <a:pt x="732227" y="65314"/>
                  <a:pt x="692770" y="49552"/>
                  <a:pt x="679268" y="52252"/>
                </a:cubicBezTo>
                <a:cubicBezTo>
                  <a:pt x="667192" y="54667"/>
                  <a:pt x="661851" y="69669"/>
                  <a:pt x="653143" y="78377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1143000" y="762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+mj-lt"/>
              </a:rPr>
              <a:t>Y</a:t>
            </a:r>
            <a:endParaRPr lang="en-US" sz="3600" dirty="0">
              <a:latin typeface="+mj-lt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9144000" y="51816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+mj-lt"/>
              </a:rPr>
              <a:t>X</a:t>
            </a:r>
            <a:endParaRPr lang="en-US" sz="3600" dirty="0">
              <a:latin typeface="+mj-lt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371600" y="51816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+mj-lt"/>
              </a:rPr>
              <a:t>0</a:t>
            </a:r>
            <a:endParaRPr lang="en-US" sz="3600" dirty="0">
              <a:latin typeface="+mj-lt"/>
            </a:endParaRPr>
          </a:p>
        </p:txBody>
      </p:sp>
      <p:sp>
        <p:nvSpPr>
          <p:cNvPr id="101" name="TextBox 100"/>
          <p:cNvSpPr txBox="1"/>
          <p:nvPr/>
        </p:nvSpPr>
        <p:spPr>
          <a:xfrm rot="18567390">
            <a:off x="1807690" y="5460423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+mj-lt"/>
              </a:rPr>
              <a:t>45.5</a:t>
            </a:r>
            <a:endParaRPr lang="en-US" sz="3600" dirty="0">
              <a:latin typeface="+mj-lt"/>
            </a:endParaRPr>
          </a:p>
        </p:txBody>
      </p:sp>
      <p:sp>
        <p:nvSpPr>
          <p:cNvPr id="102" name="TextBox 101"/>
          <p:cNvSpPr txBox="1"/>
          <p:nvPr/>
        </p:nvSpPr>
        <p:spPr>
          <a:xfrm rot="18748500">
            <a:off x="2618830" y="5325784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+mj-lt"/>
              </a:rPr>
              <a:t>50.5</a:t>
            </a:r>
            <a:endParaRPr lang="en-US" sz="3600" dirty="0">
              <a:latin typeface="+mj-lt"/>
            </a:endParaRPr>
          </a:p>
        </p:txBody>
      </p:sp>
      <p:sp>
        <p:nvSpPr>
          <p:cNvPr id="103" name="TextBox 102"/>
          <p:cNvSpPr txBox="1"/>
          <p:nvPr/>
        </p:nvSpPr>
        <p:spPr>
          <a:xfrm rot="18214279">
            <a:off x="3391691" y="5303745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+mj-lt"/>
              </a:rPr>
              <a:t>55.5</a:t>
            </a:r>
            <a:endParaRPr lang="en-US" sz="3600" dirty="0">
              <a:latin typeface="+mj-lt"/>
            </a:endParaRPr>
          </a:p>
        </p:txBody>
      </p:sp>
      <p:sp>
        <p:nvSpPr>
          <p:cNvPr id="195" name="TextBox 194"/>
          <p:cNvSpPr txBox="1"/>
          <p:nvPr/>
        </p:nvSpPr>
        <p:spPr>
          <a:xfrm rot="17982750">
            <a:off x="4125793" y="5309445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+mj-lt"/>
              </a:rPr>
              <a:t>60.5</a:t>
            </a:r>
            <a:endParaRPr lang="en-US" sz="3600" dirty="0">
              <a:latin typeface="+mj-lt"/>
            </a:endParaRPr>
          </a:p>
        </p:txBody>
      </p:sp>
      <p:sp>
        <p:nvSpPr>
          <p:cNvPr id="196" name="TextBox 195"/>
          <p:cNvSpPr txBox="1"/>
          <p:nvPr/>
        </p:nvSpPr>
        <p:spPr>
          <a:xfrm rot="18543630">
            <a:off x="4945947" y="5459819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+mj-lt"/>
              </a:rPr>
              <a:t>65.5</a:t>
            </a:r>
            <a:endParaRPr lang="en-US" sz="3600" dirty="0">
              <a:latin typeface="+mj-lt"/>
            </a:endParaRPr>
          </a:p>
        </p:txBody>
      </p:sp>
      <p:sp>
        <p:nvSpPr>
          <p:cNvPr id="197" name="TextBox 196"/>
          <p:cNvSpPr txBox="1"/>
          <p:nvPr/>
        </p:nvSpPr>
        <p:spPr>
          <a:xfrm rot="18471046">
            <a:off x="5572413" y="5293447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+mj-lt"/>
              </a:rPr>
              <a:t>70.5</a:t>
            </a:r>
            <a:endParaRPr lang="en-US" sz="3600" dirty="0">
              <a:latin typeface="+mj-lt"/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1219200" y="43434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+mj-lt"/>
              </a:rPr>
              <a:t>5</a:t>
            </a:r>
            <a:endParaRPr lang="en-US" sz="3600" dirty="0">
              <a:latin typeface="+mj-lt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990600" y="35814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+mj-lt"/>
              </a:rPr>
              <a:t>10</a:t>
            </a:r>
            <a:endParaRPr lang="en-US" sz="3600" dirty="0">
              <a:latin typeface="+mj-lt"/>
            </a:endParaRPr>
          </a:p>
        </p:txBody>
      </p:sp>
      <p:sp>
        <p:nvSpPr>
          <p:cNvPr id="202" name="TextBox 201"/>
          <p:cNvSpPr txBox="1"/>
          <p:nvPr/>
        </p:nvSpPr>
        <p:spPr>
          <a:xfrm>
            <a:off x="990600" y="2935069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+mj-lt"/>
              </a:rPr>
              <a:t>15</a:t>
            </a:r>
            <a:endParaRPr lang="en-US" sz="3600" dirty="0">
              <a:latin typeface="+mj-lt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990600" y="22098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+mj-lt"/>
              </a:rPr>
              <a:t>20</a:t>
            </a:r>
            <a:endParaRPr lang="en-US" sz="3600" dirty="0">
              <a:latin typeface="+mj-lt"/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990600" y="1487269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+mj-lt"/>
              </a:rPr>
              <a:t>25</a:t>
            </a:r>
            <a:endParaRPr lang="en-US" sz="3600" dirty="0">
              <a:latin typeface="+mj-lt"/>
            </a:endParaRPr>
          </a:p>
        </p:txBody>
      </p:sp>
      <p:sp>
        <p:nvSpPr>
          <p:cNvPr id="205" name="Oval 204"/>
          <p:cNvSpPr/>
          <p:nvPr/>
        </p:nvSpPr>
        <p:spPr>
          <a:xfrm>
            <a:off x="228600" y="9144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/>
          <p:cNvSpPr/>
          <p:nvPr/>
        </p:nvSpPr>
        <p:spPr>
          <a:xfrm>
            <a:off x="4648200" y="31242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/>
          <p:cNvSpPr/>
          <p:nvPr/>
        </p:nvSpPr>
        <p:spPr>
          <a:xfrm>
            <a:off x="3886200" y="24384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/>
          <p:cNvSpPr/>
          <p:nvPr/>
        </p:nvSpPr>
        <p:spPr>
          <a:xfrm>
            <a:off x="3886200" y="38100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/>
          <p:cNvSpPr/>
          <p:nvPr/>
        </p:nvSpPr>
        <p:spPr>
          <a:xfrm>
            <a:off x="3124200" y="38862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Oval 209"/>
          <p:cNvSpPr/>
          <p:nvPr/>
        </p:nvSpPr>
        <p:spPr>
          <a:xfrm>
            <a:off x="3124200" y="45720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/>
          <p:cNvSpPr/>
          <p:nvPr/>
        </p:nvSpPr>
        <p:spPr>
          <a:xfrm>
            <a:off x="2438400" y="45720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/>
          <p:cNvSpPr/>
          <p:nvPr/>
        </p:nvSpPr>
        <p:spPr>
          <a:xfrm>
            <a:off x="6096000" y="38100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/>
          <p:cNvSpPr/>
          <p:nvPr/>
        </p:nvSpPr>
        <p:spPr>
          <a:xfrm>
            <a:off x="5410200" y="38100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/>
          <p:cNvSpPr/>
          <p:nvPr/>
        </p:nvSpPr>
        <p:spPr>
          <a:xfrm>
            <a:off x="5410200" y="31242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/>
          <p:cNvSpPr/>
          <p:nvPr/>
        </p:nvSpPr>
        <p:spPr>
          <a:xfrm>
            <a:off x="4648200" y="24384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TextBox 198"/>
          <p:cNvSpPr txBox="1"/>
          <p:nvPr/>
        </p:nvSpPr>
        <p:spPr>
          <a:xfrm rot="16200000">
            <a:off x="-2991534" y="2717513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X, Y </a:t>
            </a:r>
            <a:r>
              <a:rPr lang="en-US" sz="3200" dirty="0" err="1" smtClean="0">
                <a:latin typeface="Nikoshban"/>
              </a:rPr>
              <a:t>অক্ষ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বরাবর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প্রতি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ঘর</a:t>
            </a:r>
            <a:r>
              <a:rPr lang="en-US" sz="3200" dirty="0" smtClean="0">
                <a:latin typeface="Nikoshban"/>
              </a:rPr>
              <a:t> = </a:t>
            </a:r>
            <a:r>
              <a:rPr lang="en-US" sz="3200" dirty="0" err="1" smtClean="0">
                <a:latin typeface="Nikoshban"/>
              </a:rPr>
              <a:t>এক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একক</a:t>
            </a:r>
            <a:r>
              <a:rPr lang="en-US" sz="3200" dirty="0" smtClean="0">
                <a:latin typeface="Nikoshban"/>
              </a:rPr>
              <a:t> </a:t>
            </a:r>
            <a:endParaRPr lang="en-US" sz="3200" dirty="0">
              <a:latin typeface="+mj-lt"/>
            </a:endParaRPr>
          </a:p>
        </p:txBody>
      </p:sp>
      <p:cxnSp>
        <p:nvCxnSpPr>
          <p:cNvPr id="219" name="Straight Connector 218"/>
          <p:cNvCxnSpPr>
            <a:stCxn id="97" idx="18"/>
          </p:cNvCxnSpPr>
          <p:nvPr/>
        </p:nvCxnSpPr>
        <p:spPr>
          <a:xfrm flipV="1">
            <a:off x="2481943" y="4572000"/>
            <a:ext cx="32657" cy="6749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 rot="5400000" flipH="1" flipV="1">
            <a:off x="2857500" y="4250624"/>
            <a:ext cx="1588" cy="7935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>
            <a:endCxn id="209" idx="4"/>
          </p:cNvCxnSpPr>
          <p:nvPr/>
        </p:nvCxnSpPr>
        <p:spPr>
          <a:xfrm rot="5400000" flipH="1" flipV="1">
            <a:off x="2894806" y="4343400"/>
            <a:ext cx="610394" cy="7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>
            <a:endCxn id="208" idx="4"/>
          </p:cNvCxnSpPr>
          <p:nvPr/>
        </p:nvCxnSpPr>
        <p:spPr>
          <a:xfrm>
            <a:off x="3200400" y="3962400"/>
            <a:ext cx="762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>
            <a:stCxn id="207" idx="4"/>
          </p:cNvCxnSpPr>
          <p:nvPr/>
        </p:nvCxnSpPr>
        <p:spPr>
          <a:xfrm rot="16200000" flipH="1">
            <a:off x="3315097" y="3238103"/>
            <a:ext cx="1295401" cy="7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/>
          <p:nvPr/>
        </p:nvCxnSpPr>
        <p:spPr>
          <a:xfrm rot="5400000" flipH="1" flipV="1">
            <a:off x="5790406" y="3505994"/>
            <a:ext cx="1588" cy="762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/>
          <p:nvPr/>
        </p:nvCxnSpPr>
        <p:spPr>
          <a:xfrm rot="5400000" flipH="1" flipV="1">
            <a:off x="5104606" y="2818606"/>
            <a:ext cx="1588" cy="762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/>
          <p:nvPr/>
        </p:nvCxnSpPr>
        <p:spPr>
          <a:xfrm rot="5400000" flipH="1" flipV="1">
            <a:off x="4342606" y="2132806"/>
            <a:ext cx="1588" cy="762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 rot="5400000" flipH="1" flipV="1">
            <a:off x="4381103" y="2857103"/>
            <a:ext cx="685800" cy="7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 rot="5400000" flipH="1" flipV="1">
            <a:off x="5068094" y="3542506"/>
            <a:ext cx="685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/>
          <p:nvPr/>
        </p:nvCxnSpPr>
        <p:spPr>
          <a:xfrm rot="16200000" flipH="1">
            <a:off x="5486002" y="4647802"/>
            <a:ext cx="1371604" cy="7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8" name="Rectangle 197"/>
          <p:cNvSpPr/>
          <p:nvPr/>
        </p:nvSpPr>
        <p:spPr>
          <a:xfrm>
            <a:off x="4724400" y="3200400"/>
            <a:ext cx="762000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/>
          <p:cNvSpPr/>
          <p:nvPr/>
        </p:nvSpPr>
        <p:spPr>
          <a:xfrm>
            <a:off x="2514600" y="4648200"/>
            <a:ext cx="685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212"/>
          <p:cNvSpPr/>
          <p:nvPr/>
        </p:nvSpPr>
        <p:spPr>
          <a:xfrm>
            <a:off x="3200400" y="3962400"/>
            <a:ext cx="762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/>
          <p:cNvSpPr/>
          <p:nvPr/>
        </p:nvSpPr>
        <p:spPr>
          <a:xfrm>
            <a:off x="3962400" y="2514600"/>
            <a:ext cx="762000" cy="2819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/>
          <p:cNvSpPr/>
          <p:nvPr/>
        </p:nvSpPr>
        <p:spPr>
          <a:xfrm>
            <a:off x="5486400" y="3962400"/>
            <a:ext cx="6858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7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2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7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2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2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7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2" dur="2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7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2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7" dur="2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2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2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7" dur="2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2" dur="2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7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2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7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2" dur="2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7" dur="2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2" dur="2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0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3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9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/>
      <p:bldP spid="99" grpId="0"/>
      <p:bldP spid="100" grpId="0"/>
      <p:bldP spid="101" grpId="0"/>
      <p:bldP spid="102" grpId="0"/>
      <p:bldP spid="103" grpId="0"/>
      <p:bldP spid="195" grpId="0"/>
      <p:bldP spid="196" grpId="0"/>
      <p:bldP spid="197" grpId="0"/>
      <p:bldP spid="200" grpId="0"/>
      <p:bldP spid="201" grpId="0"/>
      <p:bldP spid="202" grpId="0"/>
      <p:bldP spid="203" grpId="0"/>
      <p:bldP spid="204" grpId="0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4" grpId="0" animBg="1"/>
      <p:bldP spid="215" grpId="0" animBg="1"/>
      <p:bldP spid="216" grpId="0" animBg="1"/>
      <p:bldP spid="217" grpId="0" animBg="1"/>
      <p:bldP spid="199" grpId="0"/>
      <p:bldP spid="198" grpId="0" animBg="1"/>
      <p:bldP spid="212" grpId="0" animBg="1"/>
      <p:bldP spid="213" grpId="0" animBg="1"/>
      <p:bldP spid="218" grpId="0" animBg="1"/>
      <p:bldP spid="2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990600"/>
            <a:ext cx="8839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/>
              </a:rPr>
              <a:t> </a:t>
            </a:r>
            <a:r>
              <a:rPr lang="en-US" sz="3600" b="1" u="sng" dirty="0" err="1" smtClean="0">
                <a:latin typeface="Nikoshban"/>
              </a:rPr>
              <a:t>বর্ণনাঃ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ছক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কাগজে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smtClean="0"/>
              <a:t>X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অক্ষ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বরাবর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প্রতি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ঘরকে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অবিচ্ছিন্ন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শ্রেণিসীমার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এক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একক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এবং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smtClean="0"/>
              <a:t>Y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অক্ষ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বরাবর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প্রতি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ঘরকে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গণসখ্যার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এক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একক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ধরে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গণসখ্যা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নিবেশনের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আয়তলেখ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আঁকা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হলো</a:t>
            </a:r>
            <a:r>
              <a:rPr lang="en-US" sz="3600" dirty="0" smtClean="0">
                <a:latin typeface="Nikoshban"/>
              </a:rPr>
              <a:t> । </a:t>
            </a:r>
            <a:r>
              <a:rPr lang="en-US" sz="3600" dirty="0" err="1" smtClean="0">
                <a:latin typeface="Nikoshban"/>
              </a:rPr>
              <a:t>মূলবিন্দু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থেকে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ভাঙ্গা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চিহ্ন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দিয়ে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smtClean="0">
                <a:latin typeface="+mj-lt"/>
              </a:rPr>
              <a:t>45.5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এর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পূর্বের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ঘরগুলো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বিদ্যমান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বুঝানো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হয়েছে</a:t>
            </a:r>
            <a:r>
              <a:rPr lang="en-US" sz="3600" dirty="0" smtClean="0">
                <a:latin typeface="Nikoshban"/>
              </a:rPr>
              <a:t> । </a:t>
            </a:r>
            <a:endParaRPr lang="en-US" sz="3600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2133600" y="838200"/>
            <a:ext cx="6019800" cy="914400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86200" y="914400"/>
            <a:ext cx="2743200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/>
              </a:rPr>
              <a:t> </a:t>
            </a:r>
            <a:r>
              <a:rPr lang="en-US" sz="40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/>
              </a:rPr>
              <a:t>একক</a:t>
            </a:r>
            <a:r>
              <a:rPr lang="en-US" sz="4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/>
              </a:rPr>
              <a:t> </a:t>
            </a:r>
            <a:r>
              <a:rPr lang="en-US" sz="40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/>
              </a:rPr>
              <a:t>কাজ</a:t>
            </a:r>
            <a:r>
              <a:rPr lang="en-US" sz="4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/>
              </a:rPr>
              <a:t> </a:t>
            </a:r>
            <a:endParaRPr lang="en-US" sz="40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9812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/>
              </a:rPr>
              <a:t>নিম্নোক্ত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সারণির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অবিচ্ছিন্ন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শ্রেণিসীমা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নির্ণয়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করঃ</a:t>
            </a:r>
            <a:r>
              <a:rPr lang="en-US" sz="3600" dirty="0" smtClean="0">
                <a:latin typeface="Nikoshban"/>
              </a:rPr>
              <a:t> </a:t>
            </a:r>
            <a:endParaRPr lang="en-US" sz="3600" dirty="0">
              <a:latin typeface="Nikoshban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2" y="3124200"/>
          <a:ext cx="9372598" cy="115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6400"/>
                <a:gridCol w="1066800"/>
                <a:gridCol w="1066800"/>
                <a:gridCol w="1066800"/>
                <a:gridCol w="1066800"/>
                <a:gridCol w="1066800"/>
                <a:gridCol w="1066800"/>
                <a:gridCol w="129539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ban"/>
                        </a:rPr>
                        <a:t>শ্রেণিব্যাপ্তি</a:t>
                      </a:r>
                      <a:r>
                        <a:rPr lang="en-US" sz="3200" baseline="0" dirty="0" smtClean="0">
                          <a:latin typeface="Nikoshban"/>
                        </a:rPr>
                        <a:t> </a:t>
                      </a:r>
                      <a:endParaRPr lang="en-US" sz="3200" dirty="0">
                        <a:latin typeface="Nik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+mj-lt"/>
                        </a:rPr>
                        <a:t>31-40</a:t>
                      </a:r>
                      <a:endParaRPr lang="en-US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+mj-lt"/>
                        </a:rPr>
                        <a:t>41-50</a:t>
                      </a:r>
                      <a:endParaRPr lang="en-US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+mj-lt"/>
                        </a:rPr>
                        <a:t>51-60</a:t>
                      </a:r>
                      <a:endParaRPr lang="en-US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+mj-lt"/>
                        </a:rPr>
                        <a:t>61-70</a:t>
                      </a:r>
                      <a:endParaRPr lang="en-US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+mj-lt"/>
                        </a:rPr>
                        <a:t>71-80</a:t>
                      </a:r>
                      <a:endParaRPr lang="en-US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+mj-lt"/>
                        </a:rPr>
                        <a:t>81-90</a:t>
                      </a:r>
                      <a:endParaRPr lang="en-US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+mj-lt"/>
                        </a:rPr>
                        <a:t>91-100</a:t>
                      </a:r>
                      <a:endParaRPr lang="en-US" sz="28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ban"/>
                        </a:rPr>
                        <a:t>গণসংখ্যা</a:t>
                      </a:r>
                      <a:r>
                        <a:rPr lang="en-US" sz="3200" baseline="0" dirty="0" smtClean="0">
                          <a:latin typeface="Nikoshban"/>
                        </a:rPr>
                        <a:t> </a:t>
                      </a:r>
                      <a:endParaRPr lang="en-US" sz="3200" dirty="0">
                        <a:latin typeface="Nik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6</a:t>
                      </a:r>
                      <a:endParaRPr lang="en-US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8</a:t>
                      </a:r>
                      <a:endParaRPr lang="en-US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10</a:t>
                      </a:r>
                      <a:endParaRPr lang="en-US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12</a:t>
                      </a:r>
                      <a:endParaRPr lang="en-US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5</a:t>
                      </a:r>
                      <a:endParaRPr lang="en-US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7</a:t>
                      </a:r>
                      <a:endParaRPr lang="en-US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2</a:t>
                      </a:r>
                      <a:endParaRPr lang="en-US" sz="28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/>
          <p:cNvSpPr/>
          <p:nvPr/>
        </p:nvSpPr>
        <p:spPr>
          <a:xfrm>
            <a:off x="2590800" y="762000"/>
            <a:ext cx="4191000" cy="1066800"/>
          </a:xfrm>
          <a:prstGeom prst="diamond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81400" y="9906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/>
              </a:rPr>
              <a:t>দলীয়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কাজ</a:t>
            </a:r>
            <a:r>
              <a:rPr lang="en-US" sz="4000" dirty="0" smtClean="0">
                <a:latin typeface="Nikoshban"/>
              </a:rPr>
              <a:t> </a:t>
            </a:r>
            <a:endParaRPr lang="en-US" sz="4000" dirty="0"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3622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/>
              </a:rPr>
              <a:t>কোনো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শ্রেণির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smtClean="0">
                <a:latin typeface="+mj-lt"/>
              </a:rPr>
              <a:t>60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জন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শিক্ষার্থীর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ওজনের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গণসংখ্যা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নিবেশন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সারণি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নিম্নরূপঃ</a:t>
            </a:r>
            <a:r>
              <a:rPr lang="en-US" sz="3600" dirty="0" smtClean="0">
                <a:latin typeface="Nikoshban"/>
              </a:rPr>
              <a:t> </a:t>
            </a:r>
            <a:endParaRPr lang="en-US" sz="3600" dirty="0">
              <a:latin typeface="Nikoshban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1" y="3830320"/>
          <a:ext cx="8991599" cy="115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799"/>
                <a:gridCol w="1219200"/>
                <a:gridCol w="1143000"/>
                <a:gridCol w="11430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ban"/>
                        </a:rPr>
                        <a:t>শ্রেণিব্যাপ্তি</a:t>
                      </a:r>
                      <a:r>
                        <a:rPr lang="en-US" sz="3200" baseline="0" dirty="0" smtClean="0">
                          <a:latin typeface="Nikoshban"/>
                        </a:rPr>
                        <a:t> </a:t>
                      </a:r>
                      <a:endParaRPr lang="en-US" sz="3200" dirty="0">
                        <a:latin typeface="Nik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45-49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50-54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55-59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60-64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65-69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70-74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ban"/>
                        </a:rPr>
                        <a:t>গণসংখ্যা</a:t>
                      </a:r>
                      <a:r>
                        <a:rPr lang="en-US" sz="3200" baseline="0" dirty="0" smtClean="0">
                          <a:latin typeface="Nikoshban"/>
                        </a:rPr>
                        <a:t> </a:t>
                      </a:r>
                      <a:endParaRPr lang="en-US" sz="3200" dirty="0">
                        <a:latin typeface="Nik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+mj-lt"/>
                        </a:rPr>
                        <a:t>4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+mj-lt"/>
                        </a:rPr>
                        <a:t>8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+mj-lt"/>
                        </a:rPr>
                        <a:t>10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+mj-lt"/>
                        </a:rPr>
                        <a:t>20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+mj-lt"/>
                        </a:rPr>
                        <a:t>12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+mj-lt"/>
                        </a:rPr>
                        <a:t>6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895600" y="685800"/>
            <a:ext cx="2514600" cy="990600"/>
          </a:xfrm>
          <a:prstGeom prst="downArrow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76600" y="6096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/>
              </a:rPr>
              <a:t>মূল্যায়ন</a:t>
            </a:r>
            <a:r>
              <a:rPr lang="en-US" sz="4000" b="1" dirty="0" smtClean="0">
                <a:latin typeface="Nikoshban"/>
              </a:rPr>
              <a:t> </a:t>
            </a:r>
            <a:endParaRPr lang="en-US" sz="4000" b="1" dirty="0"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981200"/>
            <a:ext cx="9067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arenR"/>
            </a:pPr>
            <a:r>
              <a:rPr lang="en-US" sz="3600" dirty="0" err="1" smtClean="0">
                <a:latin typeface="Nikoshban"/>
              </a:rPr>
              <a:t>আয়তলেখ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আঁকার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জন্য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ছক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কাগজে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smtClean="0">
                <a:latin typeface="+mj-lt"/>
              </a:rPr>
              <a:t>X 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অক্ষ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বরাবর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নিম্নের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কোনটি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বসানো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হয়</a:t>
            </a:r>
            <a:r>
              <a:rPr lang="en-US" sz="3600" dirty="0" smtClean="0">
                <a:latin typeface="Nikoshban"/>
              </a:rPr>
              <a:t> ? </a:t>
            </a:r>
          </a:p>
          <a:p>
            <a:pPr marL="742950" indent="-742950"/>
            <a:r>
              <a:rPr lang="en-US" sz="3600" dirty="0" smtClean="0">
                <a:latin typeface="Nikoshban"/>
              </a:rPr>
              <a:t>    ক) </a:t>
            </a:r>
            <a:r>
              <a:rPr lang="en-US" sz="3600" dirty="0" err="1" smtClean="0">
                <a:latin typeface="Nikoshban"/>
              </a:rPr>
              <a:t>শ্রেণিব্যাপ্তি</a:t>
            </a:r>
            <a:r>
              <a:rPr lang="en-US" sz="3600" dirty="0" smtClean="0">
                <a:latin typeface="Nikoshban"/>
              </a:rPr>
              <a:t>                   খ) </a:t>
            </a:r>
            <a:r>
              <a:rPr lang="en-US" sz="3600" dirty="0" err="1" smtClean="0">
                <a:latin typeface="Nikoshban"/>
              </a:rPr>
              <a:t>গণসংখ্যা</a:t>
            </a:r>
            <a:r>
              <a:rPr lang="en-US" sz="3600" dirty="0" smtClean="0">
                <a:latin typeface="Nikoshban"/>
              </a:rPr>
              <a:t> </a:t>
            </a:r>
          </a:p>
          <a:p>
            <a:pPr marL="742950" indent="-742950"/>
            <a:r>
              <a:rPr lang="en-US" sz="3600" dirty="0" smtClean="0">
                <a:latin typeface="Nikoshban"/>
              </a:rPr>
              <a:t>    গ) </a:t>
            </a:r>
            <a:r>
              <a:rPr lang="en-US" sz="3600" dirty="0" err="1" smtClean="0">
                <a:latin typeface="Nikoshban"/>
              </a:rPr>
              <a:t>অবিচ্ছিন্ন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শ্রেণিসীমা</a:t>
            </a:r>
            <a:r>
              <a:rPr lang="en-US" sz="3600" dirty="0" smtClean="0">
                <a:latin typeface="Nikoshban"/>
              </a:rPr>
              <a:t>        ঘ) </a:t>
            </a:r>
            <a:r>
              <a:rPr lang="en-US" sz="3600" dirty="0" err="1" smtClean="0">
                <a:latin typeface="Nikoshban"/>
              </a:rPr>
              <a:t>শ্রেণির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মধ্যবিন্দু</a:t>
            </a:r>
            <a:r>
              <a:rPr lang="en-US" sz="3600" dirty="0" smtClean="0">
                <a:latin typeface="Nikoshban"/>
              </a:rPr>
              <a:t> </a:t>
            </a:r>
          </a:p>
          <a:p>
            <a:pPr marL="742950" indent="-742950"/>
            <a:r>
              <a:rPr lang="en-US" sz="3600" dirty="0" smtClean="0">
                <a:latin typeface="Nikoshban"/>
              </a:rPr>
              <a:t>2)  ৩১ – ৪০ </a:t>
            </a:r>
            <a:r>
              <a:rPr lang="en-US" sz="3600" dirty="0" err="1" smtClean="0">
                <a:latin typeface="Nikoshban"/>
              </a:rPr>
              <a:t>এর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অবিচ্ছিন্ন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শ্রেণিসীমা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কোনটি</a:t>
            </a:r>
            <a:r>
              <a:rPr lang="en-US" sz="3600" dirty="0" smtClean="0">
                <a:latin typeface="Nikoshban"/>
              </a:rPr>
              <a:t> ? </a:t>
            </a:r>
          </a:p>
          <a:p>
            <a:pPr marL="742950" indent="-742950"/>
            <a:r>
              <a:rPr lang="en-US" sz="3600" dirty="0" smtClean="0">
                <a:latin typeface="Nikoshban"/>
              </a:rPr>
              <a:t>    ক) ২৯.৫ – ৪০.৫          খ) ৩১.৫ – ৪১.৫ </a:t>
            </a:r>
          </a:p>
          <a:p>
            <a:pPr marL="742950" indent="-742950"/>
            <a:r>
              <a:rPr lang="en-US" sz="3600" dirty="0" smtClean="0">
                <a:latin typeface="Nikoshban"/>
              </a:rPr>
              <a:t>    গ) ২৯.৫ – ৪১.৫          ঘ) ৩০.৫ - ৪০.৫ </a:t>
            </a:r>
            <a:endParaRPr lang="en-US" sz="3600" dirty="0">
              <a:latin typeface="Nikoshban"/>
            </a:endParaRPr>
          </a:p>
        </p:txBody>
      </p:sp>
      <p:sp>
        <p:nvSpPr>
          <p:cNvPr id="5" name="Oval 4"/>
          <p:cNvSpPr/>
          <p:nvPr/>
        </p:nvSpPr>
        <p:spPr>
          <a:xfrm>
            <a:off x="5029200" y="5334000"/>
            <a:ext cx="533400" cy="457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90600" y="3733800"/>
            <a:ext cx="457200" cy="457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09800" y="685800"/>
            <a:ext cx="4724400" cy="1981200"/>
            <a:chOff x="2209800" y="685800"/>
            <a:chExt cx="4724400" cy="1981200"/>
          </a:xfrm>
        </p:grpSpPr>
        <p:sp>
          <p:nvSpPr>
            <p:cNvPr id="2" name="Diamond 1"/>
            <p:cNvSpPr/>
            <p:nvPr/>
          </p:nvSpPr>
          <p:spPr>
            <a:xfrm>
              <a:off x="2209800" y="685800"/>
              <a:ext cx="4724400" cy="1447800"/>
            </a:xfrm>
            <a:prstGeom prst="diamond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819400" y="1219200"/>
              <a:ext cx="3505200" cy="14478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048000" y="15240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বাড়ির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কাজ</a:t>
            </a:r>
            <a:r>
              <a:rPr lang="en-US" sz="4000" dirty="0" smtClean="0">
                <a:latin typeface="Nikoshban"/>
              </a:rPr>
              <a:t> </a:t>
            </a:r>
            <a:endParaRPr lang="en-US" sz="4000" dirty="0"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9718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/>
              </a:rPr>
              <a:t>নিচের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গণসংখ্যা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নিবেশনের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আয়তলেখ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আঁকঃ</a:t>
            </a:r>
            <a:r>
              <a:rPr lang="en-US" sz="3600" dirty="0" smtClean="0">
                <a:latin typeface="Nikoshban"/>
              </a:rPr>
              <a:t> </a:t>
            </a:r>
            <a:endParaRPr lang="en-US" sz="3600" dirty="0">
              <a:latin typeface="Nikoshban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3901440"/>
          <a:ext cx="8915400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3600"/>
                <a:gridCol w="1676400"/>
                <a:gridCol w="1752600"/>
                <a:gridCol w="1752600"/>
                <a:gridCol w="1600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Nikoshban"/>
                        </a:rPr>
                        <a:t>শ্রেণিব্যাপ্তি</a:t>
                      </a:r>
                      <a:r>
                        <a:rPr lang="en-US" sz="3600" baseline="0" dirty="0" smtClean="0">
                          <a:latin typeface="Nikoshban"/>
                        </a:rPr>
                        <a:t> </a:t>
                      </a:r>
                      <a:endParaRPr lang="en-US" sz="3600" dirty="0">
                        <a:latin typeface="Nik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+mj-lt"/>
                        </a:rPr>
                        <a:t>11 – 20 </a:t>
                      </a:r>
                      <a:endParaRPr lang="en-US" sz="3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+mj-lt"/>
                        </a:rPr>
                        <a:t>21 – 30 </a:t>
                      </a:r>
                      <a:endParaRPr lang="en-US" sz="3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+mj-lt"/>
                        </a:rPr>
                        <a:t>31 – 40 </a:t>
                      </a:r>
                      <a:endParaRPr lang="en-US" sz="3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+mj-lt"/>
                        </a:rPr>
                        <a:t>41 – 50 </a:t>
                      </a:r>
                      <a:endParaRPr lang="en-US" sz="36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Nikoshban"/>
                        </a:rPr>
                        <a:t>গণসংখ্যা</a:t>
                      </a:r>
                      <a:r>
                        <a:rPr lang="en-US" sz="3600" baseline="0" dirty="0" smtClean="0">
                          <a:latin typeface="Nikoshban"/>
                        </a:rPr>
                        <a:t> </a:t>
                      </a:r>
                      <a:endParaRPr lang="en-US" sz="3600" dirty="0">
                        <a:latin typeface="Nik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+mj-lt"/>
                        </a:rPr>
                        <a:t>4</a:t>
                      </a:r>
                      <a:endParaRPr lang="en-US" sz="3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+mj-lt"/>
                        </a:rPr>
                        <a:t>16</a:t>
                      </a:r>
                      <a:endParaRPr lang="en-US" sz="3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+mj-lt"/>
                        </a:rPr>
                        <a:t>20 </a:t>
                      </a:r>
                      <a:endParaRPr lang="en-US" sz="3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+mj-lt"/>
                        </a:rPr>
                        <a:t>25 </a:t>
                      </a:r>
                      <a:endParaRPr lang="en-US" sz="36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rt 1"/>
          <p:cNvSpPr/>
          <p:nvPr/>
        </p:nvSpPr>
        <p:spPr>
          <a:xfrm>
            <a:off x="2667000" y="609600"/>
            <a:ext cx="4953000" cy="2362200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05200" y="1371600"/>
            <a:ext cx="335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bg2"/>
                </a:solidFill>
                <a:latin typeface="Nikoshban"/>
              </a:rPr>
              <a:t>ধন্যবাদ</a:t>
            </a:r>
            <a:r>
              <a:rPr lang="en-US" sz="4400" b="1" dirty="0" smtClean="0">
                <a:solidFill>
                  <a:schemeClr val="bg2"/>
                </a:solidFill>
                <a:latin typeface="Nikoshban"/>
              </a:rPr>
              <a:t> </a:t>
            </a:r>
            <a:endParaRPr lang="en-US" sz="4400" b="1" dirty="0">
              <a:solidFill>
                <a:schemeClr val="bg2"/>
              </a:solidFill>
              <a:latin typeface="Nikosh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400" y="2529840"/>
            <a:ext cx="6019799" cy="3413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sndAc>
      <p:stSnd>
        <p:snd r:embed="rId2" name="explode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0110" y="426720"/>
            <a:ext cx="8081010" cy="660694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62000" y="1635761"/>
            <a:ext cx="73609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ফারুক হোসেন</a:t>
            </a:r>
          </a:p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শিক্ষক(এম.এস.সি) গণিত</a:t>
            </a:r>
          </a:p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নবিগঞ্জ ইসলামিয়া দাখিল মাদ্রাসা</a:t>
            </a:r>
          </a:p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সদর , লক্ষীপুর ।</a:t>
            </a:r>
          </a:p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০১৮৩৭৬২৩৫০৫ 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/>
          </a:p>
        </p:txBody>
      </p:sp>
      <p:pic>
        <p:nvPicPr>
          <p:cNvPr id="1026" name="Picture 2" descr="C:\Users\N C\Pictures\munna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7239000" y="2209800"/>
            <a:ext cx="2209799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0260" y="497840"/>
            <a:ext cx="536067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Left"/>
              <a:lightRig rig="threePt" dir="t"/>
            </a:scene3d>
          </a:bodyPr>
          <a:lstStyle/>
          <a:p>
            <a:r>
              <a:rPr lang="bn-IN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0140" y="1778002"/>
            <a:ext cx="65608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en-US" sz="4000" dirty="0" err="1" smtClean="0">
                <a:latin typeface="NikoshBAN"/>
                <a:cs typeface="NikoshBAN" panose="02000000000000000000" pitchFamily="2" charset="0"/>
              </a:rPr>
              <a:t>শ্রেণি</a:t>
            </a:r>
            <a:r>
              <a:rPr lang="en-US" sz="4000" dirty="0" smtClean="0">
                <a:latin typeface="NikoshBAN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/>
                <a:cs typeface="NikoshBAN" panose="02000000000000000000" pitchFamily="2" charset="0"/>
              </a:rPr>
              <a:t>- </a:t>
            </a:r>
            <a:r>
              <a:rPr lang="en-US" sz="4000" dirty="0" smtClean="0">
                <a:latin typeface="NikoshBAN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/>
                <a:cs typeface="NikoshBAN" panose="02000000000000000000" pitchFamily="2" charset="0"/>
              </a:rPr>
              <a:t>নবম</a:t>
            </a:r>
            <a:r>
              <a:rPr lang="en-US" sz="4000" dirty="0" smtClean="0">
                <a:latin typeface="NikoshBAN"/>
                <a:cs typeface="NikoshBAN" panose="02000000000000000000" pitchFamily="2" charset="0"/>
              </a:rPr>
              <a:t>   </a:t>
            </a:r>
          </a:p>
          <a:p>
            <a:pPr lvl="1" algn="just"/>
            <a:r>
              <a:rPr lang="en-US" sz="4000" dirty="0" err="1" smtClean="0">
                <a:latin typeface="NikoshBAN"/>
                <a:cs typeface="NikoshBAN" panose="02000000000000000000" pitchFamily="2" charset="0"/>
              </a:rPr>
              <a:t>বিষয়</a:t>
            </a:r>
            <a:r>
              <a:rPr lang="en-US" sz="4000" dirty="0" smtClean="0">
                <a:latin typeface="NikoshBAN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/>
                <a:cs typeface="NikoshBAN" panose="02000000000000000000" pitchFamily="2" charset="0"/>
              </a:rPr>
              <a:t>- </a:t>
            </a:r>
            <a:r>
              <a:rPr lang="en-US" sz="4000" dirty="0" smtClean="0">
                <a:latin typeface="NikoshBAN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/>
                <a:cs typeface="NikoshBAN" panose="02000000000000000000" pitchFamily="2" charset="0"/>
              </a:rPr>
              <a:t>গণিত </a:t>
            </a:r>
            <a:r>
              <a:rPr lang="en-US" sz="4000" dirty="0" smtClean="0">
                <a:latin typeface="NikoshBAN"/>
                <a:cs typeface="NikoshBAN" panose="02000000000000000000" pitchFamily="2" charset="0"/>
              </a:rPr>
              <a:t> </a:t>
            </a:r>
          </a:p>
          <a:p>
            <a:pPr lvl="1" algn="just"/>
            <a:r>
              <a:rPr lang="en-US" sz="4000" dirty="0" err="1" smtClean="0">
                <a:latin typeface="NikoshBAN"/>
                <a:cs typeface="NikoshBAN" panose="02000000000000000000" pitchFamily="2" charset="0"/>
              </a:rPr>
              <a:t>অধ্যায়</a:t>
            </a:r>
            <a:r>
              <a:rPr lang="en-US" sz="4000" dirty="0" smtClean="0">
                <a:latin typeface="NikoshBAN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/>
                <a:cs typeface="NikoshBAN" panose="02000000000000000000" pitchFamily="2" charset="0"/>
              </a:rPr>
              <a:t>- </a:t>
            </a:r>
            <a:r>
              <a:rPr lang="en-US" sz="4000" dirty="0" smtClean="0">
                <a:latin typeface="NikoshBAN"/>
                <a:cs typeface="NikoshBAN" panose="02000000000000000000" pitchFamily="2" charset="0"/>
              </a:rPr>
              <a:t> ১৭ </a:t>
            </a:r>
            <a:r>
              <a:rPr lang="bn-IN" sz="4000" dirty="0" smtClean="0">
                <a:latin typeface="NikoshBAN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/>
                <a:cs typeface="NikoshBAN" panose="02000000000000000000" pitchFamily="2" charset="0"/>
              </a:rPr>
              <a:t> </a:t>
            </a:r>
            <a:endParaRPr lang="bn-IN" sz="4000" dirty="0" smtClean="0">
              <a:latin typeface="NikoshBAN"/>
              <a:cs typeface="NikoshBAN" panose="02000000000000000000" pitchFamily="2" charset="0"/>
            </a:endParaRPr>
          </a:p>
          <a:p>
            <a:pPr lvl="1" algn="just"/>
            <a:r>
              <a:rPr lang="bn-IN" sz="4000" dirty="0" smtClean="0">
                <a:latin typeface="NikoshBAN"/>
                <a:cs typeface="NikoshBAN" panose="02000000000000000000" pitchFamily="2" charset="0"/>
              </a:rPr>
              <a:t>শিক্ষার্থীর সংখ্যা- ৮০</a:t>
            </a:r>
          </a:p>
          <a:p>
            <a:pPr lvl="1" algn="just"/>
            <a:r>
              <a:rPr lang="bn-IN" sz="4000" dirty="0" smtClean="0">
                <a:latin typeface="NikoshBAN"/>
                <a:cs typeface="NikoshBAN" panose="02000000000000000000" pitchFamily="2" charset="0"/>
              </a:rPr>
              <a:t>সময় – ৫০ মিনিট </a:t>
            </a:r>
            <a:r>
              <a:rPr lang="en-US" sz="4000" dirty="0" smtClean="0">
                <a:latin typeface="NikoshBAN"/>
                <a:cs typeface="NikoshBAN" panose="02000000000000000000" pitchFamily="2" charset="0"/>
              </a:rPr>
              <a:t> </a:t>
            </a:r>
          </a:p>
          <a:p>
            <a:endParaRPr lang="en-US" sz="4000" dirty="0" smtClean="0">
              <a:latin typeface="NikoshBAN"/>
            </a:endParaRPr>
          </a:p>
          <a:p>
            <a:endParaRPr lang="en-US" sz="4000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0"/>
            <a:ext cx="6934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 smtClean="0">
              <a:latin typeface="NikoshBAN"/>
            </a:endParaRPr>
          </a:p>
          <a:p>
            <a:pPr>
              <a:buFont typeface="Wingdings" pitchFamily="2" charset="2"/>
              <a:buChar char="§"/>
            </a:pPr>
            <a:r>
              <a:rPr lang="en-US" sz="3600" dirty="0" err="1" smtClean="0">
                <a:latin typeface="NikoshBAN"/>
              </a:rPr>
              <a:t>চিত্রটির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নাম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কি</a:t>
            </a:r>
            <a:r>
              <a:rPr lang="en-US" sz="3600" dirty="0" smtClean="0">
                <a:latin typeface="NikoshBAN"/>
              </a:rPr>
              <a:t> ? 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 err="1" smtClean="0">
                <a:latin typeface="NikoshBAN"/>
              </a:rPr>
              <a:t>গ্রাফ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পেপার</a:t>
            </a:r>
            <a:r>
              <a:rPr lang="en-US" sz="3600" dirty="0" smtClean="0">
                <a:latin typeface="NikoshBAN"/>
              </a:rPr>
              <a:t>  </a:t>
            </a:r>
          </a:p>
          <a:p>
            <a:pPr>
              <a:buFont typeface="Wingdings" pitchFamily="2" charset="2"/>
              <a:buChar char="§"/>
            </a:pPr>
            <a:endParaRPr lang="en-US" sz="3600" dirty="0" smtClean="0">
              <a:latin typeface="NikoshBAN"/>
            </a:endParaRPr>
          </a:p>
          <a:p>
            <a:pPr>
              <a:buFont typeface="Wingdings" pitchFamily="2" charset="2"/>
              <a:buChar char="§"/>
            </a:pPr>
            <a:endParaRPr lang="en-US" sz="3600" dirty="0" smtClean="0">
              <a:latin typeface="NikoshBAN"/>
            </a:endParaRPr>
          </a:p>
          <a:p>
            <a:pPr>
              <a:buFont typeface="Wingdings" pitchFamily="2" charset="2"/>
              <a:buChar char="§"/>
            </a:pPr>
            <a:r>
              <a:rPr lang="en-US" sz="3600" dirty="0" err="1" smtClean="0">
                <a:latin typeface="NikoshBAN"/>
              </a:rPr>
              <a:t>চিত্রটি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কি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আকৃতির</a:t>
            </a:r>
            <a:r>
              <a:rPr lang="en-US" sz="3600" dirty="0" smtClean="0">
                <a:latin typeface="NikoshBAN"/>
              </a:rPr>
              <a:t> ?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 err="1" smtClean="0">
                <a:latin typeface="NikoshBAN"/>
              </a:rPr>
              <a:t>আয়তাকৃতির</a:t>
            </a:r>
            <a:r>
              <a:rPr lang="en-US" sz="3600" dirty="0" smtClean="0">
                <a:latin typeface="NikoshBAN"/>
              </a:rPr>
              <a:t>   </a:t>
            </a:r>
            <a:endParaRPr lang="en-US" sz="3600" dirty="0">
              <a:latin typeface="NikoshBAN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334000" y="609600"/>
            <a:ext cx="3962400" cy="3352800"/>
            <a:chOff x="836612" y="381000"/>
            <a:chExt cx="7469188" cy="5563394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838200" y="5867400"/>
              <a:ext cx="74676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836612" y="381000"/>
              <a:ext cx="7469188" cy="5563394"/>
              <a:chOff x="304800" y="381000"/>
              <a:chExt cx="7469188" cy="5563394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304800" y="533400"/>
                <a:ext cx="7467600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304800" y="685800"/>
                <a:ext cx="7467600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304800" y="838200"/>
                <a:ext cx="7467600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304800" y="990600"/>
                <a:ext cx="7467600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304800" y="1143000"/>
                <a:ext cx="7467600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304800" y="1295400"/>
                <a:ext cx="7467600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304800" y="1447800"/>
                <a:ext cx="7467600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304800" y="1600200"/>
                <a:ext cx="7467600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304800" y="1752600"/>
                <a:ext cx="7467600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304800" y="1905000"/>
                <a:ext cx="7467600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304800" y="2057400"/>
                <a:ext cx="7467600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304800" y="2209800"/>
                <a:ext cx="7467600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304800" y="2362200"/>
                <a:ext cx="7467600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304800" y="2514600"/>
                <a:ext cx="7467600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304800" y="2667000"/>
                <a:ext cx="7467600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304800" y="2819400"/>
                <a:ext cx="7467600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304800" y="2971800"/>
                <a:ext cx="7467600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304800" y="3124200"/>
                <a:ext cx="7467600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304800" y="3276600"/>
                <a:ext cx="7467600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304800" y="3429000"/>
                <a:ext cx="7467600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304800" y="3581400"/>
                <a:ext cx="7467600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304800" y="3733800"/>
                <a:ext cx="7467600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304800" y="3886200"/>
                <a:ext cx="7467600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304800" y="4038600"/>
                <a:ext cx="7467600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304800" y="4191000"/>
                <a:ext cx="7467600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304800" y="4343400"/>
                <a:ext cx="7467600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304800" y="4495800"/>
                <a:ext cx="7467600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304800" y="4648200"/>
                <a:ext cx="7467600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304800" y="4800600"/>
                <a:ext cx="7467600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304800" y="4953000"/>
                <a:ext cx="7467600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304800" y="5105400"/>
                <a:ext cx="7467600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304800" y="5257800"/>
                <a:ext cx="7467600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304800" y="5410200"/>
                <a:ext cx="7467600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304800" y="5562600"/>
                <a:ext cx="7467600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304800" y="5715000"/>
                <a:ext cx="7467600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41" name="Group 40"/>
              <p:cNvGrpSpPr/>
              <p:nvPr/>
            </p:nvGrpSpPr>
            <p:grpSpPr>
              <a:xfrm>
                <a:off x="304800" y="381000"/>
                <a:ext cx="7469188" cy="5563394"/>
                <a:chOff x="304006" y="533400"/>
                <a:chExt cx="7469188" cy="5563394"/>
              </a:xfrm>
            </p:grpSpPr>
            <p:cxnSp>
              <p:nvCxnSpPr>
                <p:cNvPr id="42" name="Straight Connector 41"/>
                <p:cNvCxnSpPr/>
                <p:nvPr/>
              </p:nvCxnSpPr>
              <p:spPr>
                <a:xfrm rot="5400000">
                  <a:off x="-2476500" y="3314700"/>
                  <a:ext cx="5562600" cy="1588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>
                  <a:off x="-2324100" y="3313906"/>
                  <a:ext cx="5562600" cy="15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5400000">
                  <a:off x="-2171700" y="3313906"/>
                  <a:ext cx="5562600" cy="15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5400000">
                  <a:off x="-2019300" y="3313906"/>
                  <a:ext cx="5562600" cy="15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>
                  <a:off x="-1866900" y="3313906"/>
                  <a:ext cx="5562600" cy="1588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5400000">
                  <a:off x="-1714500" y="3313906"/>
                  <a:ext cx="5562600" cy="15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rot="5400000">
                  <a:off x="-1562100" y="3313906"/>
                  <a:ext cx="5562600" cy="15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rot="5400000">
                  <a:off x="-1409700" y="3313906"/>
                  <a:ext cx="5562600" cy="15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rot="5400000">
                  <a:off x="-1257300" y="3313906"/>
                  <a:ext cx="5562600" cy="15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rot="5400000">
                  <a:off x="-1104900" y="3313906"/>
                  <a:ext cx="5562600" cy="1588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rot="5400000">
                  <a:off x="-952500" y="3313906"/>
                  <a:ext cx="5562600" cy="15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rot="5400000">
                  <a:off x="-800100" y="3313906"/>
                  <a:ext cx="5562600" cy="15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rot="5400000">
                  <a:off x="-647700" y="3313906"/>
                  <a:ext cx="5562600" cy="15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5400000">
                  <a:off x="-495300" y="3313906"/>
                  <a:ext cx="5562600" cy="15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rot="5400000">
                  <a:off x="-342900" y="3313906"/>
                  <a:ext cx="5562600" cy="1588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rot="5400000">
                  <a:off x="-190500" y="3313906"/>
                  <a:ext cx="5562600" cy="15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rot="5400000">
                  <a:off x="-38100" y="3313906"/>
                  <a:ext cx="5562600" cy="15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rot="5400000">
                  <a:off x="114300" y="3313906"/>
                  <a:ext cx="5562600" cy="15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rot="5400000">
                  <a:off x="266700" y="3313906"/>
                  <a:ext cx="5562600" cy="15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rot="5400000">
                  <a:off x="419100" y="3313906"/>
                  <a:ext cx="5562600" cy="1588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rot="5400000">
                  <a:off x="571500" y="3313906"/>
                  <a:ext cx="5562600" cy="15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 rot="5400000">
                  <a:off x="723900" y="3313906"/>
                  <a:ext cx="5562600" cy="15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rot="5400000">
                  <a:off x="876300" y="3313906"/>
                  <a:ext cx="5562600" cy="15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rot="5400000">
                  <a:off x="1028700" y="3313906"/>
                  <a:ext cx="5562600" cy="15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 rot="5400000">
                  <a:off x="1181100" y="3313906"/>
                  <a:ext cx="5562600" cy="1588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rot="5400000">
                  <a:off x="1333500" y="3313906"/>
                  <a:ext cx="5562600" cy="15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 rot="5400000">
                  <a:off x="1485900" y="3313906"/>
                  <a:ext cx="5562600" cy="15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 rot="5400000">
                  <a:off x="1638300" y="3313906"/>
                  <a:ext cx="5562600" cy="15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 rot="5400000">
                  <a:off x="1790700" y="3313906"/>
                  <a:ext cx="5562600" cy="15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 rot="5400000">
                  <a:off x="1943100" y="3313906"/>
                  <a:ext cx="5562600" cy="1588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 rot="5400000">
                  <a:off x="2095500" y="3313906"/>
                  <a:ext cx="5562600" cy="15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 rot="5400000">
                  <a:off x="2247900" y="3313906"/>
                  <a:ext cx="5562600" cy="15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 rot="5400000">
                  <a:off x="2400300" y="3313906"/>
                  <a:ext cx="5562600" cy="15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 rot="5400000">
                  <a:off x="2552700" y="3313906"/>
                  <a:ext cx="5562600" cy="15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 rot="5400000">
                  <a:off x="2705100" y="3313906"/>
                  <a:ext cx="5562600" cy="1588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 rot="5400000">
                  <a:off x="2857500" y="3313906"/>
                  <a:ext cx="5562600" cy="15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 rot="5400000">
                  <a:off x="3009900" y="3313906"/>
                  <a:ext cx="5562600" cy="15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 rot="5400000">
                  <a:off x="3162300" y="3313906"/>
                  <a:ext cx="5562600" cy="15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 rot="5400000">
                  <a:off x="3314700" y="3313906"/>
                  <a:ext cx="5562600" cy="15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 rot="5400000">
                  <a:off x="3467100" y="3313906"/>
                  <a:ext cx="5562600" cy="1588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 rot="5400000">
                  <a:off x="3619500" y="3313906"/>
                  <a:ext cx="5562600" cy="15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 rot="5400000">
                  <a:off x="3771900" y="3313906"/>
                  <a:ext cx="5562600" cy="15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rot="5400000">
                  <a:off x="3924300" y="3313906"/>
                  <a:ext cx="5562600" cy="15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 rot="5400000">
                  <a:off x="4076700" y="3313906"/>
                  <a:ext cx="5562600" cy="15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 rot="5400000">
                  <a:off x="4229100" y="3313906"/>
                  <a:ext cx="5562600" cy="1588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 rot="5400000">
                  <a:off x="4381500" y="3313906"/>
                  <a:ext cx="5562600" cy="15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rot="5400000">
                  <a:off x="4533900" y="3313906"/>
                  <a:ext cx="5562600" cy="15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rot="5400000">
                  <a:off x="4686300" y="3313906"/>
                  <a:ext cx="5562600" cy="15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rot="5400000">
                  <a:off x="4838700" y="3313906"/>
                  <a:ext cx="5562600" cy="15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rot="5400000">
                  <a:off x="4991100" y="3313906"/>
                  <a:ext cx="5562600" cy="1588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92" name="Rectangle 91"/>
          <p:cNvSpPr/>
          <p:nvPr/>
        </p:nvSpPr>
        <p:spPr>
          <a:xfrm>
            <a:off x="990600" y="1828800"/>
            <a:ext cx="2819400" cy="762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3" name="Picture 92" descr="h65AAFD8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962400"/>
            <a:ext cx="3429000" cy="2209800"/>
          </a:xfrm>
          <a:prstGeom prst="rect">
            <a:avLst/>
          </a:prstGeom>
        </p:spPr>
      </p:pic>
      <p:pic>
        <p:nvPicPr>
          <p:cNvPr id="95" name="Picture 94" descr="Sachin_Tendulkar_cricket_centuries_against_countri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4038600"/>
            <a:ext cx="41148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762000"/>
            <a:ext cx="5867400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/>
              </a:rPr>
              <a:t>পরিসংখ্যান</a:t>
            </a:r>
            <a:r>
              <a:rPr lang="en-US" sz="4400" dirty="0" smtClean="0">
                <a:latin typeface="NikoshBAN"/>
              </a:rPr>
              <a:t> ( </a:t>
            </a:r>
            <a:r>
              <a:rPr lang="en-US" sz="4400" dirty="0" err="1" smtClean="0">
                <a:latin typeface="NikoshBAN"/>
              </a:rPr>
              <a:t>আয়তলেখ</a:t>
            </a:r>
            <a:r>
              <a:rPr lang="en-US" sz="4400" dirty="0" smtClean="0">
                <a:latin typeface="NikoshBAN"/>
              </a:rPr>
              <a:t> ) </a:t>
            </a:r>
            <a:endParaRPr lang="en-US" sz="4400" dirty="0">
              <a:latin typeface="NikoshBAN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9601200" cy="6400800"/>
            <a:chOff x="0" y="0"/>
            <a:chExt cx="9601200" cy="6400800"/>
          </a:xfrm>
        </p:grpSpPr>
        <p:pic>
          <p:nvPicPr>
            <p:cNvPr id="4" name="Picture 3" descr="আয়তলেখ +.pptx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601200" cy="64008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124200" y="762000"/>
              <a:ext cx="5410200" cy="92333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solidFill>
                    <a:srgbClr val="FF0000"/>
                  </a:solidFill>
                  <a:latin typeface="NikoshBAN"/>
                </a:rPr>
                <a:t>আয়তলেখ</a:t>
              </a:r>
              <a:r>
                <a:rPr lang="en-US" sz="5400" b="1" dirty="0" smtClean="0">
                  <a:solidFill>
                    <a:srgbClr val="FF0000"/>
                  </a:solidFill>
                  <a:latin typeface="NikoshBAN"/>
                </a:rPr>
                <a:t> </a:t>
              </a:r>
              <a:endParaRPr lang="en-US" sz="5400" b="1" dirty="0">
                <a:solidFill>
                  <a:srgbClr val="FF0000"/>
                </a:solidFill>
                <a:latin typeface="NikoshB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609600"/>
            <a:ext cx="579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/>
              </a:rPr>
              <a:t>শিখনফল</a:t>
            </a:r>
            <a:r>
              <a:rPr lang="en-US" sz="4400" dirty="0" smtClean="0">
                <a:latin typeface="NikoshBAN"/>
              </a:rPr>
              <a:t>- </a:t>
            </a:r>
            <a:endParaRPr lang="en-US" sz="4400" dirty="0"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905000"/>
            <a:ext cx="8915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+mj-lt"/>
              <a:buAutoNum type="romanUcPeriod"/>
            </a:pPr>
            <a:r>
              <a:rPr lang="en-US" sz="4000" dirty="0" err="1" smtClean="0">
                <a:latin typeface="NikoshBAN"/>
              </a:rPr>
              <a:t>আয়তলেখ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কি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তা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বলতে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পারবে</a:t>
            </a:r>
            <a:r>
              <a:rPr lang="en-US" sz="4000" dirty="0" smtClean="0">
                <a:latin typeface="NikoshBAN"/>
              </a:rPr>
              <a:t> । </a:t>
            </a:r>
          </a:p>
          <a:p>
            <a:pPr marL="857250" indent="-857250">
              <a:buFont typeface="+mj-lt"/>
              <a:buAutoNum type="romanUcPeriod"/>
            </a:pPr>
            <a:r>
              <a:rPr lang="en-US" sz="4000" dirty="0" err="1" smtClean="0">
                <a:latin typeface="NikoshBAN"/>
              </a:rPr>
              <a:t>আয়তলেখ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অংকন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করতে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পারবে</a:t>
            </a:r>
            <a:r>
              <a:rPr lang="en-US" sz="4000" dirty="0" smtClean="0">
                <a:latin typeface="NikoshBAN"/>
              </a:rPr>
              <a:t> । </a:t>
            </a:r>
          </a:p>
          <a:p>
            <a:pPr marL="857250" indent="-857250">
              <a:buFont typeface="+mj-lt"/>
              <a:buAutoNum type="romanUcPeriod"/>
            </a:pPr>
            <a:r>
              <a:rPr lang="en-US" sz="4000" dirty="0" err="1" smtClean="0">
                <a:latin typeface="NikoshBAN"/>
              </a:rPr>
              <a:t>আয়তলেখের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সাহায্যে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উপাত্ত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ব্যাখ্যা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করতে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পারবে</a:t>
            </a:r>
            <a:r>
              <a:rPr lang="en-US" sz="4000" dirty="0" smtClean="0">
                <a:latin typeface="NikoshBAN"/>
              </a:rPr>
              <a:t> ।  </a:t>
            </a:r>
            <a:endParaRPr lang="en-US" sz="4000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533400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Below"/>
              <a:lightRig rig="threePt" dir="t"/>
            </a:scene3d>
          </a:bodyPr>
          <a:lstStyle/>
          <a:p>
            <a:r>
              <a:rPr lang="en-US" sz="4000" u="sng" dirty="0" err="1" smtClean="0">
                <a:latin typeface="NikoshBAN"/>
              </a:rPr>
              <a:t>আয়তলেখ</a:t>
            </a:r>
            <a:r>
              <a:rPr lang="en-US" sz="4000" u="sng" dirty="0" smtClean="0">
                <a:latin typeface="NikoshBAN"/>
              </a:rPr>
              <a:t>- </a:t>
            </a:r>
            <a:r>
              <a:rPr lang="en-US" sz="4000" dirty="0" smtClean="0">
                <a:latin typeface="NikoshBAN"/>
              </a:rPr>
              <a:t> </a:t>
            </a:r>
            <a:endParaRPr lang="en-US" sz="4000" dirty="0"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219200"/>
            <a:ext cx="8610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/>
              </a:rPr>
              <a:t>  </a:t>
            </a:r>
            <a:r>
              <a:rPr lang="en-US" sz="3600" dirty="0" err="1" smtClean="0">
                <a:latin typeface="NikoshBAN"/>
              </a:rPr>
              <a:t>পরিসংখ্যা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বন্টনের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প্রত্যেক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শ্রেণির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বিস্তারকে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ভূমি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ধরে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শ্রেণিগুলির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প্রত্যেকটির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নিম্নসীমার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সাপেক্ষে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পরিসংখ্যার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বিন্দু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ছক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কাগজে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স্থাপন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করে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প্রয়োজনমতো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সরলরেখা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দিয়ে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যুক্ত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করলে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যে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অবিচ্ছিন্ন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লেখচিত্র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পাওয়া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যায়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তাকে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হিস্টোগ্রাম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বা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আয়তলেখ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বলে</a:t>
            </a:r>
            <a:r>
              <a:rPr lang="en-US" sz="3600" dirty="0" smtClean="0">
                <a:latin typeface="NikoshBAN"/>
              </a:rPr>
              <a:t> । </a:t>
            </a:r>
          </a:p>
          <a:p>
            <a:r>
              <a:rPr lang="en-US" sz="3600" dirty="0" smtClean="0">
                <a:latin typeface="NikoshBAN"/>
              </a:rPr>
              <a:t>                 </a:t>
            </a:r>
            <a:r>
              <a:rPr lang="en-US" sz="3600" dirty="0" err="1" smtClean="0">
                <a:latin typeface="NikoshBAN"/>
              </a:rPr>
              <a:t>অথবা</a:t>
            </a:r>
            <a:r>
              <a:rPr lang="en-US" sz="3600" dirty="0" smtClean="0">
                <a:latin typeface="NikoshBAN"/>
              </a:rPr>
              <a:t> </a:t>
            </a:r>
          </a:p>
          <a:p>
            <a:r>
              <a:rPr lang="en-US" sz="3600" dirty="0" smtClean="0">
                <a:latin typeface="NikoshBAN"/>
              </a:rPr>
              <a:t>    </a:t>
            </a:r>
            <a:r>
              <a:rPr lang="en-US" sz="3600" dirty="0" err="1" smtClean="0">
                <a:latin typeface="NikoshBAN"/>
              </a:rPr>
              <a:t>অবিচ্ছিন্ন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গণসংখ্যা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সারণির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লেখচিত্রকে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আয়তলেখ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বলে</a:t>
            </a:r>
            <a:r>
              <a:rPr lang="en-US" sz="3600" dirty="0" smtClean="0">
                <a:latin typeface="NikoshBAN"/>
              </a:rPr>
              <a:t> ।  </a:t>
            </a:r>
            <a:endParaRPr lang="en-US" sz="3600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780871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/>
              </a:rPr>
              <a:t>নিচের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গণসংখ্যা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নিবেশন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সারণির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আয়তলেখ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অংকন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করিঃ</a:t>
            </a:r>
            <a:r>
              <a:rPr lang="en-US" sz="3600" dirty="0" smtClean="0">
                <a:latin typeface="NikoshBAN"/>
              </a:rPr>
              <a:t>  </a:t>
            </a:r>
            <a:endParaRPr lang="en-US" sz="3600" dirty="0">
              <a:latin typeface="NikoshBAN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4800" y="2438400"/>
          <a:ext cx="91440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3600"/>
                <a:gridCol w="1371600"/>
                <a:gridCol w="1371600"/>
                <a:gridCol w="1371600"/>
                <a:gridCol w="1447800"/>
                <a:gridCol w="1447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NikoshBAN"/>
                        </a:rPr>
                        <a:t>শ্রেণি</a:t>
                      </a:r>
                      <a:r>
                        <a:rPr lang="en-US" sz="3600" baseline="0" dirty="0" smtClean="0">
                          <a:latin typeface="NikoshBAN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/>
                        </a:rPr>
                        <a:t>ব্যবধান</a:t>
                      </a:r>
                      <a:r>
                        <a:rPr lang="en-US" sz="3600" baseline="0" dirty="0" smtClean="0">
                          <a:latin typeface="NikoshBAN"/>
                        </a:rPr>
                        <a:t> </a:t>
                      </a:r>
                      <a:endParaRPr lang="en-US" sz="3600" dirty="0">
                        <a:latin typeface="NikoshB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Calibri" pitchFamily="34" charset="0"/>
                          <a:cs typeface="Calibri" pitchFamily="34" charset="0"/>
                        </a:rPr>
                        <a:t>46-50 </a:t>
                      </a:r>
                      <a:endParaRPr lang="en-US" sz="3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Calibri" pitchFamily="34" charset="0"/>
                          <a:cs typeface="Calibri" pitchFamily="34" charset="0"/>
                        </a:rPr>
                        <a:t>51-55</a:t>
                      </a:r>
                      <a:endParaRPr lang="en-US" sz="3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Calibri" pitchFamily="34" charset="0"/>
                          <a:cs typeface="Calibri" pitchFamily="34" charset="0"/>
                        </a:rPr>
                        <a:t>56-60</a:t>
                      </a:r>
                      <a:endParaRPr lang="en-US" sz="3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Calibri" pitchFamily="34" charset="0"/>
                          <a:cs typeface="Calibri" pitchFamily="34" charset="0"/>
                        </a:rPr>
                        <a:t>61-65</a:t>
                      </a:r>
                      <a:endParaRPr lang="en-US" sz="3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Calibri" pitchFamily="34" charset="0"/>
                          <a:cs typeface="Calibri" pitchFamily="34" charset="0"/>
                        </a:rPr>
                        <a:t>66-70</a:t>
                      </a:r>
                      <a:endParaRPr lang="en-US" sz="3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NikoshBAN"/>
                        </a:rPr>
                        <a:t>গণসংখ্যা</a:t>
                      </a:r>
                      <a:r>
                        <a:rPr lang="en-US" sz="3600" baseline="0" dirty="0" smtClean="0">
                          <a:latin typeface="NikoshBAN"/>
                        </a:rPr>
                        <a:t> </a:t>
                      </a:r>
                      <a:endParaRPr lang="en-US" sz="3600" dirty="0">
                        <a:latin typeface="NikoshB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en-US" sz="3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  <a:endParaRPr lang="en-US" sz="3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Calibri" pitchFamily="34" charset="0"/>
                          <a:cs typeface="Calibri" pitchFamily="34" charset="0"/>
                        </a:rPr>
                        <a:t>20</a:t>
                      </a:r>
                      <a:endParaRPr lang="en-US" sz="3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Calibri" pitchFamily="34" charset="0"/>
                          <a:cs typeface="Calibri" pitchFamily="34" charset="0"/>
                        </a:rPr>
                        <a:t>15</a:t>
                      </a:r>
                      <a:endParaRPr lang="en-US" sz="3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  <a:endParaRPr lang="en-US" sz="3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/>
              </a:rPr>
              <a:t>নিম্নে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আয়তলেখ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আঁকার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সারণি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তৈরি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করি</a:t>
            </a:r>
            <a:r>
              <a:rPr lang="en-US" sz="3600" dirty="0" smtClean="0">
                <a:latin typeface="NikoshBAN"/>
              </a:rPr>
              <a:t> - </a:t>
            </a:r>
            <a:endParaRPr lang="en-US" sz="3600" dirty="0">
              <a:latin typeface="NikoshBAN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8600" y="1356360"/>
          <a:ext cx="9144000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50634"/>
                <a:gridCol w="3726366"/>
                <a:gridCol w="2667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 smtClean="0">
                          <a:ln w="12700">
                            <a:solidFill>
                              <a:schemeClr val="tx1"/>
                            </a:solidFill>
                            <a:prstDash val="solid"/>
                          </a:ln>
                          <a:latin typeface="NikoshBAN"/>
                        </a:rPr>
                        <a:t>শ্রেণি</a:t>
                      </a:r>
                      <a:r>
                        <a:rPr lang="en-US" sz="3600" b="0" baseline="0" dirty="0" smtClean="0">
                          <a:ln w="12700">
                            <a:solidFill>
                              <a:schemeClr val="tx1"/>
                            </a:solidFill>
                            <a:prstDash val="solid"/>
                          </a:ln>
                          <a:latin typeface="NikoshBAN"/>
                        </a:rPr>
                        <a:t> </a:t>
                      </a:r>
                      <a:r>
                        <a:rPr lang="en-US" sz="3600" b="0" baseline="0" dirty="0" err="1" smtClean="0">
                          <a:ln w="12700">
                            <a:solidFill>
                              <a:schemeClr val="tx1"/>
                            </a:solidFill>
                            <a:prstDash val="solid"/>
                          </a:ln>
                          <a:latin typeface="NikoshBAN"/>
                        </a:rPr>
                        <a:t>ব্যবধান</a:t>
                      </a:r>
                      <a:r>
                        <a:rPr lang="en-US" sz="3600" b="0" baseline="0" dirty="0" smtClean="0">
                          <a:ln w="12700">
                            <a:solidFill>
                              <a:schemeClr val="tx1"/>
                            </a:solidFill>
                            <a:prstDash val="solid"/>
                          </a:ln>
                          <a:latin typeface="NikoshBAN"/>
                        </a:rPr>
                        <a:t> </a:t>
                      </a:r>
                      <a:endParaRPr lang="en-US" sz="3600" b="0" dirty="0">
                        <a:ln w="12700">
                          <a:solidFill>
                            <a:schemeClr val="tx1"/>
                          </a:solidFill>
                          <a:prstDash val="solid"/>
                        </a:ln>
                        <a:latin typeface="Nik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NikoshBAN"/>
                        </a:rPr>
                        <a:t>অবিচ্ছিন্ন</a:t>
                      </a:r>
                      <a:r>
                        <a:rPr lang="en-US" sz="3600" baseline="0" dirty="0" smtClean="0">
                          <a:latin typeface="NikoshBAN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/>
                        </a:rPr>
                        <a:t>শ্রেণিসীমা</a:t>
                      </a:r>
                      <a:r>
                        <a:rPr lang="en-US" sz="3600" baseline="0" dirty="0" smtClean="0">
                          <a:latin typeface="NikoshBAN"/>
                        </a:rPr>
                        <a:t> </a:t>
                      </a:r>
                      <a:endParaRPr lang="en-US" sz="3600" dirty="0">
                        <a:latin typeface="Nik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/>
                        </a:rPr>
                        <a:t>গণসংখ্যা</a:t>
                      </a:r>
                      <a:r>
                        <a:rPr lang="en-US" sz="3600" baseline="0" dirty="0" smtClean="0">
                          <a:latin typeface="NikoshBAN"/>
                        </a:rPr>
                        <a:t> </a:t>
                      </a:r>
                      <a:endParaRPr lang="en-US" sz="3600" dirty="0">
                        <a:latin typeface="NikoshB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Calibri" pitchFamily="34" charset="0"/>
                          <a:cs typeface="Calibri" pitchFamily="34" charset="0"/>
                        </a:rPr>
                        <a:t>46 –</a:t>
                      </a:r>
                      <a:r>
                        <a:rPr lang="en-US" sz="3600" baseline="0" dirty="0" smtClean="0">
                          <a:latin typeface="Calibri" pitchFamily="34" charset="0"/>
                          <a:cs typeface="Calibri" pitchFamily="34" charset="0"/>
                        </a:rPr>
                        <a:t> 50 </a:t>
                      </a:r>
                      <a:endParaRPr lang="en-US" sz="3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en-US" sz="3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Calibri" pitchFamily="34" charset="0"/>
                          <a:cs typeface="Calibri" pitchFamily="34" charset="0"/>
                        </a:rPr>
                        <a:t>51 – 55 </a:t>
                      </a:r>
                      <a:endParaRPr lang="en-US" sz="3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  <a:endParaRPr lang="en-US" sz="3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Calibri" pitchFamily="34" charset="0"/>
                          <a:cs typeface="Calibri" pitchFamily="34" charset="0"/>
                        </a:rPr>
                        <a:t>56 – 60</a:t>
                      </a:r>
                      <a:r>
                        <a:rPr lang="en-US" sz="36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en-US" sz="3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Calibri" pitchFamily="34" charset="0"/>
                          <a:cs typeface="Calibri" pitchFamily="34" charset="0"/>
                        </a:rPr>
                        <a:t>20</a:t>
                      </a:r>
                      <a:endParaRPr lang="en-US" sz="3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Calibri" pitchFamily="34" charset="0"/>
                          <a:cs typeface="Calibri" pitchFamily="34" charset="0"/>
                        </a:rPr>
                        <a:t>61 – 65 </a:t>
                      </a:r>
                      <a:endParaRPr lang="en-US" sz="3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Calibri" pitchFamily="34" charset="0"/>
                          <a:cs typeface="Calibri" pitchFamily="34" charset="0"/>
                        </a:rPr>
                        <a:t>15</a:t>
                      </a:r>
                      <a:endParaRPr lang="en-US" sz="3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Calibri" pitchFamily="34" charset="0"/>
                          <a:cs typeface="Calibri" pitchFamily="34" charset="0"/>
                        </a:rPr>
                        <a:t>66</a:t>
                      </a:r>
                      <a:r>
                        <a:rPr lang="en-US" sz="3600" baseline="0" dirty="0" smtClean="0">
                          <a:latin typeface="Calibri" pitchFamily="34" charset="0"/>
                          <a:cs typeface="Calibri" pitchFamily="34" charset="0"/>
                        </a:rPr>
                        <a:t> – 70 </a:t>
                      </a:r>
                      <a:r>
                        <a:rPr lang="en-US" sz="3600" dirty="0" smtClean="0">
                          <a:latin typeface="Calibri" pitchFamily="34" charset="0"/>
                          <a:cs typeface="Calibri" pitchFamily="34" charset="0"/>
                        </a:rPr>
                        <a:t>  </a:t>
                      </a:r>
                      <a:endParaRPr lang="en-US" sz="3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  <a:endParaRPr lang="en-US" sz="3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733800" y="19812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alibri" pitchFamily="34" charset="0"/>
                <a:cs typeface="Calibri" pitchFamily="34" charset="0"/>
              </a:rPr>
              <a:t>45.5 – 50.5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33800" y="26670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alibri" pitchFamily="34" charset="0"/>
                <a:cs typeface="Calibri" pitchFamily="34" charset="0"/>
              </a:rPr>
              <a:t>50.5 – 55.5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33800" y="32766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alibri" pitchFamily="34" charset="0"/>
                <a:cs typeface="Calibri" pitchFamily="34" charset="0"/>
              </a:rPr>
              <a:t>55.5 – 60.5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33800" y="38862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alibri" pitchFamily="34" charset="0"/>
                <a:cs typeface="Calibri" pitchFamily="34" charset="0"/>
              </a:rPr>
              <a:t>60.5 – 65.5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33800" y="45720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alibri" pitchFamily="34" charset="0"/>
                <a:cs typeface="Calibri" pitchFamily="34" charset="0"/>
              </a:rPr>
              <a:t>65.5 – 70.5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690</TotalTime>
  <Words>391</Words>
  <Application>Microsoft Office PowerPoint</Application>
  <PresentationFormat>Custom</PresentationFormat>
  <Paragraphs>132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 C</dc:creator>
  <cp:lastModifiedBy>N C</cp:lastModifiedBy>
  <cp:revision>87</cp:revision>
  <dcterms:created xsi:type="dcterms:W3CDTF">2006-08-16T00:00:00Z</dcterms:created>
  <dcterms:modified xsi:type="dcterms:W3CDTF">2021-11-07T14:27:35Z</dcterms:modified>
</cp:coreProperties>
</file>