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4"/>
  </p:notesMasterIdLst>
  <p:sldIdLst>
    <p:sldId id="270" r:id="rId2"/>
    <p:sldId id="269" r:id="rId3"/>
    <p:sldId id="263" r:id="rId4"/>
    <p:sldId id="271" r:id="rId5"/>
    <p:sldId id="273" r:id="rId6"/>
    <p:sldId id="274" r:id="rId7"/>
    <p:sldId id="275" r:id="rId8"/>
    <p:sldId id="272" r:id="rId9"/>
    <p:sldId id="290" r:id="rId10"/>
    <p:sldId id="293" r:id="rId11"/>
    <p:sldId id="288" r:id="rId12"/>
    <p:sldId id="277" r:id="rId13"/>
    <p:sldId id="294" r:id="rId14"/>
    <p:sldId id="295" r:id="rId15"/>
    <p:sldId id="278" r:id="rId16"/>
    <p:sldId id="296" r:id="rId17"/>
    <p:sldId id="297" r:id="rId18"/>
    <p:sldId id="298" r:id="rId19"/>
    <p:sldId id="299" r:id="rId20"/>
    <p:sldId id="289" r:id="rId21"/>
    <p:sldId id="281"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6927A3-8698-44E8-AD14-F3424D239196}" type="datetimeFigureOut">
              <a:rPr lang="en-US" smtClean="0"/>
              <a:pPr/>
              <a:t>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032E96-0F19-448B-B587-0F721983BD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32E96-0F19-448B-B587-0F721983BD9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032D0A-9BE1-4400-A8CD-9466DE65AAB1}" type="datetimeFigureOut">
              <a:rPr lang="en-US" smtClean="0"/>
              <a:pPr/>
              <a:t>11/9/2021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789722B-9C7D-48BB-A790-A3057ED883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32D0A-9BE1-4400-A8CD-9466DE65AAB1}"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32D0A-9BE1-4400-A8CD-9466DE65AAB1}"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32D0A-9BE1-4400-A8CD-9466DE65AAB1}"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032D0A-9BE1-4400-A8CD-9466DE65AAB1}"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9722B-9C7D-48BB-A790-A3057ED883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032D0A-9BE1-4400-A8CD-9466DE65AAB1}"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032D0A-9BE1-4400-A8CD-9466DE65AAB1}"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032D0A-9BE1-4400-A8CD-9466DE65AAB1}"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32D0A-9BE1-4400-A8CD-9466DE65AAB1}"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032D0A-9BE1-4400-A8CD-9466DE65AAB1}"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9722B-9C7D-48BB-A790-A3057ED883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032D0A-9BE1-4400-A8CD-9466DE65AAB1}"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789722B-9C7D-48BB-A790-A3057ED883E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032D0A-9BE1-4400-A8CD-9466DE65AAB1}" type="datetimeFigureOut">
              <a:rPr lang="en-US" smtClean="0"/>
              <a:pPr/>
              <a:t>11/9/2021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89722B-9C7D-48BB-A790-A3057ED883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6.jpe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20.jpg"/>
          <p:cNvPicPr>
            <a:picLocks noChangeAspect="1"/>
          </p:cNvPicPr>
          <p:nvPr/>
        </p:nvPicPr>
        <p:blipFill>
          <a:blip r:embed="rId2"/>
          <a:stretch>
            <a:fillRect/>
          </a:stretch>
        </p:blipFill>
        <p:spPr>
          <a:xfrm>
            <a:off x="457200" y="838201"/>
            <a:ext cx="8287433" cy="4656484"/>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ounded Rectangle 8"/>
          <p:cNvSpPr/>
          <p:nvPr/>
        </p:nvSpPr>
        <p:spPr>
          <a:xfrm>
            <a:off x="1524000" y="5257800"/>
            <a:ext cx="5943600" cy="1219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latin typeface="NikoshBAN" pitchFamily="2" charset="0"/>
                <a:cs typeface="NikoshBAN" pitchFamily="2" charset="0"/>
              </a:rPr>
              <a:t>শুভেচ্ছা</a:t>
            </a:r>
            <a:r>
              <a:rPr lang="en-US" sz="6600" dirty="0" smtClean="0">
                <a:latin typeface="NikoshBAN" pitchFamily="2" charset="0"/>
                <a:cs typeface="NikoshBAN" pitchFamily="2" charset="0"/>
              </a:rPr>
              <a:t> ও </a:t>
            </a:r>
            <a:r>
              <a:rPr lang="en-US" sz="6600" dirty="0" err="1" smtClean="0">
                <a:latin typeface="NikoshBAN" pitchFamily="2" charset="0"/>
                <a:cs typeface="NikoshBAN" pitchFamily="2" charset="0"/>
              </a:rPr>
              <a:t>অভিনন্দন</a:t>
            </a:r>
            <a:endParaRPr lang="en-US" sz="6600" dirty="0">
              <a:latin typeface="NikoshBAN" pitchFamily="2" charset="0"/>
              <a:cs typeface="NikoshBAN" pitchFamily="2" charset="0"/>
            </a:endParaRPr>
          </a:p>
        </p:txBody>
      </p:sp>
      <p:sp>
        <p:nvSpPr>
          <p:cNvPr id="10" name="Rounded Rectangle 9"/>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762000"/>
            <a:ext cx="5019675" cy="685800"/>
          </a:xfrm>
          <a:prstGeom prst="rect">
            <a:avLst/>
          </a:prstGeom>
        </p:spPr>
      </p:pic>
      <p:sp>
        <p:nvSpPr>
          <p:cNvPr id="3" name="Rounded Rectangle 2"/>
          <p:cNvSpPr/>
          <p:nvPr/>
        </p:nvSpPr>
        <p:spPr>
          <a:xfrm>
            <a:off x="3048000" y="152400"/>
            <a:ext cx="35814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7" name="Rectangle 6"/>
          <p:cNvSpPr/>
          <p:nvPr/>
        </p:nvSpPr>
        <p:spPr>
          <a:xfrm>
            <a:off x="304800" y="1744682"/>
            <a:ext cx="8610600" cy="4524315"/>
          </a:xfrm>
          <a:prstGeom prst="rect">
            <a:avLst/>
          </a:prstGeom>
          <a:ln>
            <a:solidFill>
              <a:srgbClr val="C00000"/>
            </a:solidFill>
          </a:ln>
        </p:spPr>
        <p:txBody>
          <a:bodyPr wrap="square">
            <a:spAutoFit/>
          </a:bodyPr>
          <a:lstStyle/>
          <a:p>
            <a:pPr algn="just" rtl="1"/>
            <a:r>
              <a:rPr lang="ar-SA" sz="3600" b="1" dirty="0" smtClean="0">
                <a:latin typeface="Traditional Arabic" pitchFamily="18" charset="-78"/>
                <a:cs typeface="Traditional Arabic" pitchFamily="18" charset="-78"/>
              </a:rPr>
              <a:t>39- وَمَاذَا عَلَيْهِمْ لَوْ آمَنُوا بِاللَّهِ وَالْيَوْمِ الْآخِرِ وَأَنْفَقُوا مِمَّا رَزَقَهُمُ اللَّهُ وَكَانَ اللَّهُ بِهِمْ عَلِيمًا</a:t>
            </a:r>
          </a:p>
          <a:p>
            <a:pPr algn="just" rtl="1"/>
            <a:r>
              <a:rPr lang="ar-SA" sz="3600" b="1" dirty="0" smtClean="0">
                <a:latin typeface="Traditional Arabic" pitchFamily="18" charset="-78"/>
                <a:cs typeface="Traditional Arabic" pitchFamily="18" charset="-78"/>
              </a:rPr>
              <a:t>40- إِنَّ اللَّهَ لَا يَظْلِمُ مِثْقَالَ ذَرَّةٍ وَإِنْ تَكُ حَسَنَةً يُضَاعِفْهَا وَيُؤْتِ مِنْ لَدُنْهُ أَجْرًا عَظِيمًا</a:t>
            </a:r>
          </a:p>
          <a:p>
            <a:pPr algn="just" rtl="1"/>
            <a:r>
              <a:rPr lang="ar-SA" sz="3600" b="1" dirty="0" smtClean="0">
                <a:latin typeface="Traditional Arabic" pitchFamily="18" charset="-78"/>
                <a:cs typeface="Traditional Arabic" pitchFamily="18" charset="-78"/>
              </a:rPr>
              <a:t>41- فَكَيْفَ إِذَا جِئْنَا مِنْ كُلِّ أُمَّةٍ بِشَهِيدٍ وَجِئْنَا بِكَ عَلَى هَؤُلَاءِ شَهِيدًا</a:t>
            </a:r>
          </a:p>
          <a:p>
            <a:pPr algn="just" rtl="1"/>
            <a:r>
              <a:rPr lang="ar-SA" sz="3600" b="1" dirty="0" smtClean="0">
                <a:latin typeface="Traditional Arabic" pitchFamily="18" charset="-78"/>
                <a:cs typeface="Traditional Arabic" pitchFamily="18" charset="-78"/>
              </a:rPr>
              <a:t>42- يَوْمَئِذٍ يَوَدُّ الَّذِينَ كَفَرُوا وَعَصَوُا الرَّسُولَ لَوْ تُسَوَّى بِهِمُ الْأَرْضُ وَلَا يَكْتُمُونَ اللَّهَ حَدِيثًا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5" name="Rounded Rectangle 4"/>
          <p:cNvSpPr/>
          <p:nvPr/>
        </p:nvSpPr>
        <p:spPr>
          <a:xfrm>
            <a:off x="2590800" y="533400"/>
            <a:ext cx="43434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NikoshBAN" pitchFamily="2" charset="0"/>
                <a:cs typeface="NikoshBAN" pitchFamily="2" charset="0"/>
              </a:rPr>
              <a:t>জোড়ায়</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কাজ</a:t>
            </a:r>
            <a:endParaRPr lang="en-US" sz="4000" dirty="0">
              <a:solidFill>
                <a:srgbClr val="FF0000"/>
              </a:solidFill>
              <a:latin typeface="NikoshBAN" pitchFamily="2" charset="0"/>
              <a:cs typeface="NikoshBAN" pitchFamily="2" charset="0"/>
            </a:endParaRPr>
          </a:p>
        </p:txBody>
      </p:sp>
      <p:pic>
        <p:nvPicPr>
          <p:cNvPr id="6" name="Picture 5" descr="m11.jpeg"/>
          <p:cNvPicPr>
            <a:picLocks noChangeAspect="1"/>
          </p:cNvPicPr>
          <p:nvPr/>
        </p:nvPicPr>
        <p:blipFill>
          <a:blip r:embed="rId2"/>
          <a:stretch>
            <a:fillRect/>
          </a:stretch>
        </p:blipFill>
        <p:spPr>
          <a:xfrm>
            <a:off x="3124200" y="1600200"/>
            <a:ext cx="2838450" cy="1609725"/>
          </a:xfrm>
          <a:prstGeom prst="rect">
            <a:avLst/>
          </a:prstGeom>
        </p:spPr>
      </p:pic>
      <p:sp>
        <p:nvSpPr>
          <p:cNvPr id="7" name="Rounded Rectangle 6"/>
          <p:cNvSpPr/>
          <p:nvPr/>
        </p:nvSpPr>
        <p:spPr>
          <a:xfrm>
            <a:off x="685800" y="3810000"/>
            <a:ext cx="7924800" cy="1447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tx1"/>
                </a:solidFill>
                <a:latin typeface="Simplified Arabic" pitchFamily="18" charset="-78"/>
                <a:cs typeface="Simplified Arabic" pitchFamily="18" charset="-78"/>
              </a:rPr>
              <a:t>عبادة</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এর</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প্রকারভেদ</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বর্ণনা</a:t>
            </a:r>
            <a:r>
              <a:rPr lang="en-US" sz="4800" dirty="0" smtClean="0">
                <a:solidFill>
                  <a:schemeClr val="tx1"/>
                </a:solidFill>
                <a:latin typeface="NikoshBAN" pitchFamily="2" charset="0"/>
                <a:cs typeface="NikoshBAN" pitchFamily="2" charset="0"/>
              </a:rPr>
              <a:t> </a:t>
            </a:r>
            <a:r>
              <a:rPr lang="en-US" sz="4800" dirty="0" err="1" smtClean="0">
                <a:solidFill>
                  <a:schemeClr val="tx1"/>
                </a:solidFill>
                <a:latin typeface="NikoshBAN" pitchFamily="2" charset="0"/>
                <a:cs typeface="NikoshBAN" pitchFamily="2" charset="0"/>
              </a:rPr>
              <a:t>কর</a:t>
            </a:r>
            <a:r>
              <a:rPr lang="en-US" sz="4800" dirty="0" smtClean="0">
                <a:solidFill>
                  <a:schemeClr val="tx1"/>
                </a:solidFill>
                <a:latin typeface="NikoshBAN" pitchFamily="2" charset="0"/>
                <a:cs typeface="NikoshBAN" pitchFamily="2" charset="0"/>
              </a:rPr>
              <a:t>।</a:t>
            </a:r>
            <a:endParaRPr lang="en-US" sz="4800"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strVal val="#ppt_w*2.5"/>
                                          </p:val>
                                        </p:tav>
                                        <p:tav tm="100000">
                                          <p:val>
                                            <p:strVal val="#ppt_w"/>
                                          </p:val>
                                        </p:tav>
                                      </p:tavLst>
                                    </p:anim>
                                    <p:anim calcmode="lin" valueType="num">
                                      <p:cBhvr>
                                        <p:cTn id="13" dur="500" fill="hold"/>
                                        <p:tgtEl>
                                          <p:spTgt spid="6"/>
                                        </p:tgtEl>
                                        <p:attrNameLst>
                                          <p:attrName>ppt_h</p:attrName>
                                        </p:attrNameLst>
                                      </p:cBhvr>
                                      <p:tavLst>
                                        <p:tav tm="0">
                                          <p:val>
                                            <p:strVal val="#ppt_h*0.01"/>
                                          </p:val>
                                        </p:tav>
                                        <p:tav tm="100000">
                                          <p:val>
                                            <p:strVal val="#ppt_h"/>
                                          </p:val>
                                        </p:tav>
                                      </p:tavLst>
                                    </p:anim>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h+1"/>
                                          </p:val>
                                        </p:tav>
                                        <p:tav tm="100000">
                                          <p:val>
                                            <p:strVal val="#ppt_y"/>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295400" y="304800"/>
            <a:ext cx="6858000" cy="6858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smtClean="0">
                <a:solidFill>
                  <a:schemeClr val="tx1"/>
                </a:solidFill>
                <a:latin typeface="NikoshBAN" pitchFamily="2" charset="0"/>
                <a:cs typeface="NikoshBAN" pitchFamily="2" charset="0"/>
              </a:rPr>
              <a:t>পুরুষদেরকে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নারীদের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উপর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শ্রেষ্ঠত্ব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দানের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কারণ</a:t>
            </a:r>
            <a:endParaRPr lang="en-US" sz="3600" b="1" dirty="0">
              <a:solidFill>
                <a:schemeClr val="tx1"/>
              </a:solidFill>
              <a:latin typeface="NikoshBAN" pitchFamily="2" charset="0"/>
              <a:cs typeface="NikoshBAN" pitchFamily="2" charset="0"/>
            </a:endParaRPr>
          </a:p>
        </p:txBody>
      </p:sp>
      <p:sp>
        <p:nvSpPr>
          <p:cNvPr id="14" name="Rounded Rectangle 13"/>
          <p:cNvSpPr/>
          <p:nvPr/>
        </p:nvSpPr>
        <p:spPr>
          <a:xfrm>
            <a:off x="3048000" y="1600200"/>
            <a:ext cx="54864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১. </a:t>
            </a:r>
            <a:r>
              <a:rPr lang="en-US" sz="3200" b="1" dirty="0" err="1" smtClean="0">
                <a:solidFill>
                  <a:schemeClr val="tx1"/>
                </a:solidFill>
                <a:latin typeface="NikoshBAN" pitchFamily="2" charset="0"/>
                <a:cs typeface="NikoshBAN" pitchFamily="2" charset="0"/>
              </a:rPr>
              <a:t>নারীদের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ধর্ম</a:t>
            </a:r>
            <a:r>
              <a:rPr lang="en-US" sz="3200" b="1" dirty="0" smtClean="0">
                <a:solidFill>
                  <a:schemeClr val="tx1"/>
                </a:solidFill>
                <a:latin typeface="NikoshBAN" pitchFamily="2" charset="0"/>
                <a:cs typeface="NikoshBAN" pitchFamily="2" charset="0"/>
              </a:rPr>
              <a:t> ও </a:t>
            </a:r>
            <a:r>
              <a:rPr lang="en-US" sz="3200" b="1" dirty="0" err="1" smtClean="0">
                <a:solidFill>
                  <a:schemeClr val="tx1"/>
                </a:solidFill>
                <a:latin typeface="NikoshBAN" pitchFamily="2" charset="0"/>
                <a:cs typeface="NikoshBAN" pitchFamily="2" charset="0"/>
              </a:rPr>
              <a:t>জ্ঞানে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ঘাটতি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রয়েছে</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11" name="Rounded Rectangle 10"/>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5" name="Picture 14" descr="unnamed60.jpg"/>
          <p:cNvPicPr>
            <a:picLocks noChangeAspect="1"/>
          </p:cNvPicPr>
          <p:nvPr/>
        </p:nvPicPr>
        <p:blipFill>
          <a:blip r:embed="rId3"/>
          <a:stretch>
            <a:fillRect/>
          </a:stretch>
        </p:blipFill>
        <p:spPr>
          <a:xfrm>
            <a:off x="381000" y="1447800"/>
            <a:ext cx="2404671" cy="1905000"/>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Rounded Rectangle 12"/>
          <p:cNvSpPr/>
          <p:nvPr/>
        </p:nvSpPr>
        <p:spPr>
          <a:xfrm>
            <a:off x="3124200" y="2667000"/>
            <a:ext cx="5486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২. </a:t>
            </a:r>
            <a:r>
              <a:rPr lang="en-US" sz="3200" b="1" dirty="0" err="1" smtClean="0">
                <a:solidFill>
                  <a:schemeClr val="tx1"/>
                </a:solidFill>
                <a:latin typeface="NikoshBAN" pitchFamily="2" charset="0"/>
                <a:cs typeface="NikoshBAN" pitchFamily="2" charset="0"/>
              </a:rPr>
              <a:t>নবুয়ত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রিসালাত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ইমামত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খিলাফতের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দায়িত্ব</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পুরুষকে</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দেওয়া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হয়েছে</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18" name="Rounded Rectangle 17"/>
          <p:cNvSpPr/>
          <p:nvPr/>
        </p:nvSpPr>
        <p:spPr>
          <a:xfrm>
            <a:off x="3124200" y="4191000"/>
            <a:ext cx="5486400" cy="16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৩. </a:t>
            </a:r>
            <a:r>
              <a:rPr lang="en-US" sz="3200" b="1" dirty="0" err="1" smtClean="0">
                <a:solidFill>
                  <a:schemeClr val="tx1"/>
                </a:solidFill>
                <a:latin typeface="NikoshBAN" pitchFamily="2" charset="0"/>
                <a:cs typeface="NikoshBAN" pitchFamily="2" charset="0"/>
              </a:rPr>
              <a:t>দৈহিক</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কারণে</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নারীগণ</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নির্দিষ্ট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সময়ে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অপবিত্র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থাকেন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পুরুষদের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এমন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হয়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বলে</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নেতৃত্ব</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প্রদান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পারেন</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pic>
        <p:nvPicPr>
          <p:cNvPr id="8" name="Picture 7" descr="images (32).jpg"/>
          <p:cNvPicPr>
            <a:picLocks noChangeAspect="1"/>
          </p:cNvPicPr>
          <p:nvPr/>
        </p:nvPicPr>
        <p:blipFill>
          <a:blip r:embed="rId4"/>
          <a:stretch>
            <a:fillRect/>
          </a:stretch>
        </p:blipFill>
        <p:spPr>
          <a:xfrm>
            <a:off x="381000" y="4114800"/>
            <a:ext cx="2552700" cy="1790700"/>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strVal val="#ppt_w*0.70"/>
                                          </p:val>
                                        </p:tav>
                                        <p:tav tm="100000">
                                          <p:val>
                                            <p:strVal val="#ppt_w"/>
                                          </p:val>
                                        </p:tav>
                                      </p:tavLst>
                                    </p:anim>
                                    <p:anim calcmode="lin" valueType="num">
                                      <p:cBhvr>
                                        <p:cTn id="15" dur="1000" fill="hold"/>
                                        <p:tgtEl>
                                          <p:spTgt spid="15"/>
                                        </p:tgtEl>
                                        <p:attrNameLst>
                                          <p:attrName>ppt_h</p:attrName>
                                        </p:attrNameLst>
                                      </p:cBhvr>
                                      <p:tavLst>
                                        <p:tav tm="0">
                                          <p:val>
                                            <p:strVal val="#ppt_h"/>
                                          </p:val>
                                        </p:tav>
                                        <p:tav tm="100000">
                                          <p:val>
                                            <p:strVal val="#ppt_h"/>
                                          </p:val>
                                        </p:tav>
                                      </p:tavLst>
                                    </p:anim>
                                    <p:animEffect transition="in" filter="fade">
                                      <p:cBhvr>
                                        <p:cTn id="16" dur="1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ppt_x</p:attrName>
                                        </p:attrNameLst>
                                      </p:cBhvr>
                                      <p:tavLst>
                                        <p:tav tm="0">
                                          <p:val>
                                            <p:strVal val="#ppt_x-.2"/>
                                          </p:val>
                                        </p:tav>
                                        <p:tav tm="100000">
                                          <p:val>
                                            <p:strVal val="#ppt_x"/>
                                          </p:val>
                                        </p:tav>
                                      </p:tavLst>
                                    </p:anim>
                                    <p:anim calcmode="lin" valueType="num">
                                      <p:cBhvr>
                                        <p:cTn id="36"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3"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295400" y="304800"/>
            <a:ext cx="6858000" cy="6858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smtClean="0">
                <a:solidFill>
                  <a:schemeClr val="tx1"/>
                </a:solidFill>
                <a:latin typeface="NikoshBAN" pitchFamily="2" charset="0"/>
                <a:cs typeface="NikoshBAN" pitchFamily="2" charset="0"/>
              </a:rPr>
              <a:t>পুরুষদেরকে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নারীদের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উপর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শ্রেষ্ঠত্ব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দানের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কারণ</a:t>
            </a:r>
            <a:endParaRPr lang="en-US" sz="3600" b="1" dirty="0">
              <a:solidFill>
                <a:schemeClr val="tx1"/>
              </a:solidFill>
              <a:latin typeface="NikoshBAN" pitchFamily="2" charset="0"/>
              <a:cs typeface="NikoshBAN" pitchFamily="2" charset="0"/>
            </a:endParaRPr>
          </a:p>
        </p:txBody>
      </p:sp>
      <p:sp>
        <p:nvSpPr>
          <p:cNvPr id="14" name="Rounded Rectangle 13"/>
          <p:cNvSpPr/>
          <p:nvPr/>
        </p:nvSpPr>
        <p:spPr>
          <a:xfrm>
            <a:off x="3200400" y="3429000"/>
            <a:ext cx="54864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৫. </a:t>
            </a:r>
            <a:r>
              <a:rPr lang="en-US" sz="3200" b="1" dirty="0" err="1" smtClean="0">
                <a:solidFill>
                  <a:schemeClr val="tx1"/>
                </a:solidFill>
                <a:latin typeface="NikoshBAN" pitchFamily="2" charset="0"/>
                <a:cs typeface="NikoshBAN" pitchFamily="2" charset="0"/>
              </a:rPr>
              <a:t>আযান</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ইকামত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খুতবা</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ইত্যাদিতে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পুরুষদের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কর্তৃত্ব</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বিদ্যমান</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11" name="Rounded Rectangle 10"/>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3" name="Rounded Rectangle 12"/>
          <p:cNvSpPr/>
          <p:nvPr/>
        </p:nvSpPr>
        <p:spPr>
          <a:xfrm>
            <a:off x="3200400" y="5029200"/>
            <a:ext cx="5486400" cy="990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৬. </a:t>
            </a:r>
            <a:r>
              <a:rPr lang="en-US" sz="3200" b="1" dirty="0" err="1" smtClean="0">
                <a:solidFill>
                  <a:schemeClr val="tx1"/>
                </a:solidFill>
                <a:latin typeface="NikoshBAN" pitchFamily="2" charset="0"/>
                <a:cs typeface="NikoshBAN" pitchFamily="2" charset="0"/>
              </a:rPr>
              <a:t>সাক্ষ্যদানের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ক্ষেত্রে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পুরুষের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দ্বিগুণ</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নারীর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সাক্ষ্য</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প্রয়োজন</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9" name="Rounded Rectangle 8"/>
          <p:cNvSpPr/>
          <p:nvPr/>
        </p:nvSpPr>
        <p:spPr>
          <a:xfrm>
            <a:off x="3200400" y="1752600"/>
            <a:ext cx="5486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৪. </a:t>
            </a:r>
            <a:r>
              <a:rPr lang="en-US" sz="3200" b="1" dirty="0" err="1" smtClean="0">
                <a:solidFill>
                  <a:schemeClr val="tx1"/>
                </a:solidFill>
                <a:latin typeface="NikoshBAN" pitchFamily="2" charset="0"/>
                <a:cs typeface="NikoshBAN" pitchFamily="2" charset="0"/>
              </a:rPr>
              <a:t>পুরুষদের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মানসিক</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শক্তি</a:t>
            </a:r>
            <a:r>
              <a:rPr lang="en-US" sz="3200" b="1" dirty="0" smtClean="0">
                <a:solidFill>
                  <a:schemeClr val="tx1"/>
                </a:solidFill>
                <a:latin typeface="NikoshBAN" pitchFamily="2" charset="0"/>
                <a:cs typeface="NikoshBAN" pitchFamily="2" charset="0"/>
              </a:rPr>
              <a:t> ও </a:t>
            </a:r>
            <a:r>
              <a:rPr lang="en-US" sz="3200" b="1" dirty="0" err="1" smtClean="0">
                <a:solidFill>
                  <a:schemeClr val="tx1"/>
                </a:solidFill>
                <a:latin typeface="NikoshBAN" pitchFamily="2" charset="0"/>
                <a:cs typeface="NikoshBAN" pitchFamily="2" charset="0"/>
              </a:rPr>
              <a:t>সাহস</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নারীদের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তুলনায়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বেশি</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pic>
        <p:nvPicPr>
          <p:cNvPr id="8" name="Picture 7" descr="download১২৩.jpg"/>
          <p:cNvPicPr>
            <a:picLocks noChangeAspect="1"/>
          </p:cNvPicPr>
          <p:nvPr/>
        </p:nvPicPr>
        <p:blipFill>
          <a:blip r:embed="rId3"/>
          <a:srcRect t="3980" b="8458"/>
          <a:stretch>
            <a:fillRect/>
          </a:stretch>
        </p:blipFill>
        <p:spPr>
          <a:xfrm>
            <a:off x="609600" y="3048000"/>
            <a:ext cx="2390775" cy="160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descr="images (39).jpg"/>
          <p:cNvPicPr>
            <a:picLocks noChangeAspect="1"/>
          </p:cNvPicPr>
          <p:nvPr/>
        </p:nvPicPr>
        <p:blipFill>
          <a:blip r:embed="rId4"/>
          <a:stretch>
            <a:fillRect/>
          </a:stretch>
        </p:blipFill>
        <p:spPr>
          <a:xfrm>
            <a:off x="533400" y="1371600"/>
            <a:ext cx="2514600" cy="1447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descr="images (43).jpg"/>
          <p:cNvPicPr>
            <a:picLocks noChangeAspect="1"/>
          </p:cNvPicPr>
          <p:nvPr/>
        </p:nvPicPr>
        <p:blipFill>
          <a:blip r:embed="rId5"/>
          <a:stretch>
            <a:fillRect/>
          </a:stretch>
        </p:blipFill>
        <p:spPr>
          <a:xfrm>
            <a:off x="533400" y="4876800"/>
            <a:ext cx="2457450" cy="144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3"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295400" y="304800"/>
            <a:ext cx="6858000" cy="685800"/>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smtClean="0">
                <a:solidFill>
                  <a:schemeClr val="tx1"/>
                </a:solidFill>
                <a:latin typeface="NikoshBAN" pitchFamily="2" charset="0"/>
                <a:cs typeface="NikoshBAN" pitchFamily="2" charset="0"/>
              </a:rPr>
              <a:t>পুরুষদেরকে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নারীদের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উপর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শ্রেষ্ঠত্ব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দানের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কারণ</a:t>
            </a:r>
            <a:endParaRPr lang="en-US" sz="3600" b="1" dirty="0">
              <a:solidFill>
                <a:schemeClr val="tx1"/>
              </a:solidFill>
              <a:latin typeface="NikoshBAN" pitchFamily="2" charset="0"/>
              <a:cs typeface="NikoshBAN" pitchFamily="2" charset="0"/>
            </a:endParaRPr>
          </a:p>
        </p:txBody>
      </p:sp>
      <p:sp>
        <p:nvSpPr>
          <p:cNvPr id="11" name="Rounded Rectangle 10"/>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5" name="Picture 14" descr="unnamed60.jpg"/>
          <p:cNvPicPr>
            <a:picLocks noChangeAspect="1"/>
          </p:cNvPicPr>
          <p:nvPr/>
        </p:nvPicPr>
        <p:blipFill>
          <a:blip r:embed="rId3"/>
          <a:stretch>
            <a:fillRect/>
          </a:stretch>
        </p:blipFill>
        <p:spPr>
          <a:xfrm>
            <a:off x="304800" y="1132966"/>
            <a:ext cx="2667000" cy="1229234"/>
          </a:xfrm>
          <a:prstGeom prst="round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Rounded Rectangle 17"/>
          <p:cNvSpPr/>
          <p:nvPr/>
        </p:nvSpPr>
        <p:spPr>
          <a:xfrm>
            <a:off x="3276600" y="1404683"/>
            <a:ext cx="54864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৭. </a:t>
            </a:r>
            <a:r>
              <a:rPr lang="en-US" sz="3200" b="1" dirty="0" err="1" smtClean="0">
                <a:solidFill>
                  <a:schemeClr val="tx1"/>
                </a:solidFill>
                <a:latin typeface="NikoshBAN" pitchFamily="2" charset="0"/>
                <a:cs typeface="NikoshBAN" pitchFamily="2" charset="0"/>
              </a:rPr>
              <a:t>নারীদের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ওপর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যুদ্ধ</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ফরয</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নয়</a:t>
            </a:r>
            <a:endParaRPr lang="en-US" sz="3200" b="1" dirty="0">
              <a:solidFill>
                <a:schemeClr val="tx1"/>
              </a:solidFill>
              <a:latin typeface="NikoshBAN" pitchFamily="2" charset="0"/>
              <a:cs typeface="NikoshBAN" pitchFamily="2" charset="0"/>
            </a:endParaRPr>
          </a:p>
        </p:txBody>
      </p:sp>
      <p:sp>
        <p:nvSpPr>
          <p:cNvPr id="19" name="Rounded Rectangle 18"/>
          <p:cNvSpPr/>
          <p:nvPr/>
        </p:nvSpPr>
        <p:spPr>
          <a:xfrm>
            <a:off x="3276600" y="2590800"/>
            <a:ext cx="5486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৮. </a:t>
            </a:r>
            <a:r>
              <a:rPr lang="en-US" sz="3200" b="1" dirty="0" err="1" smtClean="0">
                <a:solidFill>
                  <a:schemeClr val="tx1"/>
                </a:solidFill>
                <a:latin typeface="NikoshBAN" pitchFamily="2" charset="0"/>
                <a:cs typeface="NikoshBAN" pitchFamily="2" charset="0"/>
              </a:rPr>
              <a:t>পুরুষদের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দৈহিক</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শক্তি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তুলনামূলক</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বেশি</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9" name="Rounded Rectangle 8"/>
          <p:cNvSpPr/>
          <p:nvPr/>
        </p:nvSpPr>
        <p:spPr>
          <a:xfrm>
            <a:off x="3276600" y="3962400"/>
            <a:ext cx="5486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৯. </a:t>
            </a:r>
            <a:r>
              <a:rPr lang="en-US" sz="3200" b="1" dirty="0" err="1" smtClean="0">
                <a:solidFill>
                  <a:schemeClr val="tx1"/>
                </a:solidFill>
                <a:latin typeface="NikoshBAN" pitchFamily="2" charset="0"/>
                <a:cs typeface="NikoshBAN" pitchFamily="2" charset="0"/>
              </a:rPr>
              <a:t>পুরুষগণ</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সাধারণত</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নারীদের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জন্য</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অর্থ</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ব্যয়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থাকেন</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sp>
        <p:nvSpPr>
          <p:cNvPr id="12" name="Rounded Rectangle 11"/>
          <p:cNvSpPr/>
          <p:nvPr/>
        </p:nvSpPr>
        <p:spPr>
          <a:xfrm>
            <a:off x="3276600" y="5257800"/>
            <a:ext cx="5486400" cy="1066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NikoshBAN" pitchFamily="2" charset="0"/>
                <a:cs typeface="NikoshBAN" pitchFamily="2" charset="0"/>
              </a:rPr>
              <a:t>১০. </a:t>
            </a:r>
            <a:r>
              <a:rPr lang="en-US" sz="3200" b="1" dirty="0" err="1" smtClean="0">
                <a:solidFill>
                  <a:schemeClr val="tx1"/>
                </a:solidFill>
                <a:latin typeface="NikoshBAN" pitchFamily="2" charset="0"/>
                <a:cs typeface="NikoshBAN" pitchFamily="2" charset="0"/>
              </a:rPr>
              <a:t>নারীরদের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ব্যাপারে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কিসাসের</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রায়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দেওয়া</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জায়েজ</a:t>
            </a:r>
            <a:r>
              <a:rPr lang="en-US" sz="3200" b="1" dirty="0" smtClean="0">
                <a:solidFill>
                  <a:schemeClr val="tx1"/>
                </a:solidFill>
                <a:latin typeface="NikoshBAN" pitchFamily="2" charset="0"/>
                <a:cs typeface="NikoshBAN" pitchFamily="2" charset="0"/>
              </a:rPr>
              <a:t> </a:t>
            </a:r>
            <a:r>
              <a:rPr lang="en-US" sz="3200" b="1" dirty="0" err="1" smtClean="0">
                <a:solidFill>
                  <a:schemeClr val="tx1"/>
                </a:solidFill>
                <a:latin typeface="NikoshBAN" pitchFamily="2" charset="0"/>
                <a:cs typeface="NikoshBAN" pitchFamily="2" charset="0"/>
              </a:rPr>
              <a:t>নয়</a:t>
            </a:r>
            <a:r>
              <a:rPr lang="en-US" sz="3200" b="1" dirty="0" smtClean="0">
                <a:solidFill>
                  <a:schemeClr val="tx1"/>
                </a:solidFill>
                <a:latin typeface="NikoshBAN" pitchFamily="2" charset="0"/>
                <a:cs typeface="NikoshBAN" pitchFamily="2" charset="0"/>
              </a:rPr>
              <a:t>।</a:t>
            </a:r>
            <a:endParaRPr lang="en-US" sz="3200" b="1" dirty="0">
              <a:solidFill>
                <a:schemeClr val="tx1"/>
              </a:solidFill>
              <a:latin typeface="NikoshBAN" pitchFamily="2" charset="0"/>
              <a:cs typeface="NikoshBAN" pitchFamily="2" charset="0"/>
            </a:endParaRPr>
          </a:p>
        </p:txBody>
      </p:sp>
      <p:pic>
        <p:nvPicPr>
          <p:cNvPr id="13" name="Picture 12" descr="download (23).jpg"/>
          <p:cNvPicPr>
            <a:picLocks noChangeAspect="1"/>
          </p:cNvPicPr>
          <p:nvPr/>
        </p:nvPicPr>
        <p:blipFill>
          <a:blip r:embed="rId4"/>
          <a:stretch>
            <a:fillRect/>
          </a:stretch>
        </p:blipFill>
        <p:spPr>
          <a:xfrm>
            <a:off x="304800" y="2438400"/>
            <a:ext cx="2667000"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4" name="Picture 13" descr="images (44).jpg"/>
          <p:cNvPicPr>
            <a:picLocks noChangeAspect="1"/>
          </p:cNvPicPr>
          <p:nvPr/>
        </p:nvPicPr>
        <p:blipFill>
          <a:blip r:embed="rId5"/>
          <a:srcRect b="50476"/>
          <a:stretch>
            <a:fillRect/>
          </a:stretch>
        </p:blipFill>
        <p:spPr>
          <a:xfrm>
            <a:off x="304800" y="3886200"/>
            <a:ext cx="2667000" cy="1143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Picture 15" descr="images (45).jpg"/>
          <p:cNvPicPr>
            <a:picLocks noChangeAspect="1"/>
          </p:cNvPicPr>
          <p:nvPr/>
        </p:nvPicPr>
        <p:blipFill>
          <a:blip r:embed="rId6"/>
          <a:stretch>
            <a:fillRect/>
          </a:stretch>
        </p:blipFill>
        <p:spPr>
          <a:xfrm>
            <a:off x="304801" y="5181600"/>
            <a:ext cx="2743200" cy="137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ppt_w</p:attrName>
                                        </p:attrNameLst>
                                      </p:cBhvr>
                                      <p:tavLst>
                                        <p:tav tm="0">
                                          <p:val>
                                            <p:strVal val="#ppt_w*0.70"/>
                                          </p:val>
                                        </p:tav>
                                        <p:tav tm="100000">
                                          <p:val>
                                            <p:strVal val="#ppt_w"/>
                                          </p:val>
                                        </p:tav>
                                      </p:tavLst>
                                    </p:anim>
                                    <p:anim calcmode="lin" valueType="num">
                                      <p:cBhvr>
                                        <p:cTn id="15" dur="1000" fill="hold"/>
                                        <p:tgtEl>
                                          <p:spTgt spid="15"/>
                                        </p:tgtEl>
                                        <p:attrNameLst>
                                          <p:attrName>ppt_h</p:attrName>
                                        </p:attrNameLst>
                                      </p:cBhvr>
                                      <p:tavLst>
                                        <p:tav tm="0">
                                          <p:val>
                                            <p:strVal val="#ppt_h"/>
                                          </p:val>
                                        </p:tav>
                                        <p:tav tm="100000">
                                          <p:val>
                                            <p:strVal val="#ppt_h"/>
                                          </p:val>
                                        </p:tav>
                                      </p:tavLst>
                                    </p:anim>
                                    <p:animEffect transition="in" filter="fade">
                                      <p:cBhvr>
                                        <p:cTn id="16" dur="1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p:cTn id="21" dur="1000" fill="hold"/>
                                        <p:tgtEl>
                                          <p:spTgt spid="18"/>
                                        </p:tgtEl>
                                        <p:attrNameLst>
                                          <p:attrName>ppt_w</p:attrName>
                                        </p:attrNameLst>
                                      </p:cBhvr>
                                      <p:tavLst>
                                        <p:tav tm="0">
                                          <p:val>
                                            <p:strVal val="#ppt_w*0.70"/>
                                          </p:val>
                                        </p:tav>
                                        <p:tav tm="100000">
                                          <p:val>
                                            <p:strVal val="#ppt_w"/>
                                          </p:val>
                                        </p:tav>
                                      </p:tavLst>
                                    </p:anim>
                                    <p:anim calcmode="lin" valueType="num">
                                      <p:cBhvr>
                                        <p:cTn id="22" dur="1000" fill="hold"/>
                                        <p:tgtEl>
                                          <p:spTgt spid="18"/>
                                        </p:tgtEl>
                                        <p:attrNameLst>
                                          <p:attrName>ppt_h</p:attrName>
                                        </p:attrNameLst>
                                      </p:cBhvr>
                                      <p:tavLst>
                                        <p:tav tm="0">
                                          <p:val>
                                            <p:strVal val="#ppt_h"/>
                                          </p:val>
                                        </p:tav>
                                        <p:tav tm="100000">
                                          <p:val>
                                            <p:strVal val="#ppt_h"/>
                                          </p:val>
                                        </p:tav>
                                      </p:tavLst>
                                    </p:anim>
                                    <p:animEffect transition="in" filter="fade">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1000" fill="hold"/>
                                        <p:tgtEl>
                                          <p:spTgt spid="19"/>
                                        </p:tgtEl>
                                        <p:attrNameLst>
                                          <p:attrName>ppt_x</p:attrName>
                                        </p:attrNameLst>
                                      </p:cBhvr>
                                      <p:tavLst>
                                        <p:tav tm="0">
                                          <p:val>
                                            <p:strVal val="#ppt_x-.2"/>
                                          </p:val>
                                        </p:tav>
                                        <p:tav tm="100000">
                                          <p:val>
                                            <p:strVal val="#ppt_x"/>
                                          </p:val>
                                        </p:tav>
                                      </p:tavLst>
                                    </p:anim>
                                    <p:anim calcmode="lin" valueType="num">
                                      <p:cBhvr>
                                        <p:cTn id="34"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7"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900" decel="100000" fill="hold"/>
                                        <p:tgtEl>
                                          <p:spTgt spid="12"/>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9"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667000" y="228600"/>
            <a:ext cx="40386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a:t>
            </a:r>
            <a:r>
              <a:rPr lang="en-US" sz="3600" b="1" dirty="0" smtClean="0">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স্তর</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2438400" y="1143000"/>
            <a:ext cx="6324600" cy="11430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শাব্দিক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হওয়া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সাব্যস্ত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ইত্যাদি</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1026" name="Equation" r:id="rId3" imgW="342720" imgH="126720" progId="Equation.3">
              <p:embed/>
            </p:oleObj>
          </a:graphicData>
        </a:graphic>
      </p:graphicFrame>
      <p:sp>
        <p:nvSpPr>
          <p:cNvPr id="13" name="Rounded Rectangle 12"/>
          <p:cNvSpPr/>
          <p:nvPr/>
        </p:nvSpPr>
        <p:spPr>
          <a:xfrm>
            <a:off x="685800" y="2514600"/>
            <a:ext cx="8077200" cy="1752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পারিভাষিক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ড. </a:t>
            </a:r>
            <a:r>
              <a:rPr lang="en-US" sz="3600" b="1" dirty="0" err="1" smtClean="0">
                <a:solidFill>
                  <a:schemeClr val="tx1"/>
                </a:solidFill>
                <a:latin typeface="NikoshBAN" pitchFamily="2" charset="0"/>
                <a:cs typeface="NikoshBAN" pitchFamily="2" charset="0"/>
              </a:rPr>
              <a:t>ইবরাহিম</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মুহাম্মদ</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বুরাইকান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দুটি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রয়েছে</a:t>
            </a:r>
            <a:r>
              <a:rPr lang="en-US" sz="3600" b="1" dirty="0" smtClean="0">
                <a:solidFill>
                  <a:schemeClr val="tx1"/>
                </a:solidFill>
                <a:latin typeface="NikoshBAN" pitchFamily="2" charset="0"/>
                <a:cs typeface="NikoshBAN" pitchFamily="2" charset="0"/>
              </a:rPr>
              <a:t>। যথা-১. </a:t>
            </a:r>
            <a:r>
              <a:rPr lang="en-US" sz="3600" b="1" dirty="0" err="1" smtClean="0">
                <a:solidFill>
                  <a:schemeClr val="tx1"/>
                </a:solidFill>
                <a:latin typeface="NikoshBAN" pitchFamily="2" charset="0"/>
                <a:cs typeface="NikoshBAN" pitchFamily="2" charset="0"/>
              </a:rPr>
              <a:t>সাধারণ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ও ২. </a:t>
            </a:r>
            <a:r>
              <a:rPr lang="en-US" sz="3600" b="1" dirty="0" err="1" smtClean="0">
                <a:solidFill>
                  <a:schemeClr val="tx1"/>
                </a:solidFill>
                <a:latin typeface="NikoshBAN" pitchFamily="2" charset="0"/>
                <a:cs typeface="NikoshBAN" pitchFamily="2" charset="0"/>
              </a:rPr>
              <a:t>নির্দিষ্ট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sp>
        <p:nvSpPr>
          <p:cNvPr id="15" name="Rounded Rectangle 14"/>
          <p:cNvSpPr/>
          <p:nvPr/>
        </p:nvSpPr>
        <p:spPr>
          <a:xfrm>
            <a:off x="762000" y="4495800"/>
            <a:ext cx="8001000" cy="16002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১. </a:t>
            </a:r>
            <a:r>
              <a:rPr lang="en-US" sz="3600" b="1" dirty="0" err="1" smtClean="0">
                <a:solidFill>
                  <a:schemeClr val="tx1"/>
                </a:solidFill>
                <a:latin typeface="NikoshBAN" pitchFamily="2" charset="0"/>
                <a:cs typeface="NikoshBAN" pitchFamily="2" charset="0"/>
              </a:rPr>
              <a:t>সাধারণ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নিজস্ব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বৈশিষ্ট্যসমূহ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মধ্যে</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সমকক্ষ</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endParaRPr lang="ar-SA" sz="3600" b="1" dirty="0" smtClean="0">
              <a:solidFill>
                <a:schemeClr val="tx1"/>
              </a:solidFill>
              <a:latin typeface="Simplified Arabic" pitchFamily="18" charset="-78"/>
              <a:cs typeface="Simplified Arabic" pitchFamily="18" charset="-78"/>
            </a:endParaRPr>
          </a:p>
        </p:txBody>
      </p:sp>
      <p:pic>
        <p:nvPicPr>
          <p:cNvPr id="8" name="Picture 7" descr="images (48).jpg"/>
          <p:cNvPicPr>
            <a:picLocks noChangeAspect="1"/>
          </p:cNvPicPr>
          <p:nvPr/>
        </p:nvPicPr>
        <p:blipFill>
          <a:blip r:embed="rId4"/>
          <a:stretch>
            <a:fillRect/>
          </a:stretch>
        </p:blipFill>
        <p:spPr>
          <a:xfrm>
            <a:off x="228600" y="457200"/>
            <a:ext cx="2095500" cy="1524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ppt_x</p:attrName>
                                        </p:attrNameLst>
                                      </p:cBhvr>
                                      <p:tavLst>
                                        <p:tav tm="0">
                                          <p:val>
                                            <p:strVal val="#ppt_x-.2"/>
                                          </p:val>
                                        </p:tav>
                                        <p:tav tm="100000">
                                          <p:val>
                                            <p:strVal val="#ppt_x"/>
                                          </p:val>
                                        </p:tav>
                                      </p:tavLst>
                                    </p:anim>
                                    <p:anim calcmode="lin" valueType="num">
                                      <p:cBhvr>
                                        <p:cTn id="22"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1000" fill="hold"/>
                                        <p:tgtEl>
                                          <p:spTgt spid="15"/>
                                        </p:tgtEl>
                                        <p:attrNameLst>
                                          <p:attrName>ppt_x</p:attrName>
                                        </p:attrNameLst>
                                      </p:cBhvr>
                                      <p:tavLst>
                                        <p:tav tm="0">
                                          <p:val>
                                            <p:strVal val="#ppt_x-.2"/>
                                          </p:val>
                                        </p:tav>
                                        <p:tav tm="100000">
                                          <p:val>
                                            <p:strVal val="#ppt_x"/>
                                          </p:val>
                                        </p:tav>
                                      </p:tavLst>
                                    </p:anim>
                                    <p:anim calcmode="lin" valueType="num">
                                      <p:cBhvr>
                                        <p:cTn id="36"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3"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133600" y="228600"/>
            <a:ext cx="49530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স্তর</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762000" y="1676400"/>
            <a:ext cx="8001000" cy="11430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২. </a:t>
            </a:r>
            <a:r>
              <a:rPr lang="en-US" sz="3600" b="1" dirty="0" err="1" smtClean="0">
                <a:solidFill>
                  <a:schemeClr val="tx1"/>
                </a:solidFill>
                <a:latin typeface="NikoshBAN" pitchFamily="2" charset="0"/>
                <a:cs typeface="NikoshBAN" pitchFamily="2" charset="0"/>
              </a:rPr>
              <a:t>নির্দিষ্ট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সাথে</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ইবাদত</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আনুগত্যের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মাধ্যমে</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উপযুক্ত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সাব্যস্ত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30722" name="Equation" r:id="rId3" imgW="342720" imgH="126720" progId="Equation.3">
              <p:embed/>
            </p:oleObj>
          </a:graphicData>
        </a:graphic>
      </p:graphicFrame>
      <p:sp>
        <p:nvSpPr>
          <p:cNvPr id="13" name="Rounded Rectangle 12"/>
          <p:cNvSpPr/>
          <p:nvPr/>
        </p:nvSpPr>
        <p:spPr>
          <a:xfrm>
            <a:off x="762000" y="3657600"/>
            <a:ext cx="8001000" cy="15240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ড. </a:t>
            </a:r>
            <a:r>
              <a:rPr lang="en-US" sz="3600" b="1" dirty="0" err="1" smtClean="0">
                <a:solidFill>
                  <a:schemeClr val="tx1"/>
                </a:solidFill>
                <a:latin typeface="NikoshBAN" pitchFamily="2" charset="0"/>
                <a:cs typeface="NikoshBAN" pitchFamily="2" charset="0"/>
              </a:rPr>
              <a:t>সালিহ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ফাওযান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বলেন</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Simplified Arabic" pitchFamily="18" charset="-78"/>
                <a:cs typeface="Simplified Arabic" pitchFamily="18" charset="-78"/>
              </a:rPr>
              <a:t>الشرك هو جعل شريك لله تعالى فى ربوبيته والوهيته</a:t>
            </a:r>
            <a:r>
              <a:rPr lang="en-US" sz="3600" b="1" dirty="0" smtClean="0">
                <a:solidFill>
                  <a:schemeClr val="tx1"/>
                </a:solidFill>
                <a:latin typeface="Simplified Arabic" pitchFamily="18" charset="-78"/>
                <a:cs typeface="Simplified Arabic" pitchFamily="18" charset="-78"/>
              </a:rPr>
              <a:t> </a:t>
            </a:r>
            <a:endParaRPr lang="ar-SA" sz="3600" b="1" dirty="0" smtClean="0">
              <a:solidFill>
                <a:schemeClr val="tx1"/>
              </a:solidFill>
              <a:latin typeface="Simplified Arabic" pitchFamily="18" charset="-78"/>
              <a:cs typeface="Simplified Arabic" pitchFamily="18" charset="-78"/>
            </a:endParaRPr>
          </a:p>
        </p:txBody>
      </p:sp>
      <p:pic>
        <p:nvPicPr>
          <p:cNvPr id="8" name="Picture 7" descr="images (46).jpg"/>
          <p:cNvPicPr>
            <a:picLocks noChangeAspect="1"/>
          </p:cNvPicPr>
          <p:nvPr/>
        </p:nvPicPr>
        <p:blipFill>
          <a:blip r:embed="rId4"/>
          <a:srcRect t="54706"/>
          <a:stretch>
            <a:fillRect/>
          </a:stretch>
        </p:blipFill>
        <p:spPr>
          <a:xfrm>
            <a:off x="1371600" y="5486400"/>
            <a:ext cx="6400800" cy="733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ppt_x</p:attrName>
                                        </p:attrNameLst>
                                      </p:cBhvr>
                                      <p:tavLst>
                                        <p:tav tm="0">
                                          <p:val>
                                            <p:strVal val="#ppt_x-.2"/>
                                          </p:val>
                                        </p:tav>
                                        <p:tav tm="100000">
                                          <p:val>
                                            <p:strVal val="#ppt_x"/>
                                          </p:val>
                                        </p:tav>
                                      </p:tavLst>
                                    </p:anim>
                                    <p:anim calcmode="lin" valueType="num">
                                      <p:cBhvr>
                                        <p:cTn id="1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ppt_x</p:attrName>
                                        </p:attrNameLst>
                                      </p:cBhvr>
                                      <p:tavLst>
                                        <p:tav tm="0">
                                          <p:val>
                                            <p:strVal val="#ppt_x-.2"/>
                                          </p:val>
                                        </p:tav>
                                        <p:tav tm="100000">
                                          <p:val>
                                            <p:strVal val="#ppt_x"/>
                                          </p:val>
                                        </p:tav>
                                      </p:tavLst>
                                    </p:anim>
                                    <p:anim calcmode="lin" valueType="num">
                                      <p:cBhvr>
                                        <p:cTn id="2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133600" y="228600"/>
            <a:ext cx="49530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স্তর</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11" name="Rounded Rectangle 10"/>
          <p:cNvSpPr/>
          <p:nvPr/>
        </p:nvSpPr>
        <p:spPr>
          <a:xfrm>
            <a:off x="2057400" y="1219200"/>
            <a:ext cx="5181600" cy="6858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শিরকের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স্তর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তিনটি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যথা</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31746" name="Equation" r:id="rId3" imgW="342720" imgH="126720" progId="Equation.3">
              <p:embed/>
            </p:oleObj>
          </a:graphicData>
        </a:graphic>
      </p:graphicFrame>
      <p:sp>
        <p:nvSpPr>
          <p:cNvPr id="13" name="Rounded Rectangle 12"/>
          <p:cNvSpPr/>
          <p:nvPr/>
        </p:nvSpPr>
        <p:spPr>
          <a:xfrm>
            <a:off x="685800" y="2514600"/>
            <a:ext cx="8001000" cy="16002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১.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একত্ববাদে</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কাউকে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বড়</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জাহেলি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যুগের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লোকেরা</a:t>
            </a:r>
            <a:r>
              <a:rPr lang="en-US" sz="3600" b="1" dirty="0" smtClean="0">
                <a:solidFill>
                  <a:schemeClr val="tx1"/>
                </a:solidFill>
                <a:latin typeface="NikoshBAN" pitchFamily="2" charset="0"/>
                <a:cs typeface="NikoshBAN" pitchFamily="2" charset="0"/>
              </a:rPr>
              <a:t> এ </a:t>
            </a:r>
            <a:r>
              <a:rPr lang="en-US" sz="3600" b="1" dirty="0" err="1" smtClean="0">
                <a:solidFill>
                  <a:schemeClr val="tx1"/>
                </a:solidFill>
                <a:latin typeface="NikoshBAN" pitchFamily="2" charset="0"/>
                <a:cs typeface="NikoshBAN" pitchFamily="2" charset="0"/>
              </a:rPr>
              <a:t>জাতীয়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করতো</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sp>
        <p:nvSpPr>
          <p:cNvPr id="15" name="Rounded Rectangle 14"/>
          <p:cNvSpPr/>
          <p:nvPr/>
        </p:nvSpPr>
        <p:spPr>
          <a:xfrm>
            <a:off x="762000" y="4572000"/>
            <a:ext cx="8001000" cy="1752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দলীল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বাণী</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Simplified Arabic" pitchFamily="18" charset="-78"/>
                <a:cs typeface="Simplified Arabic" pitchFamily="18" charset="-78"/>
              </a:rPr>
              <a:t>ان الله لا يغفر ان يشرك به ويغفر ما دون ذلك لمن يشاء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strVal val="#ppt_w*0.70"/>
                                          </p:val>
                                        </p:tav>
                                        <p:tav tm="100000">
                                          <p:val>
                                            <p:strVal val="#ppt_w"/>
                                          </p:val>
                                        </p:tav>
                                      </p:tavLst>
                                    </p:anim>
                                    <p:anim calcmode="lin" valueType="num">
                                      <p:cBhvr>
                                        <p:cTn id="22" dur="1000" fill="hold"/>
                                        <p:tgtEl>
                                          <p:spTgt spid="13"/>
                                        </p:tgtEl>
                                        <p:attrNameLst>
                                          <p:attrName>ppt_h</p:attrName>
                                        </p:attrNameLst>
                                      </p:cBhvr>
                                      <p:tavLst>
                                        <p:tav tm="0">
                                          <p:val>
                                            <p:strVal val="#ppt_h"/>
                                          </p:val>
                                        </p:tav>
                                        <p:tav tm="100000">
                                          <p:val>
                                            <p:strVal val="#ppt_h"/>
                                          </p:val>
                                        </p:tav>
                                      </p:tavLst>
                                    </p:anim>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P spid="13"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133600" y="228600"/>
            <a:ext cx="49530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 </a:t>
            </a:r>
            <a:r>
              <a:rPr lang="ar-SA" sz="3600" b="1" dirty="0" smtClean="0">
                <a:solidFill>
                  <a:schemeClr val="tx1"/>
                </a:solidFill>
                <a:latin typeface="Traditional Arabic" pitchFamily="18" charset="-78"/>
                <a:cs typeface="Traditional Arabic" pitchFamily="18" charset="-78"/>
              </a:rPr>
              <a:t>الشرك</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স্তর</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32770" name="Equation" r:id="rId3" imgW="342720" imgH="126720" progId="Equation.3">
              <p:embed/>
            </p:oleObj>
          </a:graphicData>
        </a:graphic>
      </p:graphicFrame>
      <p:sp>
        <p:nvSpPr>
          <p:cNvPr id="8" name="Rounded Rectangle 7"/>
          <p:cNvSpPr/>
          <p:nvPr/>
        </p:nvSpPr>
        <p:spPr>
          <a:xfrm>
            <a:off x="457200" y="1600200"/>
            <a:ext cx="8305800" cy="22098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২.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কাজে</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কাউকে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ৎ </a:t>
            </a:r>
            <a:r>
              <a:rPr lang="en-US" sz="3600" b="1" dirty="0" err="1" smtClean="0">
                <a:solidFill>
                  <a:schemeClr val="tx1"/>
                </a:solidFill>
                <a:latin typeface="NikoshBAN" pitchFamily="2" charset="0"/>
                <a:cs typeface="NikoshBAN" pitchFamily="2" charset="0"/>
              </a:rPr>
              <a:t>আল্লাহকে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বিশ্বাস</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কাজকে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সৃষ্টির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সম্বোধন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যেমন</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কাদরিয়াদের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ধারণা</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মানুষ</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স্বীয়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কাজের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স্রষ্টা</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এটাও</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sp>
        <p:nvSpPr>
          <p:cNvPr id="9" name="Rounded Rectangle 8"/>
          <p:cNvSpPr/>
          <p:nvPr/>
        </p:nvSpPr>
        <p:spPr>
          <a:xfrm>
            <a:off x="609600" y="4191000"/>
            <a:ext cx="8153400" cy="10668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দলীল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রাসূল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বলেন</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Simplified Arabic" pitchFamily="18" charset="-78"/>
                <a:cs typeface="Simplified Arabic" pitchFamily="18" charset="-78"/>
              </a:rPr>
              <a:t>من مات وهو يدعو من دون الله ندا دخل النار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667000" y="304800"/>
            <a:ext cx="4114800" cy="685800"/>
          </a:xfrm>
          <a:prstGeom prst="roundRect">
            <a:avLst/>
          </a:prstGeom>
          <a:solidFill>
            <a:schemeClr val="bg1"/>
          </a:solidFill>
          <a:ln>
            <a:solidFill>
              <a:schemeClr val="tx2">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Traditional Arabic" pitchFamily="18" charset="-78"/>
                <a:cs typeface="Traditional Arabic" pitchFamily="18" charset="-78"/>
              </a:rPr>
              <a:t>الشرك </a:t>
            </a:r>
            <a:r>
              <a:rPr lang="en-US" sz="3600" b="1" dirty="0" smtClean="0">
                <a:solidFill>
                  <a:schemeClr val="tx1"/>
                </a:solidFill>
                <a:latin typeface="Traditional Arabic" pitchFamily="18" charset="-78"/>
                <a:cs typeface="Traditional Arabic" pitchFamily="18" charset="-78"/>
              </a:rPr>
              <a:t> </a:t>
            </a:r>
            <a:r>
              <a:rPr lang="en-US" sz="3600" b="1" dirty="0" err="1" smtClean="0">
                <a:solidFill>
                  <a:schemeClr val="tx1"/>
                </a:solidFill>
                <a:latin typeface="NikoshBAN" pitchFamily="2" charset="0"/>
                <a:cs typeface="NikoshBAN" pitchFamily="2" charset="0"/>
              </a:rPr>
              <a:t>এর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পরিচয়</a:t>
            </a:r>
            <a:r>
              <a:rPr lang="en-US" sz="3600" b="1" dirty="0" smtClean="0">
                <a:solidFill>
                  <a:schemeClr val="tx1"/>
                </a:solidFill>
                <a:latin typeface="NikoshBAN" pitchFamily="2" charset="0"/>
                <a:cs typeface="NikoshBAN" pitchFamily="2" charset="0"/>
              </a:rPr>
              <a:t> ও </a:t>
            </a:r>
            <a:r>
              <a:rPr lang="en-US" sz="3600" b="1" dirty="0" err="1" smtClean="0">
                <a:solidFill>
                  <a:schemeClr val="tx1"/>
                </a:solidFill>
                <a:latin typeface="NikoshBAN" pitchFamily="2" charset="0"/>
                <a:cs typeface="NikoshBAN" pitchFamily="2" charset="0"/>
              </a:rPr>
              <a:t>স্তর</a:t>
            </a:r>
            <a:endParaRPr lang="en-US" sz="3600" b="1" dirty="0">
              <a:solidFill>
                <a:schemeClr val="tx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graphicFrame>
        <p:nvGraphicFramePr>
          <p:cNvPr id="7" name="Object 6"/>
          <p:cNvGraphicFramePr>
            <a:graphicFrameLocks noChangeAspect="1"/>
          </p:cNvGraphicFramePr>
          <p:nvPr/>
        </p:nvGraphicFramePr>
        <p:xfrm>
          <a:off x="4400550" y="3365500"/>
          <a:ext cx="342900" cy="127000"/>
        </p:xfrm>
        <a:graphic>
          <a:graphicData uri="http://schemas.openxmlformats.org/presentationml/2006/ole">
            <p:oleObj spid="_x0000_s33794" name="Equation" r:id="rId3" imgW="342720" imgH="126720" progId="Equation.3">
              <p:embed/>
            </p:oleObj>
          </a:graphicData>
        </a:graphic>
      </p:graphicFrame>
      <p:sp>
        <p:nvSpPr>
          <p:cNvPr id="10" name="Rounded Rectangle 9"/>
          <p:cNvSpPr/>
          <p:nvPr/>
        </p:nvSpPr>
        <p:spPr>
          <a:xfrm>
            <a:off x="762000" y="1981200"/>
            <a:ext cx="7848600" cy="1752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NikoshBAN" pitchFamily="2" charset="0"/>
                <a:cs typeface="NikoshBAN" pitchFamily="2" charset="0"/>
              </a:rPr>
              <a:t>৩. </a:t>
            </a:r>
            <a:r>
              <a:rPr lang="en-US" sz="3600" b="1" dirty="0" err="1" smtClean="0">
                <a:solidFill>
                  <a:schemeClr val="tx1"/>
                </a:solidFill>
                <a:latin typeface="NikoshBAN" pitchFamily="2" charset="0"/>
                <a:cs typeface="NikoshBAN" pitchFamily="2" charset="0"/>
              </a:rPr>
              <a:t>আল্লাহ</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তাআলার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ইবাদতে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কাউকে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অংশীদার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অর্থা</a:t>
            </a:r>
            <a:r>
              <a:rPr lang="en-US" sz="3600" b="1" dirty="0" smtClean="0">
                <a:solidFill>
                  <a:schemeClr val="tx1"/>
                </a:solidFill>
                <a:latin typeface="NikoshBAN" pitchFamily="2" charset="0"/>
                <a:cs typeface="NikoshBAN" pitchFamily="2" charset="0"/>
              </a:rPr>
              <a:t>ৎ </a:t>
            </a:r>
            <a:r>
              <a:rPr lang="en-US" sz="3600" b="1" dirty="0" err="1" smtClean="0">
                <a:solidFill>
                  <a:schemeClr val="tx1"/>
                </a:solidFill>
                <a:latin typeface="NikoshBAN" pitchFamily="2" charset="0"/>
                <a:cs typeface="NikoshBAN" pitchFamily="2" charset="0"/>
              </a:rPr>
              <a:t>আল্লাহকে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বিশ্বাস</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পরও</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মাধ্যম</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হিসেবে</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অন্য</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কাউকে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তাঁর</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ইবাদতে</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শরীক</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করা</a:t>
            </a:r>
            <a:r>
              <a:rPr lang="en-US" sz="3600" b="1" dirty="0" smtClean="0">
                <a:solidFill>
                  <a:schemeClr val="tx1"/>
                </a:solidFill>
                <a:latin typeface="NikoshBAN" pitchFamily="2" charset="0"/>
                <a:cs typeface="NikoshBAN" pitchFamily="2" charset="0"/>
              </a:rPr>
              <a:t>।</a:t>
            </a:r>
            <a:endParaRPr lang="ar-SA" sz="3600" b="1" dirty="0" smtClean="0">
              <a:solidFill>
                <a:schemeClr val="tx1"/>
              </a:solidFill>
              <a:latin typeface="Simplified Arabic" pitchFamily="18" charset="-78"/>
              <a:cs typeface="Simplified Arabic" pitchFamily="18" charset="-78"/>
            </a:endParaRPr>
          </a:p>
        </p:txBody>
      </p:sp>
      <p:sp>
        <p:nvSpPr>
          <p:cNvPr id="12" name="Rounded Rectangle 11"/>
          <p:cNvSpPr/>
          <p:nvPr/>
        </p:nvSpPr>
        <p:spPr>
          <a:xfrm>
            <a:off x="838200" y="4343400"/>
            <a:ext cx="7924800" cy="10668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itchFamily="2" charset="0"/>
                <a:cs typeface="NikoshBAN" pitchFamily="2" charset="0"/>
              </a:rPr>
              <a:t>দলীল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রাসূল</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সা</a:t>
            </a:r>
            <a:r>
              <a:rPr lang="en-US" sz="3600" b="1" dirty="0" smtClean="0">
                <a:solidFill>
                  <a:schemeClr val="tx1"/>
                </a:solidFill>
                <a:latin typeface="NikoshBAN" pitchFamily="2" charset="0"/>
                <a:cs typeface="NikoshBAN" pitchFamily="2" charset="0"/>
              </a:rPr>
              <a:t>.) </a:t>
            </a:r>
            <a:r>
              <a:rPr lang="en-US" sz="3600" b="1" dirty="0" err="1" smtClean="0">
                <a:solidFill>
                  <a:schemeClr val="tx1"/>
                </a:solidFill>
                <a:latin typeface="NikoshBAN" pitchFamily="2" charset="0"/>
                <a:cs typeface="NikoshBAN" pitchFamily="2" charset="0"/>
              </a:rPr>
              <a:t>বলেন</a:t>
            </a:r>
            <a:r>
              <a:rPr lang="en-US" sz="3600" b="1" dirty="0" smtClean="0">
                <a:solidFill>
                  <a:schemeClr val="tx1"/>
                </a:solidFill>
                <a:latin typeface="NikoshBAN" pitchFamily="2" charset="0"/>
                <a:cs typeface="NikoshBAN" pitchFamily="2" charset="0"/>
              </a:rPr>
              <a:t>,</a:t>
            </a:r>
          </a:p>
          <a:p>
            <a:pPr algn="ctr"/>
            <a:r>
              <a:rPr lang="ar-SA" sz="3600" b="1" dirty="0" smtClean="0">
                <a:solidFill>
                  <a:schemeClr val="tx1"/>
                </a:solidFill>
                <a:latin typeface="Simplified Arabic" pitchFamily="18" charset="-78"/>
                <a:cs typeface="Simplified Arabic" pitchFamily="18" charset="-78"/>
              </a:rPr>
              <a:t>اجعلتنى لله عدلا بل ما شاء الله وحده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rose002.JPG"/>
          <p:cNvPicPr>
            <a:picLocks noChangeAspect="1"/>
          </p:cNvPicPr>
          <p:nvPr/>
        </p:nvPicPr>
        <p:blipFill>
          <a:blip r:embed="rId2"/>
          <a:stretch>
            <a:fillRect/>
          </a:stretch>
        </p:blipFill>
        <p:spPr>
          <a:xfrm flipH="1">
            <a:off x="4953000" y="609600"/>
            <a:ext cx="1143000" cy="5943600"/>
          </a:xfrm>
          <a:prstGeom prst="rect">
            <a:avLst/>
          </a:prstGeom>
        </p:spPr>
      </p:pic>
      <p:sp>
        <p:nvSpPr>
          <p:cNvPr id="10" name="Title 1"/>
          <p:cNvSpPr txBox="1">
            <a:spLocks/>
          </p:cNvSpPr>
          <p:nvPr/>
        </p:nvSpPr>
        <p:spPr>
          <a:xfrm>
            <a:off x="2514600" y="228600"/>
            <a:ext cx="4953000" cy="1143000"/>
          </a:xfrm>
          <a:prstGeom prst="rect">
            <a:avLst/>
          </a:prstGeom>
          <a:noFill/>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BD" sz="72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rPr>
              <a:t>পরিচিতি</a:t>
            </a:r>
            <a:endParaRPr kumimoji="0" lang="en-US" sz="7200" b="1" i="0" u="none" strike="noStrike" kern="1200" cap="none" spc="0" normalizeH="0" baseline="0" noProof="0" dirty="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endParaRPr>
          </a:p>
        </p:txBody>
      </p:sp>
      <p:sp>
        <p:nvSpPr>
          <p:cNvPr id="11" name="Content Placeholder 2"/>
          <p:cNvSpPr txBox="1">
            <a:spLocks/>
          </p:cNvSpPr>
          <p:nvPr/>
        </p:nvSpPr>
        <p:spPr>
          <a:xfrm>
            <a:off x="1066800" y="2438400"/>
            <a:ext cx="4267200" cy="4191000"/>
          </a:xfrm>
          <a:prstGeom prst="rect">
            <a:avLst/>
          </a:prstGeom>
        </p:spPr>
        <p:txBody>
          <a:bodyPr>
            <a:norm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মো</a:t>
            </a:r>
            <a:r>
              <a:rPr kumimoji="0" lang="en-US" sz="6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জাফর</a:t>
            </a:r>
            <a:r>
              <a:rPr kumimoji="0" lang="en-US" sz="6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 </a:t>
            </a:r>
            <a:r>
              <a:rPr kumimoji="0" lang="en-US" sz="6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NikoshBAN" pitchFamily="2" charset="0"/>
                <a:ea typeface="+mn-ea"/>
                <a:cs typeface="NikoshBAN" pitchFamily="2" charset="0"/>
              </a:rPr>
              <a:t>আলী</a:t>
            </a:r>
            <a:endParaRPr kumimoji="0" lang="bn-BD" sz="36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আরবি</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প্রভাষক</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রামপুর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আদর্শ</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আলিম</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মাদরাসা</a:t>
            </a:r>
            <a:endPar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endParaRP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চাঁদপুর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সদর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a:t>
            </a:r>
            <a:r>
              <a:rPr kumimoji="0" lang="en-US" sz="3200" b="0" i="0" u="none" strike="noStrike" kern="1200" cap="none" spc="0" normalizeH="0" baseline="0" noProof="0" dirty="0" err="1" smtClean="0">
                <a:ln>
                  <a:noFill/>
                </a:ln>
                <a:solidFill>
                  <a:schemeClr val="tx1"/>
                </a:solidFill>
                <a:effectLst/>
                <a:uLnTx/>
                <a:uFillTx/>
                <a:latin typeface="NikoshBAN" pitchFamily="2" charset="0"/>
                <a:ea typeface="+mn-ea"/>
                <a:cs typeface="NikoshBAN" pitchFamily="2" charset="0"/>
              </a:rPr>
              <a:t>চাঁদপুর</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bn-BD"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মোবাইল ন</a:t>
            </a:r>
            <a:r>
              <a:rPr kumimoji="0" lang="en-US" sz="3200" b="0" i="0" u="none" strike="noStrike" kern="1200" cap="none" spc="0" normalizeH="0" baseline="0" noProof="0" dirty="0" smtClean="0">
                <a:ln>
                  <a:noFill/>
                </a:ln>
                <a:solidFill>
                  <a:schemeClr val="tx1"/>
                </a:solidFill>
                <a:effectLst/>
                <a:uLnTx/>
                <a:uFillTx/>
                <a:latin typeface="NikoshBAN" pitchFamily="2" charset="0"/>
                <a:ea typeface="+mn-ea"/>
                <a:cs typeface="NikoshBAN" pitchFamily="2" charset="0"/>
              </a:rPr>
              <a:t>. ০১৮১৪২৪১১৬২</a:t>
            </a:r>
          </a:p>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a:t>
            </a: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mail:mzafaralicp@gmail.com</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schemeClr val="tx1"/>
              </a:solidFill>
              <a:effectLst/>
              <a:uLnTx/>
              <a:uFillTx/>
              <a:latin typeface="NikoshBAN" pitchFamily="2" charset="0"/>
              <a:ea typeface="+mn-ea"/>
              <a:cs typeface="NikoshBAN" pitchFamily="2" charset="0"/>
            </a:endParaRPr>
          </a:p>
        </p:txBody>
      </p:sp>
      <p:sp>
        <p:nvSpPr>
          <p:cNvPr id="12" name="TextBox 11"/>
          <p:cNvSpPr txBox="1"/>
          <p:nvPr/>
        </p:nvSpPr>
        <p:spPr>
          <a:xfrm>
            <a:off x="5334000" y="2590800"/>
            <a:ext cx="3505200" cy="2800767"/>
          </a:xfrm>
          <a:prstGeom prst="rect">
            <a:avLst/>
          </a:prstGeom>
          <a:noFill/>
        </p:spPr>
        <p:txBody>
          <a:bodyPr wrap="square" rtlCol="0">
            <a:spAutoFit/>
          </a:bodyPr>
          <a:lstStyle/>
          <a:p>
            <a:pPr algn="ctr"/>
            <a:r>
              <a:rPr lang="bn-BD" sz="4800" b="1" dirty="0" smtClean="0">
                <a:effectLst>
                  <a:outerShdw blurRad="38100" dist="38100" dir="2700000" algn="tl">
                    <a:srgbClr val="000000">
                      <a:alpha val="43137"/>
                    </a:srgbClr>
                  </a:outerShdw>
                </a:effectLst>
                <a:latin typeface="NikoshBAN" pitchFamily="2" charset="0"/>
                <a:cs typeface="NikoshBAN" pitchFamily="2" charset="0"/>
              </a:rPr>
              <a:t>শ্রে</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ণি</a:t>
            </a:r>
            <a:r>
              <a:rPr lang="en-US" sz="4800" b="1" dirty="0" smtClean="0">
                <a:effectLst>
                  <a:outerShdw blurRad="38100" dist="38100" dir="2700000" algn="tl">
                    <a:srgbClr val="000000">
                      <a:alpha val="43137"/>
                    </a:srgbClr>
                  </a:outerShdw>
                </a:effectLst>
                <a:latin typeface="NikoshBAN" pitchFamily="2" charset="0"/>
                <a:cs typeface="NikoshBAN" pitchFamily="2" charset="0"/>
              </a:rPr>
              <a:t>: </a:t>
            </a:r>
            <a:r>
              <a:rPr lang="en-US" sz="4800" b="1" dirty="0" err="1" smtClean="0">
                <a:effectLst>
                  <a:outerShdw blurRad="38100" dist="38100" dir="2700000" algn="tl">
                    <a:srgbClr val="000000">
                      <a:alpha val="43137"/>
                    </a:srgbClr>
                  </a:outerShdw>
                </a:effectLst>
                <a:latin typeface="NikoshBAN" pitchFamily="2" charset="0"/>
                <a:cs typeface="NikoshBAN" pitchFamily="2" charset="0"/>
              </a:rPr>
              <a:t>আলিম</a:t>
            </a:r>
            <a:endParaRPr lang="en-US" sz="4800" b="1" dirty="0" smtClean="0">
              <a:effectLst>
                <a:outerShdw blurRad="38100" dist="38100" dir="2700000" algn="tl">
                  <a:srgbClr val="000000">
                    <a:alpha val="43137"/>
                  </a:srgbClr>
                </a:outerShdw>
              </a:effectLst>
              <a:latin typeface="NikoshBAN" pitchFamily="2" charset="0"/>
              <a:cs typeface="NikoshBAN" pitchFamily="2" charset="0"/>
            </a:endParaRPr>
          </a:p>
          <a:p>
            <a:pPr algn="ctr"/>
            <a:r>
              <a:rPr lang="bn-BD" sz="3200" dirty="0" smtClean="0">
                <a:latin typeface="NikoshBAN" pitchFamily="2" charset="0"/>
                <a:cs typeface="NikoshBAN" pitchFamily="2" charset="0"/>
              </a:rPr>
              <a:t>বিষয়</a:t>
            </a:r>
            <a:r>
              <a:rPr lang="en-US" sz="3200" dirty="0" smtClean="0">
                <a:latin typeface="NikoshBAN" pitchFamily="2" charset="0"/>
                <a:cs typeface="NikoshBAN" pitchFamily="2" charset="0"/>
              </a:rPr>
              <a:t>:</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কুরআন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মাজীদ</a:t>
            </a:r>
            <a:endParaRPr lang="bn-BD"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সূরা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নিসা</a:t>
            </a:r>
            <a:endParaRPr lang="en-US"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আয়াত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নম্বর</a:t>
            </a:r>
            <a:r>
              <a:rPr lang="en-US" sz="3200" dirty="0" smtClean="0">
                <a:latin typeface="NikoshBAN" pitchFamily="2" charset="0"/>
                <a:cs typeface="NikoshBAN" pitchFamily="2" charset="0"/>
              </a:rPr>
              <a:t>: 34-42</a:t>
            </a:r>
          </a:p>
          <a:p>
            <a:pPr algn="ctr"/>
            <a:r>
              <a:rPr lang="en-US" sz="3200" dirty="0" err="1" smtClean="0">
                <a:latin typeface="NikoshBAN" pitchFamily="2" charset="0"/>
                <a:cs typeface="NikoshBAN" pitchFamily="2" charset="0"/>
              </a:rPr>
              <a:t>তারিখ</a:t>
            </a:r>
            <a:r>
              <a:rPr lang="en-US" sz="3200" dirty="0" smtClean="0">
                <a:latin typeface="NikoshBAN" pitchFamily="2" charset="0"/>
                <a:cs typeface="NikoshBAN" pitchFamily="2" charset="0"/>
              </a:rPr>
              <a:t>: 19/০6/২০২১</a:t>
            </a:r>
          </a:p>
        </p:txBody>
      </p:sp>
      <p:pic>
        <p:nvPicPr>
          <p:cNvPr id="13" name="Picture 12" descr="াআ.jpg"/>
          <p:cNvPicPr>
            <a:picLocks noChangeAspect="1"/>
          </p:cNvPicPr>
          <p:nvPr/>
        </p:nvPicPr>
        <p:blipFill>
          <a:blip r:embed="rId3"/>
          <a:stretch>
            <a:fillRect/>
          </a:stretch>
        </p:blipFill>
        <p:spPr>
          <a:xfrm>
            <a:off x="6248400" y="914400"/>
            <a:ext cx="2438400" cy="1524000"/>
          </a:xfrm>
          <a:prstGeom prst="bevel">
            <a:avLst/>
          </a:prstGeom>
        </p:spPr>
      </p:pic>
      <p:sp>
        <p:nvSpPr>
          <p:cNvPr id="14" name="Rounded Rectangle 1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6" name="Picture 15" descr="rsz_img_20200203_194024.jpg"/>
          <p:cNvPicPr>
            <a:picLocks noChangeAspect="1"/>
          </p:cNvPicPr>
          <p:nvPr/>
        </p:nvPicPr>
        <p:blipFill>
          <a:blip r:embed="rId4" cstate="print"/>
          <a:srcRect l="2418" t="3333" r="3817"/>
          <a:stretch>
            <a:fillRect/>
          </a:stretch>
        </p:blipFill>
        <p:spPr>
          <a:xfrm>
            <a:off x="685800" y="381000"/>
            <a:ext cx="19050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ppt_w*0.70"/>
                                          </p:val>
                                        </p:tav>
                                        <p:tav tm="100000">
                                          <p:val>
                                            <p:strVal val="#ppt_w"/>
                                          </p:val>
                                        </p:tav>
                                      </p:tavLst>
                                    </p:anim>
                                    <p:anim calcmode="lin" valueType="num">
                                      <p:cBhvr>
                                        <p:cTn id="13" dur="1000" fill="hold"/>
                                        <p:tgtEl>
                                          <p:spTgt spid="16"/>
                                        </p:tgtEl>
                                        <p:attrNameLst>
                                          <p:attrName>ppt_h</p:attrName>
                                        </p:attrNameLst>
                                      </p:cBhvr>
                                      <p:tavLst>
                                        <p:tav tm="0">
                                          <p:val>
                                            <p:strVal val="#ppt_h"/>
                                          </p:val>
                                        </p:tav>
                                        <p:tav tm="100000">
                                          <p:val>
                                            <p:strVal val="#ppt_h"/>
                                          </p:val>
                                        </p:tav>
                                      </p:tavLst>
                                    </p:anim>
                                    <p:animEffect transition="in" filter="fade">
                                      <p:cBhvr>
                                        <p:cTn id="14" dur="10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iterate type="lt">
                                    <p:tmPct val="0"/>
                                  </p:iterate>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fade">
                                      <p:cBhvr>
                                        <p:cTn id="19" dur="1000"/>
                                        <p:tgtEl>
                                          <p:spTgt spid="11">
                                            <p:txEl>
                                              <p:pRg st="0" end="0"/>
                                            </p:txEl>
                                          </p:spTgt>
                                        </p:tgtEl>
                                      </p:cBhvr>
                                    </p:animEffect>
                                    <p:anim calcmode="lin" valueType="num">
                                      <p:cBhvr>
                                        <p:cTn id="2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iterate type="lt">
                                    <p:tmPct val="0"/>
                                  </p:iterate>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fade">
                                      <p:cBhvr>
                                        <p:cTn id="26" dur="1000"/>
                                        <p:tgtEl>
                                          <p:spTgt spid="11">
                                            <p:txEl>
                                              <p:pRg st="1" end="1"/>
                                            </p:txEl>
                                          </p:spTgt>
                                        </p:tgtEl>
                                      </p:cBhvr>
                                    </p:animEffect>
                                    <p:anim calcmode="lin" valueType="num">
                                      <p:cBhvr>
                                        <p:cTn id="2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iterate type="lt">
                                    <p:tmPct val="0"/>
                                  </p:iterate>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fade">
                                      <p:cBhvr>
                                        <p:cTn id="33" dur="1000"/>
                                        <p:tgtEl>
                                          <p:spTgt spid="11">
                                            <p:txEl>
                                              <p:pRg st="2" end="2"/>
                                            </p:txEl>
                                          </p:spTgt>
                                        </p:tgtEl>
                                      </p:cBhvr>
                                    </p:animEffect>
                                    <p:anim calcmode="lin" valueType="num">
                                      <p:cBhvr>
                                        <p:cTn id="34"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iterate type="lt">
                                    <p:tmPct val="0"/>
                                  </p:iterate>
                                  <p:childTnLst>
                                    <p:set>
                                      <p:cBhvr>
                                        <p:cTn id="39" dur="1" fill="hold">
                                          <p:stCondLst>
                                            <p:cond delay="0"/>
                                          </p:stCondLst>
                                        </p:cTn>
                                        <p:tgtEl>
                                          <p:spTgt spid="11">
                                            <p:txEl>
                                              <p:pRg st="3" end="3"/>
                                            </p:txEl>
                                          </p:spTgt>
                                        </p:tgtEl>
                                        <p:attrNameLst>
                                          <p:attrName>style.visibility</p:attrName>
                                        </p:attrNameLst>
                                      </p:cBhvr>
                                      <p:to>
                                        <p:strVal val="visible"/>
                                      </p:to>
                                    </p:set>
                                    <p:animEffect transition="in" filter="fade">
                                      <p:cBhvr>
                                        <p:cTn id="40" dur="1000"/>
                                        <p:tgtEl>
                                          <p:spTgt spid="11">
                                            <p:txEl>
                                              <p:pRg st="3" end="3"/>
                                            </p:txEl>
                                          </p:spTgt>
                                        </p:tgtEl>
                                      </p:cBhvr>
                                    </p:animEffect>
                                    <p:anim calcmode="lin" valueType="num">
                                      <p:cBhvr>
                                        <p:cTn id="41"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iterate type="lt">
                                    <p:tmPct val="0"/>
                                  </p:iterate>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fade">
                                      <p:cBhvr>
                                        <p:cTn id="47" dur="1000"/>
                                        <p:tgtEl>
                                          <p:spTgt spid="11">
                                            <p:txEl>
                                              <p:pRg st="4" end="4"/>
                                            </p:txEl>
                                          </p:spTgt>
                                        </p:tgtEl>
                                      </p:cBhvr>
                                    </p:animEffect>
                                    <p:anim calcmode="lin" valueType="num">
                                      <p:cBhvr>
                                        <p:cTn id="48"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iterate type="lt">
                                    <p:tmPct val="0"/>
                                  </p:iterate>
                                  <p:childTnLst>
                                    <p:set>
                                      <p:cBhvr>
                                        <p:cTn id="53" dur="1" fill="hold">
                                          <p:stCondLst>
                                            <p:cond delay="0"/>
                                          </p:stCondLst>
                                        </p:cTn>
                                        <p:tgtEl>
                                          <p:spTgt spid="11">
                                            <p:txEl>
                                              <p:pRg st="5" end="5"/>
                                            </p:txEl>
                                          </p:spTgt>
                                        </p:tgtEl>
                                        <p:attrNameLst>
                                          <p:attrName>style.visibility</p:attrName>
                                        </p:attrNameLst>
                                      </p:cBhvr>
                                      <p:to>
                                        <p:strVal val="visible"/>
                                      </p:to>
                                    </p:set>
                                    <p:animEffect transition="in" filter="fade">
                                      <p:cBhvr>
                                        <p:cTn id="54" dur="1000"/>
                                        <p:tgtEl>
                                          <p:spTgt spid="11">
                                            <p:txEl>
                                              <p:pRg st="5" end="5"/>
                                            </p:txEl>
                                          </p:spTgt>
                                        </p:tgtEl>
                                      </p:cBhvr>
                                    </p:animEffect>
                                    <p:anim calcmode="lin" valueType="num">
                                      <p:cBhvr>
                                        <p:cTn id="55"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iterate type="lt">
                                    <p:tmPct val="0"/>
                                  </p:iterate>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iterate type="lt">
                                    <p:tmPct val="0"/>
                                  </p:iterate>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স৩৩.jpg"/>
          <p:cNvPicPr>
            <a:picLocks noChangeAspect="1"/>
          </p:cNvPicPr>
          <p:nvPr/>
        </p:nvPicPr>
        <p:blipFill>
          <a:blip r:embed="rId2"/>
          <a:stretch>
            <a:fillRect/>
          </a:stretch>
        </p:blipFill>
        <p:spPr>
          <a:xfrm>
            <a:off x="457200" y="762000"/>
            <a:ext cx="1383489" cy="1524000"/>
          </a:xfrm>
          <a:prstGeom prst="rect">
            <a:avLst/>
          </a:prstGeom>
        </p:spPr>
      </p:pic>
      <p:sp>
        <p:nvSpPr>
          <p:cNvPr id="4" name="Rounded Rectangle 3"/>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5" name="Rectangle 4"/>
          <p:cNvSpPr/>
          <p:nvPr/>
        </p:nvSpPr>
        <p:spPr>
          <a:xfrm>
            <a:off x="3581400" y="533400"/>
            <a:ext cx="22860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rgbClr val="FF0000"/>
                </a:solidFill>
                <a:latin typeface="NikoshBAN" pitchFamily="2" charset="0"/>
                <a:cs typeface="NikoshBAN" pitchFamily="2" charset="0"/>
              </a:rPr>
              <a:t>মূল্যায়ন</a:t>
            </a:r>
            <a:endParaRPr lang="en-US" sz="3600" dirty="0">
              <a:solidFill>
                <a:srgbClr val="FF0000"/>
              </a:solidFill>
              <a:latin typeface="NikoshBAN" pitchFamily="2" charset="0"/>
              <a:cs typeface="NikoshBAN" pitchFamily="2" charset="0"/>
            </a:endParaRPr>
          </a:p>
        </p:txBody>
      </p:sp>
      <p:sp>
        <p:nvSpPr>
          <p:cNvPr id="6" name="Rounded Rectangle 5"/>
          <p:cNvSpPr/>
          <p:nvPr/>
        </p:nvSpPr>
        <p:spPr>
          <a:xfrm>
            <a:off x="2209800" y="1447800"/>
            <a:ext cx="48006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نشوز</a:t>
            </a:r>
            <a:r>
              <a:rPr lang="en-US" sz="2800" b="1" dirty="0" smtClean="0">
                <a:solidFill>
                  <a:schemeClr val="tx1"/>
                </a:solidFill>
                <a:latin typeface="Simplified Arabic" pitchFamily="18" charset="-78"/>
                <a:cs typeface="Simplified Arabic" pitchFamily="18" charset="-78"/>
              </a:rPr>
              <a:t> </a:t>
            </a:r>
            <a:r>
              <a:rPr lang="en-US" sz="2800" b="1" dirty="0" err="1" smtClean="0">
                <a:solidFill>
                  <a:schemeClr val="tx1"/>
                </a:solidFill>
                <a:latin typeface="NikoshBAN" pitchFamily="2" charset="0"/>
                <a:cs typeface="NikoshBAN" pitchFamily="2" charset="0"/>
              </a:rPr>
              <a:t>অর্থ</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7" name="Rounded Rectangle 6"/>
          <p:cNvSpPr/>
          <p:nvPr/>
        </p:nvSpPr>
        <p:spPr>
          <a:xfrm>
            <a:off x="2209800" y="2209800"/>
            <a:ext cx="48006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en-US" sz="2800" b="1" dirty="0" err="1" smtClean="0">
                <a:solidFill>
                  <a:schemeClr val="tx1"/>
                </a:solidFill>
                <a:latin typeface="NikoshBAN" pitchFamily="2" charset="0"/>
                <a:cs typeface="NikoshBAN" pitchFamily="2" charset="0"/>
              </a:rPr>
              <a:t>অবাধ্যতা</a:t>
            </a:r>
            <a:r>
              <a:rPr lang="en-US" sz="2800" b="1" dirty="0" smtClean="0">
                <a:solidFill>
                  <a:schemeClr val="tx1"/>
                </a:solidFill>
                <a:latin typeface="NikoshBAN" pitchFamily="2" charset="0"/>
                <a:cs typeface="NikoshBAN" pitchFamily="2" charset="0"/>
              </a:rPr>
              <a:t> ও </a:t>
            </a:r>
            <a:r>
              <a:rPr lang="en-US" sz="2800" b="1" dirty="0" err="1" smtClean="0">
                <a:solidFill>
                  <a:schemeClr val="tx1"/>
                </a:solidFill>
                <a:latin typeface="NikoshBAN" pitchFamily="2" charset="0"/>
                <a:cs typeface="NikoshBAN" pitchFamily="2" charset="0"/>
              </a:rPr>
              <a:t>আনুগত্যহীনতা</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8" name="Rounded Rectangle 7"/>
          <p:cNvSpPr/>
          <p:nvPr/>
        </p:nvSpPr>
        <p:spPr>
          <a:xfrm>
            <a:off x="1981200" y="3048000"/>
            <a:ext cx="54102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r>
              <a:rPr lang="ar-SA" sz="2800" b="1" dirty="0" smtClean="0">
                <a:solidFill>
                  <a:schemeClr val="tx1"/>
                </a:solidFill>
                <a:latin typeface="Simplified Arabic" pitchFamily="18" charset="-78"/>
                <a:cs typeface="Simplified Arabic" pitchFamily="18" charset="-78"/>
              </a:rPr>
              <a:t>ابن السبيل</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
        <p:nvSpPr>
          <p:cNvPr id="11" name="Rounded Rectangle 10"/>
          <p:cNvSpPr/>
          <p:nvPr/>
        </p:nvSpPr>
        <p:spPr>
          <a:xfrm>
            <a:off x="1066800" y="3810000"/>
            <a:ext cx="70866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NikoshBAN" pitchFamily="2" charset="0"/>
                <a:cs typeface="NikoshBAN" pitchFamily="2" charset="0"/>
              </a:rPr>
              <a:t>যে</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নিজ</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এলাকা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থেকে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হয়ে</a:t>
            </a:r>
            <a:r>
              <a:rPr lang="en-US" sz="2800" b="1" dirty="0" smtClean="0">
                <a:solidFill>
                  <a:schemeClr val="tx1"/>
                </a:solidFill>
                <a:latin typeface="NikoshBAN" pitchFamily="2" charset="0"/>
                <a:cs typeface="NikoshBAN" pitchFamily="2" charset="0"/>
              </a:rPr>
              <a:t> ৪৮ </a:t>
            </a:r>
            <a:r>
              <a:rPr lang="en-US" sz="2800" b="1" dirty="0" err="1" smtClean="0">
                <a:solidFill>
                  <a:schemeClr val="tx1"/>
                </a:solidFill>
                <a:latin typeface="NikoshBAN" pitchFamily="2" charset="0"/>
                <a:cs typeface="NikoshBAN" pitchFamily="2" charset="0"/>
              </a:rPr>
              <a:t>মাইল</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দূরে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চলে</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যায়</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Simplified Arabic" pitchFamily="18" charset="-78"/>
              <a:cs typeface="Simplified Arabic" pitchFamily="18" charset="-78"/>
            </a:endParaRPr>
          </a:p>
        </p:txBody>
      </p:sp>
      <p:sp>
        <p:nvSpPr>
          <p:cNvPr id="10" name="Rounded Rectangle 9"/>
          <p:cNvSpPr/>
          <p:nvPr/>
        </p:nvSpPr>
        <p:spPr>
          <a:xfrm>
            <a:off x="1600200" y="4572000"/>
            <a:ext cx="6019800" cy="6096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الذين يبخلون</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দ্বারা</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কাদেরকে</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বুঝানো</a:t>
            </a:r>
            <a:r>
              <a:rPr lang="en-US" sz="2800" b="1" dirty="0" smtClean="0">
                <a:solidFill>
                  <a:schemeClr val="tx1"/>
                </a:solidFill>
                <a:latin typeface="NikoshBAN" pitchFamily="2" charset="0"/>
                <a:cs typeface="NikoshBAN" pitchFamily="2" charset="0"/>
              </a:rPr>
              <a:t> </a:t>
            </a:r>
            <a:r>
              <a:rPr lang="en-US" sz="2800" b="1" dirty="0" err="1" smtClean="0">
                <a:solidFill>
                  <a:schemeClr val="tx1"/>
                </a:solidFill>
                <a:latin typeface="NikoshBAN" pitchFamily="2" charset="0"/>
                <a:cs typeface="NikoshBAN" pitchFamily="2" charset="0"/>
              </a:rPr>
              <a:t>হয়েছে</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Simplified Arabic" pitchFamily="18" charset="-78"/>
              <a:cs typeface="Simplified Arabic" pitchFamily="18" charset="-78"/>
            </a:endParaRPr>
          </a:p>
        </p:txBody>
      </p:sp>
      <p:sp>
        <p:nvSpPr>
          <p:cNvPr id="12" name="Rounded Rectangle 11"/>
          <p:cNvSpPr/>
          <p:nvPr/>
        </p:nvSpPr>
        <p:spPr>
          <a:xfrm>
            <a:off x="3276600" y="5562600"/>
            <a:ext cx="2895600" cy="53340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latin typeface="NikoshBAN" pitchFamily="2" charset="0"/>
                <a:cs typeface="NikoshBAN" pitchFamily="2" charset="0"/>
              </a:rPr>
              <a:t>ইহুদিদেরকে</a:t>
            </a:r>
            <a:r>
              <a:rPr lang="en-US" sz="2800" b="1" dirty="0" smtClean="0">
                <a:solidFill>
                  <a:schemeClr val="tx1"/>
                </a:solidFill>
                <a:latin typeface="NikoshBAN" pitchFamily="2" charset="0"/>
                <a:cs typeface="NikoshBAN" pitchFamily="2" charset="0"/>
              </a:rPr>
              <a:t>।</a:t>
            </a:r>
            <a:endParaRPr lang="en-US" sz="28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P spid="10"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images (20).jpeg"/>
          <p:cNvPicPr>
            <a:picLocks noChangeAspect="1"/>
          </p:cNvPicPr>
          <p:nvPr/>
        </p:nvPicPr>
        <p:blipFill>
          <a:blip r:embed="rId2"/>
          <a:stretch>
            <a:fillRect/>
          </a:stretch>
        </p:blipFill>
        <p:spPr>
          <a:xfrm>
            <a:off x="990600" y="228600"/>
            <a:ext cx="7391400" cy="4800599"/>
          </a:xfrm>
          <a:prstGeom prst="rect">
            <a:avLst/>
          </a:prstGeom>
        </p:spPr>
      </p:pic>
      <p:sp>
        <p:nvSpPr>
          <p:cNvPr id="8" name="Rounded Rectangle 7"/>
          <p:cNvSpPr/>
          <p:nvPr/>
        </p:nvSpPr>
        <p:spPr>
          <a:xfrm>
            <a:off x="685800" y="5105400"/>
            <a:ext cx="7848600" cy="1143000"/>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002060"/>
                </a:solidFill>
                <a:latin typeface="NikoshBAN" pitchFamily="2" charset="0"/>
                <a:cs typeface="NikoshBAN" pitchFamily="2" charset="0"/>
              </a:rPr>
              <a:t>তাহকীক</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কর</a:t>
            </a:r>
            <a:r>
              <a:rPr lang="en-US" sz="4000" b="1" dirty="0" smtClean="0">
                <a:solidFill>
                  <a:srgbClr val="002060"/>
                </a:solidFill>
                <a:latin typeface="NikoshBAN" pitchFamily="2" charset="0"/>
                <a:cs typeface="NikoshBAN" pitchFamily="2" charset="0"/>
              </a:rPr>
              <a:t>:</a:t>
            </a:r>
            <a:endParaRPr lang="ar-SA" sz="4000" b="1" dirty="0" smtClean="0">
              <a:solidFill>
                <a:srgbClr val="002060"/>
              </a:solidFill>
              <a:latin typeface="NikoshBAN" pitchFamily="2" charset="0"/>
              <a:cs typeface="NikoshBAN" pitchFamily="2" charset="0"/>
            </a:endParaRPr>
          </a:p>
          <a:p>
            <a:pPr algn="ctr"/>
            <a:r>
              <a:rPr lang="en-US" sz="4000" b="1" dirty="0" smtClean="0">
                <a:solidFill>
                  <a:srgbClr val="002060"/>
                </a:solidFill>
                <a:latin typeface="NikoshBAN" pitchFamily="2" charset="0"/>
                <a:cs typeface="NikoshBAN" pitchFamily="2" charset="0"/>
              </a:rPr>
              <a:t> </a:t>
            </a:r>
            <a:r>
              <a:rPr lang="ar-SA" sz="4000" b="1" dirty="0" smtClean="0">
                <a:solidFill>
                  <a:srgbClr val="002060"/>
                </a:solidFill>
                <a:latin typeface="Simplified Arabic" pitchFamily="18" charset="-78"/>
                <a:cs typeface="Simplified Arabic" pitchFamily="18" charset="-78"/>
              </a:rPr>
              <a:t>فضل، ابعثوا، يكتمون، لا يظلم، عصوا.</a:t>
            </a:r>
            <a:endParaRPr lang="en-US" sz="4000" b="1" dirty="0">
              <a:solidFill>
                <a:srgbClr val="002060"/>
              </a:solidFill>
              <a:latin typeface="Simplified Arabic" pitchFamily="18" charset="-78"/>
              <a:cs typeface="Simplified Arabic" pitchFamily="18" charset="-78"/>
            </a:endParaRPr>
          </a:p>
        </p:txBody>
      </p:sp>
      <p:sp>
        <p:nvSpPr>
          <p:cNvPr id="7" name="Rounded Rectangle 6"/>
          <p:cNvSpPr/>
          <p:nvPr/>
        </p:nvSpPr>
        <p:spPr>
          <a:xfrm>
            <a:off x="3352800" y="457200"/>
            <a:ext cx="2667000" cy="685800"/>
          </a:xfrm>
          <a:prstGeom prst="roundRect">
            <a:avLst/>
          </a:prstGeom>
          <a:solidFill>
            <a:schemeClr val="accent3">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chemeClr val="bg1"/>
                </a:solidFill>
                <a:latin typeface="NikoshBAN" pitchFamily="2" charset="0"/>
                <a:cs typeface="NikoshBAN" pitchFamily="2" charset="0"/>
              </a:rPr>
              <a:t>বাড়ির</a:t>
            </a:r>
            <a:r>
              <a:rPr lang="en-US" sz="4000" b="1" dirty="0" smtClean="0">
                <a:solidFill>
                  <a:schemeClr val="bg1"/>
                </a:solidFill>
                <a:latin typeface="NikoshBAN" pitchFamily="2" charset="0"/>
                <a:cs typeface="NikoshBAN" pitchFamily="2" charset="0"/>
              </a:rPr>
              <a:t> </a:t>
            </a:r>
            <a:r>
              <a:rPr lang="en-US" sz="4000" b="1" dirty="0" err="1" smtClean="0">
                <a:solidFill>
                  <a:schemeClr val="bg1"/>
                </a:solidFill>
                <a:latin typeface="NikoshBAN" pitchFamily="2" charset="0"/>
                <a:cs typeface="NikoshBAN" pitchFamily="2" charset="0"/>
              </a:rPr>
              <a:t>কাজ</a:t>
            </a:r>
            <a:endParaRPr lang="en-US" sz="4000" b="1" dirty="0">
              <a:solidFill>
                <a:schemeClr val="bg1"/>
              </a:solidFill>
              <a:latin typeface="NikoshBAN" pitchFamily="2" charset="0"/>
              <a:cs typeface="NikoshBAN" pitchFamily="2" charset="0"/>
            </a:endParaRPr>
          </a:p>
        </p:txBody>
      </p:sp>
      <p:sp>
        <p:nvSpPr>
          <p:cNvPr id="6" name="Rounded Rectangle 5"/>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900" decel="100000" fill="hold"/>
                                        <p:tgtEl>
                                          <p:spTgt spid="7"/>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দত.jpg"/>
          <p:cNvPicPr>
            <a:picLocks noChangeAspect="1"/>
          </p:cNvPicPr>
          <p:nvPr/>
        </p:nvPicPr>
        <p:blipFill>
          <a:blip r:embed="rId2"/>
          <a:stretch>
            <a:fillRect/>
          </a:stretch>
        </p:blipFill>
        <p:spPr>
          <a:xfrm>
            <a:off x="838200" y="461024"/>
            <a:ext cx="7696200" cy="4908575"/>
          </a:xfrm>
          <a:prstGeom prst="rect">
            <a:avLst/>
          </a:prstGeom>
        </p:spPr>
      </p:pic>
      <p:sp>
        <p:nvSpPr>
          <p:cNvPr id="5" name="Rounded Rectangle 4"/>
          <p:cNvSpPr/>
          <p:nvPr/>
        </p:nvSpPr>
        <p:spPr>
          <a:xfrm>
            <a:off x="2209800" y="5562600"/>
            <a:ext cx="4572000" cy="685800"/>
          </a:xfrm>
          <a:prstGeom prst="roundRect">
            <a:avLst/>
          </a:prstGeom>
          <a:solidFill>
            <a:schemeClr val="bg1">
              <a:lumMod val="95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FF0000"/>
                </a:solidFill>
                <a:latin typeface="NikoshBAN" pitchFamily="2" charset="0"/>
                <a:cs typeface="NikoshBAN" pitchFamily="2" charset="0"/>
              </a:rPr>
              <a:t>সকলকে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আন্তরিক</a:t>
            </a:r>
            <a:r>
              <a:rPr lang="en-US" sz="4000" dirty="0" smtClean="0">
                <a:solidFill>
                  <a:srgbClr val="FF0000"/>
                </a:solidFill>
                <a:latin typeface="NikoshBAN" pitchFamily="2" charset="0"/>
                <a:cs typeface="NikoshBAN" pitchFamily="2" charset="0"/>
              </a:rPr>
              <a:t> </a:t>
            </a:r>
            <a:r>
              <a:rPr lang="en-US" sz="4000" dirty="0" err="1" smtClean="0">
                <a:solidFill>
                  <a:srgbClr val="FF0000"/>
                </a:solidFill>
                <a:latin typeface="NikoshBAN" pitchFamily="2" charset="0"/>
                <a:cs typeface="NikoshBAN" pitchFamily="2" charset="0"/>
              </a:rPr>
              <a:t>ধন্যবাদ</a:t>
            </a:r>
            <a:endParaRPr lang="en-US" sz="4000" dirty="0">
              <a:solidFill>
                <a:srgbClr val="FF0000"/>
              </a:solidFill>
              <a:latin typeface="NikoshBAN" pitchFamily="2" charset="0"/>
              <a:cs typeface="NikoshBAN" pitchFamily="2" charset="0"/>
            </a:endParaRPr>
          </a:p>
        </p:txBody>
      </p:sp>
      <p:sp>
        <p:nvSpPr>
          <p:cNvPr id="7" name="Rounded Rectangle 6"/>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28600"/>
            <a:ext cx="6096000" cy="1021556"/>
          </a:xfrm>
          <a:prstGeom prst="flowChartAlternateProcess">
            <a:avLst/>
          </a:prstGeom>
          <a:noFill/>
        </p:spPr>
        <p:txBody>
          <a:bodyPr wrap="square" rtlCol="0">
            <a:spAutoFit/>
          </a:bodyPr>
          <a:lstStyle/>
          <a:p>
            <a:pPr algn="ct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নিচের</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ছবিগুলো</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লক্ষ্য</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 </a:t>
            </a:r>
            <a:r>
              <a:rPr lang="en-US" sz="5400" b="1" dirty="0" err="1" smtClean="0">
                <a:ln>
                  <a:solidFill>
                    <a:schemeClr val="accent4">
                      <a:lumMod val="20000"/>
                      <a:lumOff val="80000"/>
                    </a:schemeClr>
                  </a:solidFill>
                </a:ln>
                <a:solidFill>
                  <a:srgbClr val="FF0000"/>
                </a:solidFill>
                <a:latin typeface="NikoshBAN" pitchFamily="2" charset="0"/>
                <a:cs typeface="NikoshBAN" pitchFamily="2" charset="0"/>
              </a:rPr>
              <a:t>কর</a:t>
            </a:r>
            <a:r>
              <a:rPr lang="en-US" sz="5400" b="1" dirty="0" smtClean="0">
                <a:ln>
                  <a:solidFill>
                    <a:schemeClr val="accent4">
                      <a:lumMod val="20000"/>
                      <a:lumOff val="80000"/>
                    </a:schemeClr>
                  </a:solidFill>
                </a:ln>
                <a:solidFill>
                  <a:srgbClr val="FF0000"/>
                </a:solidFill>
                <a:latin typeface="NikoshBAN" pitchFamily="2" charset="0"/>
                <a:cs typeface="NikoshBAN" pitchFamily="2" charset="0"/>
              </a:rPr>
              <a:t>:</a:t>
            </a:r>
            <a:endParaRPr lang="en-US" sz="5400" b="1" dirty="0">
              <a:ln>
                <a:solidFill>
                  <a:schemeClr val="accent4">
                    <a:lumMod val="20000"/>
                    <a:lumOff val="80000"/>
                  </a:schemeClr>
                </a:solidFill>
              </a:ln>
              <a:solidFill>
                <a:srgbClr val="FF0000"/>
              </a:solidFill>
              <a:latin typeface="NikoshBAN" pitchFamily="2" charset="0"/>
              <a:cs typeface="NikoshBAN" pitchFamily="2" charset="0"/>
            </a:endParaRPr>
          </a:p>
        </p:txBody>
      </p:sp>
      <p:sp>
        <p:nvSpPr>
          <p:cNvPr id="15" name="Rounded Rectangle 14"/>
          <p:cNvSpPr/>
          <p:nvPr/>
        </p:nvSpPr>
        <p:spPr>
          <a:xfrm>
            <a:off x="2057400" y="4572000"/>
            <a:ext cx="57150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itchFamily="2" charset="0"/>
                <a:cs typeface="NikoshBAN" pitchFamily="2" charset="0"/>
              </a:rPr>
              <a:t>নারীদের</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নেতৃত্ব</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দিবেন</a:t>
            </a:r>
            <a:r>
              <a:rPr lang="en-US" sz="4400" b="1" dirty="0" smtClean="0">
                <a:solidFill>
                  <a:schemeClr val="tx1"/>
                </a:solidFill>
                <a:latin typeface="NikoshBAN" pitchFamily="2" charset="0"/>
                <a:cs typeface="NikoshBAN" pitchFamily="2" charset="0"/>
              </a:rPr>
              <a:t> </a:t>
            </a:r>
            <a:r>
              <a:rPr lang="en-US" sz="4400" b="1" dirty="0" err="1" smtClean="0">
                <a:solidFill>
                  <a:schemeClr val="tx1"/>
                </a:solidFill>
                <a:latin typeface="NikoshBAN" pitchFamily="2" charset="0"/>
                <a:cs typeface="NikoshBAN" pitchFamily="2" charset="0"/>
              </a:rPr>
              <a:t>কারা</a:t>
            </a:r>
            <a:r>
              <a:rPr lang="en-US" sz="4400" b="1" dirty="0" smtClean="0">
                <a:solidFill>
                  <a:schemeClr val="tx1"/>
                </a:solidFill>
                <a:latin typeface="NikoshBAN" pitchFamily="2" charset="0"/>
                <a:cs typeface="NikoshBAN" pitchFamily="2" charset="0"/>
              </a:rPr>
              <a:t>?</a:t>
            </a:r>
            <a:endParaRPr lang="en-US" sz="4400" b="1" dirty="0">
              <a:solidFill>
                <a:schemeClr val="tx1"/>
              </a:solidFill>
              <a:latin typeface="NikoshBAN" pitchFamily="2" charset="0"/>
              <a:cs typeface="NikoshBAN" pitchFamily="2" charset="0"/>
            </a:endParaRPr>
          </a:p>
        </p:txBody>
      </p:sp>
      <p:sp>
        <p:nvSpPr>
          <p:cNvPr id="16" name="Rounded Rectangle 15"/>
          <p:cNvSpPr/>
          <p:nvPr/>
        </p:nvSpPr>
        <p:spPr>
          <a:xfrm rot="19953434">
            <a:off x="-133" y="896697"/>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NikoshBAN" pitchFamily="2" charset="0"/>
                <a:cs typeface="NikoshBAN" pitchFamily="2" charset="0"/>
              </a:rPr>
              <a:t>প্রতীকি</a:t>
            </a:r>
            <a:r>
              <a:rPr lang="en-US" sz="2000" b="1" dirty="0" smtClean="0">
                <a:solidFill>
                  <a:srgbClr val="FF0000"/>
                </a:solidFill>
                <a:latin typeface="NikoshBAN" pitchFamily="2" charset="0"/>
                <a:cs typeface="NikoshBAN" pitchFamily="2" charset="0"/>
              </a:rPr>
              <a:t> </a:t>
            </a:r>
            <a:r>
              <a:rPr lang="en-US" sz="2000" b="1" dirty="0" err="1" smtClean="0">
                <a:solidFill>
                  <a:srgbClr val="FF0000"/>
                </a:solidFill>
                <a:latin typeface="NikoshBAN" pitchFamily="2" charset="0"/>
                <a:cs typeface="NikoshBAN" pitchFamily="2" charset="0"/>
              </a:rPr>
              <a:t>ছবি</a:t>
            </a:r>
            <a:endParaRPr lang="en-US" sz="2000" b="1" dirty="0">
              <a:solidFill>
                <a:srgbClr val="FF0000"/>
              </a:solidFill>
              <a:latin typeface="NikoshBAN" pitchFamily="2" charset="0"/>
              <a:cs typeface="NikoshBAN" pitchFamily="2" charset="0"/>
            </a:endParaRPr>
          </a:p>
        </p:txBody>
      </p:sp>
      <p:sp>
        <p:nvSpPr>
          <p:cNvPr id="12" name="Rounded Rectangle 11"/>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9" name="Picture 8" descr="স১১.jpg"/>
          <p:cNvPicPr>
            <a:picLocks noChangeAspect="1"/>
          </p:cNvPicPr>
          <p:nvPr/>
        </p:nvPicPr>
        <p:blipFill>
          <a:blip r:embed="rId2"/>
          <a:stretch>
            <a:fillRect/>
          </a:stretch>
        </p:blipFill>
        <p:spPr>
          <a:xfrm>
            <a:off x="4800600" y="1981200"/>
            <a:ext cx="3124200" cy="1969247"/>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n21.jpg"/>
          <p:cNvPicPr>
            <a:picLocks noChangeAspect="1"/>
          </p:cNvPicPr>
          <p:nvPr/>
        </p:nvPicPr>
        <p:blipFill>
          <a:blip r:embed="rId3"/>
          <a:stretch>
            <a:fillRect/>
          </a:stretch>
        </p:blipFill>
        <p:spPr>
          <a:xfrm>
            <a:off x="996176" y="1841809"/>
            <a:ext cx="3113049" cy="2183781"/>
          </a:xfrm>
          <a:prstGeom prst="round2Diag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ounded Rectangle 9"/>
          <p:cNvSpPr/>
          <p:nvPr/>
        </p:nvSpPr>
        <p:spPr>
          <a:xfrm>
            <a:off x="3429000" y="5410200"/>
            <a:ext cx="27432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itchFamily="2" charset="0"/>
                <a:cs typeface="NikoshBAN" pitchFamily="2" charset="0"/>
              </a:rPr>
              <a:t>পুরুষগণ</a:t>
            </a:r>
            <a:endParaRPr lang="en-US" sz="44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743200" y="5486400"/>
            <a:ext cx="4343400" cy="60960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chemeClr val="tx1"/>
                </a:solidFill>
                <a:latin typeface="NikoshBAN" pitchFamily="2" charset="0"/>
                <a:cs typeface="NikoshBAN" pitchFamily="2" charset="0"/>
              </a:rPr>
              <a:t>আয়াত</a:t>
            </a:r>
            <a:r>
              <a:rPr lang="en-US" sz="4400" dirty="0" smtClean="0">
                <a:solidFill>
                  <a:schemeClr val="tx1"/>
                </a:solidFill>
                <a:latin typeface="NikoshBAN" pitchFamily="2" charset="0"/>
                <a:cs typeface="NikoshBAN" pitchFamily="2" charset="0"/>
              </a:rPr>
              <a:t> </a:t>
            </a:r>
            <a:r>
              <a:rPr lang="en-US" sz="4400" dirty="0" err="1" smtClean="0">
                <a:solidFill>
                  <a:schemeClr val="tx1"/>
                </a:solidFill>
                <a:latin typeface="NikoshBAN" pitchFamily="2" charset="0"/>
                <a:cs typeface="NikoshBAN" pitchFamily="2" charset="0"/>
              </a:rPr>
              <a:t>নম্বর</a:t>
            </a:r>
            <a:r>
              <a:rPr lang="en-US" sz="4400" dirty="0" smtClean="0">
                <a:solidFill>
                  <a:schemeClr val="tx1"/>
                </a:solidFill>
                <a:latin typeface="NikoshBAN" pitchFamily="2" charset="0"/>
                <a:cs typeface="NikoshBAN" pitchFamily="2" charset="0"/>
              </a:rPr>
              <a:t> : 34-42</a:t>
            </a:r>
            <a:endParaRPr lang="en-US" sz="4400" dirty="0">
              <a:solidFill>
                <a:schemeClr val="tx1"/>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7" name="Picture 6" descr="স২৪.png"/>
          <p:cNvPicPr>
            <a:picLocks noChangeAspect="1"/>
          </p:cNvPicPr>
          <p:nvPr/>
        </p:nvPicPr>
        <p:blipFill>
          <a:blip r:embed="rId3"/>
          <a:stretch>
            <a:fillRect/>
          </a:stretch>
        </p:blipFill>
        <p:spPr>
          <a:xfrm>
            <a:off x="535640" y="533400"/>
            <a:ext cx="8074960" cy="45219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81400" y="533400"/>
            <a:ext cx="2514600" cy="838200"/>
          </a:xfrm>
          <a:prstGeom prst="rect">
            <a:avLst/>
          </a:prstGeom>
          <a:solidFill>
            <a:schemeClr val="accent4">
              <a:lumMod val="20000"/>
              <a:lumOff val="80000"/>
            </a:schemeClr>
          </a:solidFill>
          <a:ln>
            <a:solidFill>
              <a:schemeClr val="accent1">
                <a:lumMod val="20000"/>
                <a:lumOff val="80000"/>
              </a:schemeClr>
            </a:solidFill>
          </a:ln>
        </p:spPr>
        <p:txBody>
          <a:bodyPr>
            <a:noAutofit/>
          </a:bodyPr>
          <a:lstStyle/>
          <a:p>
            <a:pPr marL="742950" marR="0" lvl="0" indent="-742950" algn="ctr" defTabSz="914400" rtl="0" eaLnBrk="1" fontAlgn="auto" latinLnBrk="0" hangingPunct="1">
              <a:lnSpc>
                <a:spcPct val="100000"/>
              </a:lnSpc>
              <a:spcBef>
                <a:spcPct val="0"/>
              </a:spcBef>
              <a:spcAft>
                <a:spcPts val="0"/>
              </a:spcAft>
              <a:buClrTx/>
              <a:buSzTx/>
              <a:buFontTx/>
              <a:buNone/>
              <a:tabLst/>
              <a:defRPr/>
            </a:pPr>
            <a:r>
              <a:rPr kumimoji="0" lang="bn-BD" sz="6000" b="1" i="0" u="none" strike="noStrike" kern="1200" cap="none" spc="0" normalizeH="0" baseline="0" noProof="0" dirty="0" smtClean="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rPr>
              <a:t>শিখনফল</a:t>
            </a:r>
            <a:endParaRPr kumimoji="0" lang="en-US" sz="6000" b="1" i="0" u="none" strike="noStrike" kern="1200" cap="none" spc="0" normalizeH="0" baseline="0" noProof="0" dirty="0">
              <a:ln>
                <a:noFill/>
              </a:ln>
              <a:solidFill>
                <a:srgbClr val="FF0000"/>
              </a:solidFill>
              <a:effectLst>
                <a:outerShdw blurRad="53975" dist="22860" dir="5400000" algn="tl" rotWithShape="0">
                  <a:srgbClr val="000000">
                    <a:alpha val="55000"/>
                  </a:srgbClr>
                </a:outerShdw>
              </a:effectLst>
              <a:uLnTx/>
              <a:uFillTx/>
              <a:latin typeface="NikoshBAN" pitchFamily="2" charset="0"/>
              <a:ea typeface="+mj-ea"/>
              <a:cs typeface="NikoshBAN" pitchFamily="2" charset="0"/>
            </a:endParaRPr>
          </a:p>
        </p:txBody>
      </p:sp>
      <p:sp>
        <p:nvSpPr>
          <p:cNvPr id="3" name="TextBox 2"/>
          <p:cNvSpPr txBox="1"/>
          <p:nvPr/>
        </p:nvSpPr>
        <p:spPr>
          <a:xfrm>
            <a:off x="685800" y="1600200"/>
            <a:ext cx="8001000" cy="5016758"/>
          </a:xfrm>
          <a:prstGeom prst="rect">
            <a:avLst/>
          </a:prstGeom>
          <a:noFill/>
        </p:spPr>
        <p:txBody>
          <a:bodyPr wrap="square" rtlCol="0">
            <a:spAutoFit/>
          </a:bodyPr>
          <a:lstStyle/>
          <a:p>
            <a:pPr marL="514350" indent="-514350"/>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এই</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পাঠ</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শেষে</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শিক্ষার্থীরা</a:t>
            </a:r>
            <a:r>
              <a:rPr lang="en-US" sz="4000" b="1" dirty="0" smtClean="0">
                <a:latin typeface="NikoshBAN" pitchFamily="2" charset="0"/>
                <a:cs typeface="NikoshBAN" pitchFamily="2" charset="0"/>
              </a:rPr>
              <a:t>…</a:t>
            </a:r>
          </a:p>
          <a:p>
            <a:pPr marL="514350" indent="-514350">
              <a:buFont typeface="Wingdings" pitchFamily="2" charset="2"/>
              <a:buChar char="q"/>
            </a:pPr>
            <a:r>
              <a:rPr lang="en-US" sz="4000" b="1" dirty="0" err="1" smtClean="0">
                <a:latin typeface="NikoshBAN" pitchFamily="2" charset="0"/>
                <a:cs typeface="NikoshBAN" pitchFamily="2" charset="0"/>
              </a:rPr>
              <a:t>আয়াতের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নুযুল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বলতে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p>
          <a:p>
            <a:pPr marL="514350" indent="-514350">
              <a:buFont typeface="Wingdings" pitchFamily="2" charset="2"/>
              <a:buChar char="q"/>
            </a:pPr>
            <a:r>
              <a:rPr lang="en-US" sz="4000" b="1" dirty="0" err="1" smtClean="0">
                <a:latin typeface="NikoshBAN" pitchFamily="2" charset="0"/>
                <a:cs typeface="NikoshBAN" pitchFamily="2" charset="0"/>
              </a:rPr>
              <a:t>আয়াতের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বঙ্গানুবাদ</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endParaRPr lang="en-US" sz="4000" b="1" dirty="0" smtClean="0">
              <a:latin typeface="NikoshBAN" pitchFamily="2" charset="0"/>
              <a:cs typeface="NikoshBAN" pitchFamily="2" charset="0"/>
            </a:endParaRPr>
          </a:p>
          <a:p>
            <a:pPr marL="514350" indent="-514350">
              <a:buFont typeface="Wingdings" pitchFamily="2" charset="2"/>
              <a:buChar char="q"/>
            </a:pPr>
            <a:r>
              <a:rPr lang="en-US" sz="4000" b="1" dirty="0" err="1" smtClean="0">
                <a:latin typeface="NikoshBAN" pitchFamily="2" charset="0"/>
                <a:cs typeface="NikoshBAN" pitchFamily="2" charset="0"/>
              </a:rPr>
              <a:t>পুরুষদেরকে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নারীদের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উপর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শ্রেষ্ঠত্ব</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দানের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কারণ</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bn-BD" sz="4000" b="1" dirty="0" smtClean="0">
                <a:latin typeface="NikoshBAN" pitchFamily="2" charset="0"/>
                <a:cs typeface="NikoshBAN" pitchFamily="2" charset="0"/>
              </a:rPr>
              <a:t>।</a:t>
            </a:r>
            <a:endParaRPr lang="en-US" sz="4000" b="1" dirty="0" smtClean="0">
              <a:latin typeface="NikoshBAN" pitchFamily="2" charset="0"/>
              <a:cs typeface="NikoshBAN" pitchFamily="2" charset="0"/>
            </a:endParaRPr>
          </a:p>
          <a:p>
            <a:pPr marL="514350" indent="-514350">
              <a:buFont typeface="Wingdings" pitchFamily="2" charset="2"/>
              <a:buChar char="q"/>
            </a:pPr>
            <a:r>
              <a:rPr lang="ar-SA" sz="4000" b="1" dirty="0" smtClean="0">
                <a:latin typeface="Traditional Arabic" pitchFamily="18" charset="-78"/>
                <a:cs typeface="Traditional Arabic" pitchFamily="18" charset="-78"/>
              </a:rPr>
              <a:t>الشرك</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পরিচয়</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এবং</a:t>
            </a:r>
            <a:r>
              <a:rPr lang="en-US" sz="4000" b="1" dirty="0" smtClean="0">
                <a:latin typeface="NikoshBAN" pitchFamily="2" charset="0"/>
                <a:cs typeface="NikoshBAN" pitchFamily="2" charset="0"/>
              </a:rPr>
              <a:t> </a:t>
            </a:r>
            <a:r>
              <a:rPr lang="ar-SA" sz="4000" b="1" dirty="0" smtClean="0">
                <a:latin typeface="NikoshBAN" pitchFamily="2" charset="0"/>
                <a:cs typeface="NikoshBAN" pitchFamily="2" charset="0"/>
              </a:rPr>
              <a:t>مراتب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বর্ণনা</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endParaRPr lang="bn-BD" sz="4000" b="1" dirty="0" smtClean="0">
              <a:latin typeface="NikoshBAN" pitchFamily="2" charset="0"/>
              <a:cs typeface="NikoshBAN" pitchFamily="2" charset="0"/>
            </a:endParaRPr>
          </a:p>
          <a:p>
            <a:pPr marL="514350" indent="-514350">
              <a:buFont typeface="Wingdings" pitchFamily="2" charset="2"/>
              <a:buChar char="q"/>
            </a:pPr>
            <a:r>
              <a:rPr lang="en-US" sz="4000" b="1" dirty="0" err="1" smtClean="0">
                <a:latin typeface="NikoshBAN" pitchFamily="2" charset="0"/>
                <a:cs typeface="NikoshBAN" pitchFamily="2" charset="0"/>
              </a:rPr>
              <a:t>গুরু্ত্বপূর্ণ</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শব্দের</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তাহকীক</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করতে</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পারবে</a:t>
            </a:r>
            <a:r>
              <a:rPr lang="en-US" sz="4000" b="1" dirty="0" smtClean="0">
                <a:latin typeface="NikoshBAN" pitchFamily="2" charset="0"/>
                <a:cs typeface="NikoshBAN" pitchFamily="2" charset="0"/>
              </a:rPr>
              <a:t>।</a:t>
            </a:r>
            <a:endParaRPr lang="bn-BD" sz="4000" b="1" dirty="0" smtClean="0">
              <a:latin typeface="NikoshBAN" pitchFamily="2" charset="0"/>
              <a:cs typeface="NikoshBAN" pitchFamily="2" charset="0"/>
            </a:endParaRPr>
          </a:p>
        </p:txBody>
      </p:sp>
      <p:sp>
        <p:nvSpPr>
          <p:cNvPr id="5" name="Rounded Rectangle 4"/>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828800" y="381000"/>
            <a:ext cx="5638800" cy="1295400"/>
          </a:xfrm>
          <a:prstGeom prst="ellipse">
            <a:avLst/>
          </a:prstGeom>
          <a:solidFill>
            <a:schemeClr val="bg1"/>
          </a:solidFill>
          <a:ln>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শানে</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নুযুল</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8" name="Rounded Rectangle 7"/>
          <p:cNvSpPr/>
          <p:nvPr/>
        </p:nvSpPr>
        <p:spPr>
          <a:xfrm rot="19953434">
            <a:off x="304667" y="1506298"/>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NikoshBAN" pitchFamily="2" charset="0"/>
                <a:cs typeface="NikoshBAN" pitchFamily="2" charset="0"/>
              </a:rPr>
              <a:t>প্রতীকি</a:t>
            </a:r>
            <a:r>
              <a:rPr lang="en-US" sz="2000" b="1" dirty="0" smtClean="0">
                <a:solidFill>
                  <a:srgbClr val="FF0000"/>
                </a:solidFill>
                <a:latin typeface="NikoshBAN" pitchFamily="2" charset="0"/>
                <a:cs typeface="NikoshBAN" pitchFamily="2" charset="0"/>
              </a:rPr>
              <a:t> </a:t>
            </a:r>
            <a:r>
              <a:rPr lang="en-US" sz="2000" b="1" dirty="0" err="1" smtClean="0">
                <a:solidFill>
                  <a:srgbClr val="FF0000"/>
                </a:solidFill>
                <a:latin typeface="NikoshBAN" pitchFamily="2" charset="0"/>
                <a:cs typeface="NikoshBAN" pitchFamily="2" charset="0"/>
              </a:rPr>
              <a:t>ছবি</a:t>
            </a:r>
            <a:endParaRPr lang="en-US" sz="2000" b="1" dirty="0">
              <a:solidFill>
                <a:srgbClr val="FF000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20" name="Picture 19" descr="স৩১.jpg"/>
          <p:cNvPicPr>
            <a:picLocks noChangeAspect="1"/>
          </p:cNvPicPr>
          <p:nvPr/>
        </p:nvPicPr>
        <p:blipFill>
          <a:blip r:embed="rId3"/>
          <a:stretch>
            <a:fillRect/>
          </a:stretch>
        </p:blipFill>
        <p:spPr>
          <a:xfrm>
            <a:off x="4876800" y="2453600"/>
            <a:ext cx="2895600" cy="1621536"/>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4g6UbKj3hU24pXrTBaHQggXX57.jpg"/>
          <p:cNvPicPr>
            <a:picLocks noChangeAspect="1"/>
          </p:cNvPicPr>
          <p:nvPr/>
        </p:nvPicPr>
        <p:blipFill>
          <a:blip r:embed="rId4"/>
          <a:stretch>
            <a:fillRect/>
          </a:stretch>
        </p:blipFill>
        <p:spPr>
          <a:xfrm>
            <a:off x="1115437" y="2459726"/>
            <a:ext cx="2645925" cy="1685483"/>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descr="images (8).jpg"/>
          <p:cNvPicPr>
            <a:picLocks noChangeAspect="1"/>
          </p:cNvPicPr>
          <p:nvPr/>
        </p:nvPicPr>
        <p:blipFill>
          <a:blip r:embed="rId5"/>
          <a:stretch>
            <a:fillRect/>
          </a:stretch>
        </p:blipFill>
        <p:spPr>
          <a:xfrm>
            <a:off x="3303011" y="4559768"/>
            <a:ext cx="2766578" cy="18410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Rounded Rectangle 9"/>
          <p:cNvSpPr/>
          <p:nvPr/>
        </p:nvSpPr>
        <p:spPr>
          <a:xfrm>
            <a:off x="2057400" y="1752600"/>
            <a:ext cx="55626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Simplified Arabic" pitchFamily="18" charset="-78"/>
                <a:cs typeface="Simplified Arabic" pitchFamily="18" charset="-78"/>
              </a:rPr>
              <a:t>الرجال قوامون على النساء الخ...</a:t>
            </a:r>
            <a:endParaRPr lang="en-US" sz="36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ppt_x</p:attrName>
                                        </p:attrNameLst>
                                      </p:cBhvr>
                                      <p:tavLst>
                                        <p:tav tm="0">
                                          <p:val>
                                            <p:strVal val="#ppt_x-.2"/>
                                          </p:val>
                                        </p:tav>
                                        <p:tav tm="100000">
                                          <p:val>
                                            <p:strVal val="#ppt_x"/>
                                          </p:val>
                                        </p:tav>
                                      </p:tavLst>
                                    </p:anim>
                                    <p:anim calcmode="lin" valueType="num">
                                      <p:cBhvr>
                                        <p:cTn id="2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1000" fill="hold"/>
                                        <p:tgtEl>
                                          <p:spTgt spid="20"/>
                                        </p:tgtEl>
                                        <p:attrNameLst>
                                          <p:attrName>ppt_w</p:attrName>
                                        </p:attrNameLst>
                                      </p:cBhvr>
                                      <p:tavLst>
                                        <p:tav tm="0">
                                          <p:val>
                                            <p:strVal val="#ppt_w*0.70"/>
                                          </p:val>
                                        </p:tav>
                                        <p:tav tm="100000">
                                          <p:val>
                                            <p:strVal val="#ppt_w"/>
                                          </p:val>
                                        </p:tav>
                                      </p:tavLst>
                                    </p:anim>
                                    <p:anim calcmode="lin" valueType="num">
                                      <p:cBhvr>
                                        <p:cTn id="27" dur="1000" fill="hold"/>
                                        <p:tgtEl>
                                          <p:spTgt spid="20"/>
                                        </p:tgtEl>
                                        <p:attrNameLst>
                                          <p:attrName>ppt_h</p:attrName>
                                        </p:attrNameLst>
                                      </p:cBhvr>
                                      <p:tavLst>
                                        <p:tav tm="0">
                                          <p:val>
                                            <p:strVal val="#ppt_h"/>
                                          </p:val>
                                        </p:tav>
                                        <p:tav tm="100000">
                                          <p:val>
                                            <p:strVal val="#ppt_h"/>
                                          </p:val>
                                        </p:tav>
                                      </p:tavLst>
                                    </p:anim>
                                    <p:animEffect transition="in" filter="fade">
                                      <p:cBhvr>
                                        <p:cTn id="28" dur="1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iterate type="lt">
                                    <p:tmPct val="5000"/>
                                  </p:iterate>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style.rotation</p:attrName>
                                        </p:attrNameLst>
                                      </p:cBhvr>
                                      <p:tavLst>
                                        <p:tav tm="0">
                                          <p:val>
                                            <p:fltVal val="90"/>
                                          </p:val>
                                        </p:tav>
                                        <p:tav tm="100000">
                                          <p:val>
                                            <p:fltVal val="0"/>
                                          </p:val>
                                        </p:tav>
                                      </p:tavLst>
                                    </p:anim>
                                    <p:animEffect transition="in" filter="fade">
                                      <p:cBhvr>
                                        <p:cTn id="3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828800" y="457200"/>
            <a:ext cx="5638800" cy="1295400"/>
          </a:xfrm>
          <a:prstGeom prst="ellipse">
            <a:avLst/>
          </a:prstGeom>
          <a:solidFill>
            <a:schemeClr val="bg1"/>
          </a:solidFill>
          <a:ln>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শানে</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8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নুযুল</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16" name="Rounded Rectangle 15"/>
          <p:cNvSpPr/>
          <p:nvPr/>
        </p:nvSpPr>
        <p:spPr>
          <a:xfrm rot="19953434">
            <a:off x="304667" y="1590156"/>
            <a:ext cx="1676400" cy="40874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accent1">
                    <a:lumMod val="75000"/>
                  </a:schemeClr>
                </a:solidFill>
                <a:latin typeface="NikoshBAN" pitchFamily="2" charset="0"/>
                <a:cs typeface="NikoshBAN" pitchFamily="2" charset="0"/>
              </a:rPr>
              <a:t>প্রতীকি</a:t>
            </a:r>
            <a:r>
              <a:rPr lang="en-US" sz="2000" b="1" dirty="0" smtClean="0">
                <a:solidFill>
                  <a:schemeClr val="accent1">
                    <a:lumMod val="75000"/>
                  </a:schemeClr>
                </a:solidFill>
                <a:latin typeface="NikoshBAN" pitchFamily="2" charset="0"/>
                <a:cs typeface="NikoshBAN" pitchFamily="2" charset="0"/>
              </a:rPr>
              <a:t> </a:t>
            </a:r>
            <a:r>
              <a:rPr lang="en-US" sz="2000" b="1" dirty="0" err="1" smtClean="0">
                <a:solidFill>
                  <a:schemeClr val="accent1">
                    <a:lumMod val="75000"/>
                  </a:schemeClr>
                </a:solidFill>
                <a:latin typeface="NikoshBAN" pitchFamily="2" charset="0"/>
                <a:cs typeface="NikoshBAN" pitchFamily="2" charset="0"/>
              </a:rPr>
              <a:t>ছবি</a:t>
            </a:r>
            <a:endParaRPr lang="en-US" sz="2000" b="1" dirty="0">
              <a:solidFill>
                <a:schemeClr val="accent1">
                  <a:lumMod val="75000"/>
                </a:schemeClr>
              </a:solidFill>
              <a:latin typeface="NikoshBAN" pitchFamily="2" charset="0"/>
              <a:cs typeface="NikoshBAN" pitchFamily="2" charset="0"/>
            </a:endParaRPr>
          </a:p>
        </p:txBody>
      </p:sp>
      <p:sp>
        <p:nvSpPr>
          <p:cNvPr id="8" name="Rounded Rectangle 7"/>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pic>
        <p:nvPicPr>
          <p:cNvPr id="14" name="Picture 13" descr="স১৩.jpg"/>
          <p:cNvPicPr>
            <a:picLocks noChangeAspect="1"/>
          </p:cNvPicPr>
          <p:nvPr/>
        </p:nvPicPr>
        <p:blipFill>
          <a:blip r:embed="rId2"/>
          <a:stretch>
            <a:fillRect/>
          </a:stretch>
        </p:blipFill>
        <p:spPr>
          <a:xfrm>
            <a:off x="5410200" y="3124200"/>
            <a:ext cx="2362200" cy="1704873"/>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Picture 14" descr="স১৪.jpg"/>
          <p:cNvPicPr>
            <a:picLocks noChangeAspect="1"/>
          </p:cNvPicPr>
          <p:nvPr/>
        </p:nvPicPr>
        <p:blipFill>
          <a:blip r:embed="rId3"/>
          <a:stretch>
            <a:fillRect/>
          </a:stretch>
        </p:blipFill>
        <p:spPr>
          <a:xfrm>
            <a:off x="1518762" y="3124200"/>
            <a:ext cx="2579121" cy="1731965"/>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Rounded Rectangle 8"/>
          <p:cNvSpPr/>
          <p:nvPr/>
        </p:nvSpPr>
        <p:spPr>
          <a:xfrm>
            <a:off x="1828800" y="2057400"/>
            <a:ext cx="60198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latin typeface="Simplified Arabic" pitchFamily="18" charset="-78"/>
                <a:cs typeface="Simplified Arabic" pitchFamily="18" charset="-78"/>
              </a:rPr>
              <a:t>الذين يبخلون ويأمرون الناس الخ...</a:t>
            </a:r>
            <a:endParaRPr lang="en-US" sz="3600"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ppt_w*0.7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1000" fill="hold"/>
                                        <p:tgtEl>
                                          <p:spTgt spid="15"/>
                                        </p:tgtEl>
                                        <p:attrNameLst>
                                          <p:attrName>ppt_w</p:attrName>
                                        </p:attrNameLst>
                                      </p:cBhvr>
                                      <p:tavLst>
                                        <p:tav tm="0">
                                          <p:val>
                                            <p:fltVal val="0"/>
                                          </p:val>
                                        </p:tav>
                                        <p:tav tm="100000">
                                          <p:val>
                                            <p:strVal val="#ppt_w"/>
                                          </p:val>
                                        </p:tav>
                                      </p:tavLst>
                                    </p:anim>
                                    <p:anim calcmode="lin" valueType="num">
                                      <p:cBhvr>
                                        <p:cTn id="20" dur="1000" fill="hold"/>
                                        <p:tgtEl>
                                          <p:spTgt spid="15"/>
                                        </p:tgtEl>
                                        <p:attrNameLst>
                                          <p:attrName>ppt_h</p:attrName>
                                        </p:attrNameLst>
                                      </p:cBhvr>
                                      <p:tavLst>
                                        <p:tav tm="0">
                                          <p:val>
                                            <p:fltVal val="0"/>
                                          </p:val>
                                        </p:tav>
                                        <p:tav tm="100000">
                                          <p:val>
                                            <p:strVal val="#ppt_h"/>
                                          </p:val>
                                        </p:tav>
                                      </p:tavLst>
                                    </p:anim>
                                    <p:anim calcmode="lin" valueType="num">
                                      <p:cBhvr>
                                        <p:cTn id="21" dur="1000" fill="hold"/>
                                        <p:tgtEl>
                                          <p:spTgt spid="15"/>
                                        </p:tgtEl>
                                        <p:attrNameLst>
                                          <p:attrName>style.rotation</p:attrName>
                                        </p:attrNameLst>
                                      </p:cBhvr>
                                      <p:tavLst>
                                        <p:tav tm="0">
                                          <p:val>
                                            <p:fltVal val="90"/>
                                          </p:val>
                                        </p:tav>
                                        <p:tav tm="100000">
                                          <p:val>
                                            <p:fltVal val="0"/>
                                          </p:val>
                                        </p:tav>
                                      </p:tavLst>
                                    </p:anim>
                                    <p:animEffect transition="in" filter="fade">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iterate type="lt">
                                    <p:tmPct val="5000"/>
                                  </p:iterate>
                                  <p:childTnLst>
                                    <p:set>
                                      <p:cBhvr>
                                        <p:cTn id="26" dur="1" fill="hold">
                                          <p:stCondLst>
                                            <p:cond delay="0"/>
                                          </p:stCondLst>
                                        </p:cTn>
                                        <p:tgtEl>
                                          <p:spTgt spid="14"/>
                                        </p:tgtEl>
                                        <p:attrNameLst>
                                          <p:attrName>style.visibility</p:attrName>
                                        </p:attrNameLst>
                                      </p:cBhvr>
                                      <p:to>
                                        <p:strVal val="visible"/>
                                      </p:to>
                                    </p:set>
                                    <p:anim calcmode="lin" valueType="num">
                                      <p:cBhvr>
                                        <p:cTn id="27" dur="1000" fill="hold"/>
                                        <p:tgtEl>
                                          <p:spTgt spid="14"/>
                                        </p:tgtEl>
                                        <p:attrNameLst>
                                          <p:attrName>ppt_w</p:attrName>
                                        </p:attrNameLst>
                                      </p:cBhvr>
                                      <p:tavLst>
                                        <p:tav tm="0">
                                          <p:val>
                                            <p:fltVal val="0"/>
                                          </p:val>
                                        </p:tav>
                                        <p:tav tm="100000">
                                          <p:val>
                                            <p:strVal val="#ppt_w"/>
                                          </p:val>
                                        </p:tav>
                                      </p:tavLst>
                                    </p:anim>
                                    <p:anim calcmode="lin" valueType="num">
                                      <p:cBhvr>
                                        <p:cTn id="28" dur="1000" fill="hold"/>
                                        <p:tgtEl>
                                          <p:spTgt spid="14"/>
                                        </p:tgtEl>
                                        <p:attrNameLst>
                                          <p:attrName>ppt_h</p:attrName>
                                        </p:attrNameLst>
                                      </p:cBhvr>
                                      <p:tavLst>
                                        <p:tav tm="0">
                                          <p:val>
                                            <p:fltVal val="0"/>
                                          </p:val>
                                        </p:tav>
                                        <p:tav tm="100000">
                                          <p:val>
                                            <p:strVal val="#ppt_h"/>
                                          </p:val>
                                        </p:tav>
                                      </p:tavLst>
                                    </p:anim>
                                    <p:anim calcmode="lin" valueType="num">
                                      <p:cBhvr>
                                        <p:cTn id="29" dur="1000" fill="hold"/>
                                        <p:tgtEl>
                                          <p:spTgt spid="14"/>
                                        </p:tgtEl>
                                        <p:attrNameLst>
                                          <p:attrName>style.rotation</p:attrName>
                                        </p:attrNameLst>
                                      </p:cBhvr>
                                      <p:tavLst>
                                        <p:tav tm="0">
                                          <p:val>
                                            <p:fltVal val="90"/>
                                          </p:val>
                                        </p:tav>
                                        <p:tav tm="100000">
                                          <p:val>
                                            <p:fltVal val="0"/>
                                          </p:val>
                                        </p:tav>
                                      </p:tavLst>
                                    </p:anim>
                                    <p:animEffect transition="in" filter="fade">
                                      <p:cBhvr>
                                        <p:cTn id="3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838200"/>
            <a:ext cx="5019675" cy="685800"/>
          </a:xfrm>
          <a:prstGeom prst="rect">
            <a:avLst/>
          </a:prstGeom>
        </p:spPr>
      </p:pic>
      <p:sp>
        <p:nvSpPr>
          <p:cNvPr id="3" name="Rounded Rectangle 2"/>
          <p:cNvSpPr/>
          <p:nvPr/>
        </p:nvSpPr>
        <p:spPr>
          <a:xfrm>
            <a:off x="3048000" y="152400"/>
            <a:ext cx="35814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6" name="Rectangle 5"/>
          <p:cNvSpPr/>
          <p:nvPr/>
        </p:nvSpPr>
        <p:spPr>
          <a:xfrm>
            <a:off x="304800" y="1981200"/>
            <a:ext cx="8534400" cy="3970318"/>
          </a:xfrm>
          <a:prstGeom prst="rect">
            <a:avLst/>
          </a:prstGeom>
          <a:ln>
            <a:solidFill>
              <a:srgbClr val="C00000"/>
            </a:solidFill>
          </a:ln>
        </p:spPr>
        <p:txBody>
          <a:bodyPr wrap="square">
            <a:spAutoFit/>
          </a:bodyPr>
          <a:lstStyle/>
          <a:p>
            <a:pPr algn="just" rtl="1"/>
            <a:r>
              <a:rPr lang="ar-SA" sz="3600" b="1" dirty="0" smtClean="0">
                <a:latin typeface="Traditional Arabic" pitchFamily="18" charset="-78"/>
                <a:cs typeface="Traditional Arabic" pitchFamily="18" charset="-78"/>
              </a:rPr>
              <a:t>34- الرِّجَالُ قَوَّامُونَ عَلَى النِّسَاءِ بِمَا فَضَّلَ اللَّهُ بَعْضَهُمْ عَلَى بَعْضٍ وَبِمَا أَنْفَقُوا مِنْ أَمْوَالِهِمْ فَالصَّالِحَاتُ قَانِتَاتٌ حَافِظَاتٌ لِلْغَيْبِ بِمَا حَفِظَ اللَّهُ وَاللَّاتِي تَخَافُونَ نُشُوزَهُنَّ فَعِظُوهُنَّ وَاهْجُرُوهُنَّ فِي الْمَضَاجِعِ وَاضْرِبُوهُنَّ فَإِنْ أَطَعْنَكُمْ فَلَا تَبْغُوا عَلَيْهِنَّ سَبِيلًا إِنَّ اللَّهَ كَانَ عَلِيًّا كَبِيرًا</a:t>
            </a:r>
          </a:p>
          <a:p>
            <a:pPr algn="just" rtl="1"/>
            <a:r>
              <a:rPr lang="ar-SA" sz="3600" b="1" dirty="0" smtClean="0">
                <a:latin typeface="Traditional Arabic" pitchFamily="18" charset="-78"/>
                <a:cs typeface="Traditional Arabic" pitchFamily="18" charset="-78"/>
              </a:rPr>
              <a:t>35- وَإِنْ خِفْتُمْ شِقَاقَ بَيْنِهِمَا فَابْعَثُوا حَكَمًا مِنْ أَهْلِهِ وَحَكَمًا مِنْ أَهْلِهَا إِنْ يُرِيدَا إِصْلَاحًا يُوَفِّقِ اللَّهُ بَيْنَهُمَا إِنَّ اللَّهَ كَانَ عَلِيمًا خَبِيرًا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স২৭.jpg"/>
          <p:cNvPicPr>
            <a:picLocks noChangeAspect="1"/>
          </p:cNvPicPr>
          <p:nvPr/>
        </p:nvPicPr>
        <p:blipFill>
          <a:blip r:embed="rId2"/>
          <a:stretch>
            <a:fillRect/>
          </a:stretch>
        </p:blipFill>
        <p:spPr>
          <a:xfrm>
            <a:off x="2438400" y="762000"/>
            <a:ext cx="5019675" cy="685800"/>
          </a:xfrm>
          <a:prstGeom prst="rect">
            <a:avLst/>
          </a:prstGeom>
        </p:spPr>
      </p:pic>
      <p:sp>
        <p:nvSpPr>
          <p:cNvPr id="3" name="Rounded Rectangle 2"/>
          <p:cNvSpPr/>
          <p:nvPr/>
        </p:nvSpPr>
        <p:spPr>
          <a:xfrm>
            <a:off x="3048000" y="152400"/>
            <a:ext cx="35814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rgbClr val="0070C0"/>
                </a:solidFill>
                <a:latin typeface="NikoshBAN" pitchFamily="2" charset="0"/>
                <a:cs typeface="NikoshBAN" pitchFamily="2" charset="0"/>
              </a:rPr>
              <a:t>আয়াতের</a:t>
            </a:r>
            <a:r>
              <a:rPr lang="en-US" sz="4000" dirty="0" smtClean="0">
                <a:solidFill>
                  <a:srgbClr val="0070C0"/>
                </a:solidFill>
                <a:latin typeface="NikoshBAN" pitchFamily="2" charset="0"/>
                <a:cs typeface="NikoshBAN" pitchFamily="2" charset="0"/>
              </a:rPr>
              <a:t> </a:t>
            </a:r>
            <a:r>
              <a:rPr lang="en-US" sz="4000" dirty="0" err="1" smtClean="0">
                <a:solidFill>
                  <a:srgbClr val="0070C0"/>
                </a:solidFill>
                <a:latin typeface="NikoshBAN" pitchFamily="2" charset="0"/>
                <a:cs typeface="NikoshBAN" pitchFamily="2" charset="0"/>
              </a:rPr>
              <a:t>বঙ্গানুবাদ</a:t>
            </a:r>
            <a:endParaRPr lang="en-US" sz="4000" dirty="0">
              <a:solidFill>
                <a:srgbClr val="0070C0"/>
              </a:solidFill>
              <a:latin typeface="NikoshBAN" pitchFamily="2" charset="0"/>
              <a:cs typeface="NikoshBAN" pitchFamily="2" charset="0"/>
            </a:endParaRPr>
          </a:p>
        </p:txBody>
      </p:sp>
      <p:sp>
        <p:nvSpPr>
          <p:cNvPr id="9" name="Rounded Rectangle 8"/>
          <p:cNvSpPr/>
          <p:nvPr/>
        </p:nvSpPr>
        <p:spPr>
          <a:xfrm>
            <a:off x="0" y="6499275"/>
            <a:ext cx="9143999" cy="35872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rgbClr val="002060"/>
                </a:solidFill>
                <a:latin typeface="NikoshBAN" pitchFamily="2" charset="0"/>
                <a:cs typeface="NikoshBAN" pitchFamily="2" charset="0"/>
              </a:rPr>
              <a:t>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জাফর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আরবি</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প্রভাষক</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রামপুর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আদর্শ</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আলিম</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মাদরাসা</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সদর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চাঁদপুর</a:t>
            </a:r>
            <a:r>
              <a:rPr lang="en-US" sz="1400" dirty="0" smtClean="0">
                <a:solidFill>
                  <a:srgbClr val="002060"/>
                </a:solidFill>
                <a:latin typeface="NikoshBAN" pitchFamily="2" charset="0"/>
                <a:cs typeface="NikoshBAN" pitchFamily="2" charset="0"/>
              </a:rPr>
              <a:t>। </a:t>
            </a:r>
            <a:r>
              <a:rPr lang="en-US" sz="1400" dirty="0" err="1" smtClean="0">
                <a:solidFill>
                  <a:srgbClr val="002060"/>
                </a:solidFill>
                <a:latin typeface="NikoshBAN" pitchFamily="2" charset="0"/>
                <a:cs typeface="NikoshBAN" pitchFamily="2" charset="0"/>
              </a:rPr>
              <a:t>মোবাইল</a:t>
            </a:r>
            <a:r>
              <a:rPr lang="en-US" sz="1400" dirty="0" smtClean="0">
                <a:solidFill>
                  <a:srgbClr val="002060"/>
                </a:solidFill>
                <a:latin typeface="NikoshBAN" pitchFamily="2" charset="0"/>
                <a:cs typeface="NikoshBAN" pitchFamily="2" charset="0"/>
              </a:rPr>
              <a:t> ন. ০১৮১৪২৪১১৬২, </a:t>
            </a:r>
            <a:r>
              <a:rPr lang="en-US" sz="1400" dirty="0" smtClean="0">
                <a:solidFill>
                  <a:srgbClr val="002060"/>
                </a:solidFill>
                <a:latin typeface="Times New Roman" pitchFamily="18" charset="0"/>
                <a:cs typeface="Times New Roman" pitchFamily="18" charset="0"/>
              </a:rPr>
              <a:t>E-mail: mzafaralicp@gmail.com</a:t>
            </a:r>
            <a:endParaRPr lang="en-US" sz="1400" dirty="0">
              <a:solidFill>
                <a:srgbClr val="002060"/>
              </a:solidFill>
              <a:latin typeface="NikoshBAN" pitchFamily="2" charset="0"/>
              <a:cs typeface="NikoshBAN" pitchFamily="2" charset="0"/>
            </a:endParaRPr>
          </a:p>
        </p:txBody>
      </p:sp>
      <p:sp>
        <p:nvSpPr>
          <p:cNvPr id="7" name="Rectangle 6"/>
          <p:cNvSpPr/>
          <p:nvPr/>
        </p:nvSpPr>
        <p:spPr>
          <a:xfrm>
            <a:off x="228600" y="1495485"/>
            <a:ext cx="8610600" cy="4524315"/>
          </a:xfrm>
          <a:prstGeom prst="rect">
            <a:avLst/>
          </a:prstGeom>
          <a:ln>
            <a:solidFill>
              <a:srgbClr val="C00000"/>
            </a:solidFill>
          </a:ln>
        </p:spPr>
        <p:txBody>
          <a:bodyPr wrap="square">
            <a:spAutoFit/>
          </a:bodyPr>
          <a:lstStyle/>
          <a:p>
            <a:pPr algn="just" rtl="1"/>
            <a:r>
              <a:rPr lang="ar-SA" sz="3600" b="1" dirty="0" smtClean="0">
                <a:latin typeface="Traditional Arabic" pitchFamily="18" charset="-78"/>
                <a:cs typeface="Traditional Arabic" pitchFamily="18" charset="-78"/>
              </a:rPr>
              <a:t>36- وَاعْبُدُوا اللَّهَ وَلَا تُشْرِكُوا بِهِ شَيْئًا وَبِالْوَالِدَيْنِ إِحْسَانًا وَبِذِي الْقُرْبَى وَالْيَتَامَى وَالْمَسَاكِينِ وَالْجَارِ ذِي الْقُرْبَى وَالْجَارِ الْجُنُبِ وَالصَّاحِبِ بِالْجَنْبِ وَابْنِ السَّبِيلِ وَمَا مَلَكَتْ أَيْمَانُكُمْ إِنَّ اللَّهَ لَا يُحِبُّ مَنْ كَانَ مُخْتَالًا فَخُورًا</a:t>
            </a:r>
          </a:p>
          <a:p>
            <a:pPr algn="just" rtl="1"/>
            <a:r>
              <a:rPr lang="ar-SA" sz="3600" b="1" dirty="0" smtClean="0">
                <a:latin typeface="Traditional Arabic" pitchFamily="18" charset="-78"/>
                <a:cs typeface="Traditional Arabic" pitchFamily="18" charset="-78"/>
              </a:rPr>
              <a:t>37- الَّذِينَ يَبْخَلُونَ وَيَأْمُرُونَ النَّاسَ بِالْبُخْلِ وَيَكْتُمُونَ مَا آتَاهُمُ اللَّهُ مِنْ فَضْلِهِ وَأَعْتَدْنَا لِلْكَافِرِينَ عَذَابًا مُهِينًا</a:t>
            </a:r>
            <a:endParaRPr lang="en-US" sz="3600" b="1" dirty="0" smtClean="0">
              <a:latin typeface="Traditional Arabic" pitchFamily="18" charset="-78"/>
              <a:cs typeface="Traditional Arabic" pitchFamily="18" charset="-78"/>
            </a:endParaRPr>
          </a:p>
          <a:p>
            <a:pPr algn="just" rtl="1"/>
            <a:r>
              <a:rPr lang="ar-SA" sz="3600" b="1" dirty="0" smtClean="0">
                <a:latin typeface="Traditional Arabic" pitchFamily="18" charset="-78"/>
                <a:cs typeface="Traditional Arabic" pitchFamily="18" charset="-78"/>
              </a:rPr>
              <a:t>38- وَالَّذِينَ يُنْفِقُونَ أَمْوَالَهُمْ رِئَاءَ النَّاسِ وَلَا يُؤْمِنُونَ بِاللَّهِ وَلَا بِالْيَوْمِ الْآخِرِ وَمَنْ يَكُنِ الشَّيْطَانُ لَهُ قَرِينًا فَسَاءَ قَرِينًا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2101</TotalTime>
  <Words>1352</Words>
  <Application>Microsoft Office PowerPoint</Application>
  <PresentationFormat>On-screen Show (4:3)</PresentationFormat>
  <Paragraphs>117</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Flow</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wdrruyeu43ip</dc:creator>
  <cp:lastModifiedBy>wdrruyeu43ip</cp:lastModifiedBy>
  <cp:revision>218</cp:revision>
  <dcterms:created xsi:type="dcterms:W3CDTF">2020-09-07T09:35:52Z</dcterms:created>
  <dcterms:modified xsi:type="dcterms:W3CDTF">2021-11-09T16:25:18Z</dcterms:modified>
</cp:coreProperties>
</file>