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65" r:id="rId3"/>
    <p:sldId id="256" r:id="rId4"/>
    <p:sldId id="276" r:id="rId5"/>
    <p:sldId id="257" r:id="rId6"/>
    <p:sldId id="267" r:id="rId7"/>
    <p:sldId id="274" r:id="rId8"/>
    <p:sldId id="258" r:id="rId9"/>
    <p:sldId id="273" r:id="rId10"/>
    <p:sldId id="259" r:id="rId11"/>
    <p:sldId id="27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7D6"/>
    <a:srgbClr val="F61364"/>
    <a:srgbClr val="F5F6F8"/>
    <a:srgbClr val="FDDB42"/>
    <a:srgbClr val="078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5E9E6-39EE-456C-802E-901BFF6112A4}" type="datetimeFigureOut">
              <a:rPr lang="en-SG" smtClean="0"/>
              <a:t>1/10/2021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E332B-E50C-44EE-A141-19984C4CC3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3100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F9E-F274-4DE2-9D5E-83E49F607083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954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CCC2-5C17-42FB-A116-EC31AA0EE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85DE1-CC5B-4A73-9E58-B6CBF28D0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F8EB7-22B8-412D-88E4-BA202D2F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94E2-6499-46C9-B294-C56445C723D4}" type="datetimeFigureOut">
              <a:rPr lang="en-SG" smtClean="0"/>
              <a:t>1/10/2021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0B45C-23A3-4AEA-9E00-AB4E8FB99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65E21-A36B-4234-B135-6AA0EAAB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7948-7C9C-4096-889D-522CFB3CAFE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4862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8EABB-5B63-4AFD-BEA2-D31FE481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BBCBE-9AC0-4CA0-8992-5CB16895B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1C133-27C9-45E6-BC94-8765B959A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94E2-6499-46C9-B294-C56445C723D4}" type="datetimeFigureOut">
              <a:rPr lang="en-SG" smtClean="0"/>
              <a:t>1/10/2021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03705-5568-4769-9416-B0FF350C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A9005-A736-4176-8BFD-DEA0EB69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7948-7C9C-4096-889D-522CFB3CAFE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293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273A6-E16A-443C-A1B5-7E6B9DC7E8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4E803-1CB4-4D0A-A426-B17A1FCBB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15AD4-F51F-4BC7-811E-CD65FBD1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94E2-6499-46C9-B294-C56445C723D4}" type="datetimeFigureOut">
              <a:rPr lang="en-SG" smtClean="0"/>
              <a:t>1/10/2021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6EDFC-1F93-46CC-9EE2-C64086B5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3F78C-902E-40D0-BB01-AF585E0F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7948-7C9C-4096-889D-522CFB3CAFE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2375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ED4EC-F786-410E-AF5F-8ECDA87B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703AD-E5CA-4309-9941-B6BDAD3F6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2D51E-B95B-4518-A417-BC1202F0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94E2-6499-46C9-B294-C56445C723D4}" type="datetimeFigureOut">
              <a:rPr lang="en-SG" smtClean="0"/>
              <a:t>1/10/2021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6D183-A20C-406D-8BB5-D7DE5211F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BF9ED-31F7-4534-9075-2B3BB47C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7948-7C9C-4096-889D-522CFB3CAFE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160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0BC15-3627-443A-BB6D-362A9EA1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DAC03-C883-44AC-A286-143B6E042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E6D06-4BD5-4F8B-9956-642B84CC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94E2-6499-46C9-B294-C56445C723D4}" type="datetimeFigureOut">
              <a:rPr lang="en-SG" smtClean="0"/>
              <a:t>1/10/2021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01992-65E2-4461-A385-FEE92E77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45161-8F92-4A51-AD30-F35F8B2D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7948-7C9C-4096-889D-522CFB3CAFE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240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3A30-B79A-4578-AB9E-468F2A86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3D822-2FF4-4E6B-A536-155F9D1E9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EEB6D-7694-4FDF-AD44-B43BF1506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70C79-B671-4987-9E0E-9DB562DE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94E2-6499-46C9-B294-C56445C723D4}" type="datetimeFigureOut">
              <a:rPr lang="en-SG" smtClean="0"/>
              <a:t>1/10/2021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D8283-19AF-4580-AE19-457E09C1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D83B8-1B13-4285-89E7-761EAF5D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7948-7C9C-4096-889D-522CFB3CAFE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456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564E-C0E7-417A-A081-5579BDE5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FF527-B5B9-4D26-9075-1440D5982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BB249-D3BC-458D-99C5-A7AAA81BD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0BD08-F846-4276-BBEC-482CD744F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591A94-39C7-4C9D-929A-A3F1F881C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13324D-9F55-4ECD-AC0B-2EAF15C7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94E2-6499-46C9-B294-C56445C723D4}" type="datetimeFigureOut">
              <a:rPr lang="en-SG" smtClean="0"/>
              <a:t>1/10/2021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2377E2-AE46-4693-8AA0-6E0E0668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4EFE95-13B8-4D38-9AC5-3EC8C4C2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7948-7C9C-4096-889D-522CFB3CAFE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570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7565-D13C-4B93-99D8-F676D18B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3315EF-449D-47F6-BB27-657888868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94E2-6499-46C9-B294-C56445C723D4}" type="datetimeFigureOut">
              <a:rPr lang="en-SG" smtClean="0"/>
              <a:t>1/10/2021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934F9-762D-4094-BC5D-AF5BAC9A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6ED4F-EC56-4E58-B2B6-644868CE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7948-7C9C-4096-889D-522CFB3CAFE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322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816369-104F-4AF4-B201-99F71735F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94E2-6499-46C9-B294-C56445C723D4}" type="datetimeFigureOut">
              <a:rPr lang="en-SG" smtClean="0"/>
              <a:t>1/10/2021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AA91E6-014C-43BE-979E-705B6098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C9C0A-4B33-4510-8EA4-CFAA51B5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7948-7C9C-4096-889D-522CFB3CAFE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42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5523-CDD9-45FC-8B50-71E06C6C1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94198-2600-4829-8A85-C7198A006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41A54-EC13-4991-8548-9D177D34D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1EBA6-96E6-4495-A54C-5812EF5E0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94E2-6499-46C9-B294-C56445C723D4}" type="datetimeFigureOut">
              <a:rPr lang="en-SG" smtClean="0"/>
              <a:t>1/10/2021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7F3A2-C849-4146-99D9-6D4490B0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75605-6435-47E3-B2E5-4AE37F46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7948-7C9C-4096-889D-522CFB3CAFE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747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2BD5F-E449-4745-AE7B-53EFAB9D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A2A6ED-68C8-422A-8C97-710FDC97D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99BBE-14D4-4A0D-A5D8-5188A229F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E4626-6217-43EC-A81C-F8570F28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94E2-6499-46C9-B294-C56445C723D4}" type="datetimeFigureOut">
              <a:rPr lang="en-SG" smtClean="0"/>
              <a:t>1/10/2021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77AAF-F1CE-4923-B1BB-8A506A5B6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FB113-829F-4D41-BFF2-4B68BCC7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A7948-7C9C-4096-889D-522CFB3CAFE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486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1">
                <a:lumMod val="5000"/>
                <a:lumOff val="95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64000">
              <a:schemeClr val="bg1">
                <a:lumMod val="95000"/>
              </a:schemeClr>
            </a:gs>
            <a:gs pos="85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645DD-8543-449E-9E57-DCA2162B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07A78-6AED-4A4F-8A7A-C601E31C6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8658E-6952-40B7-A2B1-20663692D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494E2-6499-46C9-B294-C56445C723D4}" type="datetimeFigureOut">
              <a:rPr lang="en-SG" smtClean="0"/>
              <a:t>1/10/2021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22C45-4046-45A1-B834-9517DED7D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224CA-579B-4D15-9C22-658E7C2B1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A7948-7C9C-4096-889D-522CFB3CAFE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3642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f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>
            <a:off x="2276355" y="604039"/>
            <a:ext cx="7569842" cy="6155577"/>
          </a:xfrm>
          <a:prstGeom prst="flowChartOffpage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DA1E1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ea typeface="Segoe UI Symbol" pitchFamily="34" charset="0"/>
              <a:cs typeface="NikoshBAN" pitchFamily="2" charset="0"/>
            </a:endParaRPr>
          </a:p>
          <a:p>
            <a:pPr algn="ctr"/>
            <a:r>
              <a:rPr lang="en-US" sz="7200" b="1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DA1E1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ea typeface="Segoe UI Symbol" pitchFamily="34" charset="0"/>
                <a:cs typeface="NikoshBAN" pitchFamily="2" charset="0"/>
              </a:rPr>
              <a:t>আজকের</a:t>
            </a:r>
            <a:r>
              <a:rPr lang="en-US" sz="72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DA1E1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ea typeface="Segoe UI Symbol" pitchFamily="34" charset="0"/>
                <a:cs typeface="NikoshBAN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DA1E1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ea typeface="Segoe UI Symbol" pitchFamily="34" charset="0"/>
                <a:cs typeface="NikoshBAN" pitchFamily="2" charset="0"/>
              </a:rPr>
              <a:t>ক্লাসে</a:t>
            </a:r>
            <a:r>
              <a:rPr lang="en-US" sz="72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DA1E1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ea typeface="Segoe UI Symbol" pitchFamily="34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DA1E1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ea typeface="Segoe UI Symbol" pitchFamily="34" charset="0"/>
                <a:cs typeface="NikoshBAN" pitchFamily="2" charset="0"/>
              </a:rPr>
              <a:t>সবাইকে</a:t>
            </a:r>
            <a:r>
              <a:rPr lang="en-US" sz="72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DA1E1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ea typeface="Segoe UI Symbol" pitchFamily="34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16600" b="1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DA1E1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ea typeface="Segoe UI Symbol" pitchFamily="34" charset="0"/>
                <a:cs typeface="NikoshBAN" pitchFamily="2" charset="0"/>
              </a:rPr>
              <a:t>স্বাগতম</a:t>
            </a:r>
            <a:endParaRPr lang="en-US" sz="166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DA1E1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ea typeface="Segoe UI Symbol" pitchFamily="34" charset="0"/>
              <a:cs typeface="NikoshBAN" pitchFamily="2" charset="0"/>
            </a:endParaRPr>
          </a:p>
          <a:p>
            <a:pPr algn="ctr"/>
            <a:r>
              <a:rPr lang="en-US" dirty="0"/>
              <a:t> </a:t>
            </a:r>
            <a:endParaRPr lang="en-SG" dirty="0"/>
          </a:p>
        </p:txBody>
      </p:sp>
      <p:sp>
        <p:nvSpPr>
          <p:cNvPr id="3" name="Left-Right Arrow 2"/>
          <p:cNvSpPr/>
          <p:nvPr/>
        </p:nvSpPr>
        <p:spPr>
          <a:xfrm>
            <a:off x="1524000" y="310012"/>
            <a:ext cx="9144001" cy="588053"/>
          </a:xfrm>
          <a:prstGeom prst="leftRightArrow">
            <a:avLst>
              <a:gd name="adj1" fmla="val 50000"/>
              <a:gd name="adj2" fmla="val 72336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677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6626" y="306197"/>
            <a:ext cx="3958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শ্রমের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প্রকারভেদ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9" t="21777" r="21112" b="22667"/>
          <a:stretch/>
        </p:blipFill>
        <p:spPr>
          <a:xfrm>
            <a:off x="2684584" y="367171"/>
            <a:ext cx="820616" cy="801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24501" y="2200654"/>
            <a:ext cx="42739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১।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শারীরিক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শ্রম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4501" y="3964522"/>
            <a:ext cx="41024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২।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মানসিক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শ্রম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01" y="3766847"/>
            <a:ext cx="3670495" cy="1957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01" y="1325342"/>
            <a:ext cx="3674533" cy="1750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100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4097" y="2686590"/>
            <a:ext cx="7573227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bn-IN" sz="5400" b="1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শ্রমিক ও শ্রম অবিচ্ছন্ন- ব্যাখ্যা করো</a:t>
            </a:r>
            <a:endParaRPr lang="en-US" sz="5400" b="1" dirty="0">
              <a:ln w="0"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99966" y="1096690"/>
            <a:ext cx="3436700" cy="883544"/>
            <a:chOff x="2043953" y="319253"/>
            <a:chExt cx="4582266" cy="1178058"/>
          </a:xfrm>
        </p:grpSpPr>
        <p:sp>
          <p:nvSpPr>
            <p:cNvPr id="3" name="Rectangle 2"/>
            <p:cNvSpPr/>
            <p:nvPr/>
          </p:nvSpPr>
          <p:spPr>
            <a:xfrm>
              <a:off x="3432183" y="354284"/>
              <a:ext cx="3194036" cy="110799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bn-IN" sz="495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95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95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95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953" y="319253"/>
              <a:ext cx="1210235" cy="1178058"/>
            </a:xfrm>
            <a:prstGeom prst="pentagon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07" y="3136713"/>
            <a:ext cx="5826202" cy="349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561" y="0"/>
            <a:ext cx="3881627" cy="3268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4662653" y="0"/>
            <a:ext cx="3409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7548" y="2174251"/>
            <a:ext cx="41761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7548" y="2943692"/>
            <a:ext cx="63986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Sen" panose="02000500020000020004" pitchFamily="2" charset="0"/>
                <a:cs typeface="BenSen" panose="02000500020000020004" pitchFamily="2" charset="0"/>
              </a:rPr>
              <a:t>শ্রম</a:t>
            </a:r>
            <a:r>
              <a:rPr lang="en-US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Sen" panose="02000500020000020004" pitchFamily="2" charset="0"/>
                <a:cs typeface="BenSen" panose="02000500020000020004" pitchFamily="2" charset="0"/>
              </a:rPr>
              <a:t> ও </a:t>
            </a:r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Sen" panose="02000500020000020004" pitchFamily="2" charset="0"/>
                <a:cs typeface="BenSen" panose="02000500020000020004" pitchFamily="2" charset="0"/>
              </a:rPr>
              <a:t>শ্রমিক</a:t>
            </a:r>
            <a:r>
              <a:rPr lang="en-US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Sen" panose="02000500020000020004" pitchFamily="2" charset="0"/>
                <a:cs typeface="BenSen" panose="02000500020000020004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Sen" panose="02000500020000020004" pitchFamily="2" charset="0"/>
                <a:cs typeface="BenSen" panose="02000500020000020004" pitchFamily="2" charset="0"/>
              </a:rPr>
              <a:t>অবিচ্ছিন্ন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 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7548" y="3679766"/>
            <a:ext cx="109471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দৃষ্টিকোন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শ্রমে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 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7548" y="4372296"/>
            <a:ext cx="460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36" y="1270726"/>
            <a:ext cx="5845502" cy="55872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67836" y="96740"/>
            <a:ext cx="43524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বাড়ির</a:t>
            </a:r>
            <a:r>
              <a:rPr 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8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কাজ</a:t>
            </a:r>
            <a:r>
              <a:rPr 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64" y="96740"/>
            <a:ext cx="3213464" cy="18854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8670" y="3711313"/>
            <a:ext cx="8965916" cy="1754326"/>
          </a:xfrm>
          <a:prstGeom prst="rect">
            <a:avLst/>
          </a:prstGeom>
          <a:solidFill>
            <a:srgbClr val="0997D6"/>
          </a:solidFill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11384" y="2155371"/>
            <a:ext cx="8569234" cy="2547257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3205" y="2021461"/>
            <a:ext cx="646523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 err="1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6136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ngaOMJ" panose="00000400000000000000" pitchFamily="2" charset="0"/>
                <a:cs typeface="GangaOMJ" panose="00000400000000000000" pitchFamily="2" charset="0"/>
              </a:rPr>
              <a:t>ধন্যবাদ</a:t>
            </a:r>
            <a:r>
              <a:rPr lang="en-US" sz="199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6136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ngaOMJ" panose="00000400000000000000" pitchFamily="2" charset="0"/>
                <a:cs typeface="GangaOMJ" panose="00000400000000000000" pitchFamily="2" charset="0"/>
              </a:rPr>
              <a:t> </a:t>
            </a:r>
            <a:endParaRPr lang="en-US" sz="19900" b="1" cap="none" spc="0" dirty="0">
              <a:ln w="38100">
                <a:solidFill>
                  <a:schemeClr val="bg1"/>
                </a:solidFill>
                <a:prstDash val="solid"/>
              </a:ln>
              <a:solidFill>
                <a:srgbClr val="F61364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angaOMJ" panose="00000400000000000000" pitchFamily="2" charset="0"/>
              <a:cs typeface="Ganga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7498345" y="1288527"/>
            <a:ext cx="2931318" cy="382420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Oval 13"/>
          <p:cNvSpPr/>
          <p:nvPr/>
        </p:nvSpPr>
        <p:spPr>
          <a:xfrm>
            <a:off x="2244547" y="1222907"/>
            <a:ext cx="3092645" cy="3667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Oval 8"/>
          <p:cNvSpPr/>
          <p:nvPr/>
        </p:nvSpPr>
        <p:spPr>
          <a:xfrm>
            <a:off x="10429663" y="928688"/>
            <a:ext cx="2705100" cy="40001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Oval 9"/>
          <p:cNvSpPr/>
          <p:nvPr/>
        </p:nvSpPr>
        <p:spPr>
          <a:xfrm>
            <a:off x="-686771" y="1157288"/>
            <a:ext cx="2931318" cy="379920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Freeform 7"/>
          <p:cNvSpPr/>
          <p:nvPr/>
        </p:nvSpPr>
        <p:spPr>
          <a:xfrm>
            <a:off x="1" y="0"/>
            <a:ext cx="12191999" cy="7058025"/>
          </a:xfrm>
          <a:custGeom>
            <a:avLst/>
            <a:gdLst/>
            <a:ahLst/>
            <a:cxnLst/>
            <a:rect l="l" t="t" r="r" b="b"/>
            <a:pathLst>
              <a:path w="12191999" h="7058025">
                <a:moveTo>
                  <a:pt x="7241109" y="2993019"/>
                </a:moveTo>
                <a:lnTo>
                  <a:pt x="7241109" y="4038364"/>
                </a:lnTo>
                <a:cubicBezTo>
                  <a:pt x="7187607" y="3885218"/>
                  <a:pt x="7092354" y="3750495"/>
                  <a:pt x="6955352" y="3634195"/>
                </a:cubicBezTo>
                <a:cubicBezTo>
                  <a:pt x="6818350" y="3517896"/>
                  <a:pt x="6667194" y="3431005"/>
                  <a:pt x="6501883" y="3373522"/>
                </a:cubicBezTo>
                <a:cubicBezTo>
                  <a:pt x="6614203" y="3315906"/>
                  <a:pt x="6739642" y="3248844"/>
                  <a:pt x="6878201" y="3172338"/>
                </a:cubicBezTo>
                <a:cubicBezTo>
                  <a:pt x="6947480" y="3134085"/>
                  <a:pt x="7019656" y="3096673"/>
                  <a:pt x="7094728" y="3060101"/>
                </a:cubicBezTo>
                <a:close/>
                <a:moveTo>
                  <a:pt x="2363485" y="2970714"/>
                </a:moveTo>
                <a:lnTo>
                  <a:pt x="2363485" y="4046736"/>
                </a:lnTo>
                <a:cubicBezTo>
                  <a:pt x="2371713" y="3983450"/>
                  <a:pt x="2346819" y="3918557"/>
                  <a:pt x="2288802" y="3852057"/>
                </a:cubicBezTo>
                <a:cubicBezTo>
                  <a:pt x="2230786" y="3785557"/>
                  <a:pt x="2167588" y="3723160"/>
                  <a:pt x="2099210" y="3664866"/>
                </a:cubicBezTo>
                <a:cubicBezTo>
                  <a:pt x="2030831" y="3606571"/>
                  <a:pt x="1959372" y="3553408"/>
                  <a:pt x="1884834" y="3505376"/>
                </a:cubicBezTo>
                <a:cubicBezTo>
                  <a:pt x="1810295" y="3457344"/>
                  <a:pt x="1742973" y="3423922"/>
                  <a:pt x="1682866" y="3405110"/>
                </a:cubicBezTo>
                <a:cubicBezTo>
                  <a:pt x="1787713" y="3328481"/>
                  <a:pt x="1901734" y="3250240"/>
                  <a:pt x="2024927" y="3170387"/>
                </a:cubicBezTo>
                <a:cubicBezTo>
                  <a:pt x="2117322" y="3110497"/>
                  <a:pt x="2220311" y="3049250"/>
                  <a:pt x="2333895" y="2986646"/>
                </a:cubicBezTo>
                <a:close/>
                <a:moveTo>
                  <a:pt x="8097945" y="1821990"/>
                </a:moveTo>
                <a:cubicBezTo>
                  <a:pt x="8102214" y="2018943"/>
                  <a:pt x="8112849" y="2196584"/>
                  <a:pt x="8129850" y="2354911"/>
                </a:cubicBezTo>
                <a:cubicBezTo>
                  <a:pt x="8131975" y="2374702"/>
                  <a:pt x="8134159" y="2394126"/>
                  <a:pt x="8136403" y="2413183"/>
                </a:cubicBezTo>
                <a:lnTo>
                  <a:pt x="8141675" y="2455944"/>
                </a:lnTo>
                <a:lnTo>
                  <a:pt x="8126714" y="2429711"/>
                </a:lnTo>
                <a:cubicBezTo>
                  <a:pt x="8088877" y="2370305"/>
                  <a:pt x="8044531" y="2319454"/>
                  <a:pt x="7993676" y="2277159"/>
                </a:cubicBezTo>
                <a:cubicBezTo>
                  <a:pt x="7980962" y="2266586"/>
                  <a:pt x="7967935" y="2257284"/>
                  <a:pt x="7954598" y="2249256"/>
                </a:cubicBezTo>
                <a:lnTo>
                  <a:pt x="7937739" y="2240020"/>
                </a:lnTo>
                <a:lnTo>
                  <a:pt x="7937739" y="2206245"/>
                </a:lnTo>
                <a:lnTo>
                  <a:pt x="7800757" y="2206245"/>
                </a:lnTo>
                <a:lnTo>
                  <a:pt x="7782660" y="2202605"/>
                </a:lnTo>
                <a:cubicBezTo>
                  <a:pt x="7768634" y="2200246"/>
                  <a:pt x="7755073" y="2198440"/>
                  <a:pt x="7741975" y="2197189"/>
                </a:cubicBezTo>
                <a:cubicBezTo>
                  <a:pt x="7715779" y="2194688"/>
                  <a:pt x="7693831" y="2193437"/>
                  <a:pt x="7676131" y="2193437"/>
                </a:cubicBezTo>
                <a:cubicBezTo>
                  <a:pt x="7646200" y="2193437"/>
                  <a:pt x="7614473" y="2194988"/>
                  <a:pt x="7580951" y="2198090"/>
                </a:cubicBezTo>
                <a:cubicBezTo>
                  <a:pt x="7564190" y="2199641"/>
                  <a:pt x="7543091" y="2201369"/>
                  <a:pt x="7517655" y="2203273"/>
                </a:cubicBezTo>
                <a:lnTo>
                  <a:pt x="7476464" y="2206245"/>
                </a:lnTo>
                <a:lnTo>
                  <a:pt x="5794813" y="2206245"/>
                </a:lnTo>
                <a:lnTo>
                  <a:pt x="5794813" y="2206946"/>
                </a:lnTo>
                <a:lnTo>
                  <a:pt x="4993009" y="2206946"/>
                </a:lnTo>
                <a:lnTo>
                  <a:pt x="4993009" y="2206245"/>
                </a:lnTo>
                <a:lnTo>
                  <a:pt x="3024558" y="2206245"/>
                </a:lnTo>
                <a:lnTo>
                  <a:pt x="2856321" y="2206245"/>
                </a:lnTo>
                <a:lnTo>
                  <a:pt x="2363485" y="2206245"/>
                </a:lnTo>
                <a:lnTo>
                  <a:pt x="2363485" y="2506912"/>
                </a:lnTo>
                <a:lnTo>
                  <a:pt x="1847876" y="2809013"/>
                </a:lnTo>
                <a:cubicBezTo>
                  <a:pt x="1844740" y="2810414"/>
                  <a:pt x="1829208" y="2811114"/>
                  <a:pt x="1801278" y="2811114"/>
                </a:cubicBezTo>
                <a:cubicBezTo>
                  <a:pt x="1771191" y="2811114"/>
                  <a:pt x="1741900" y="2806072"/>
                  <a:pt x="1713403" y="2795988"/>
                </a:cubicBezTo>
                <a:cubicBezTo>
                  <a:pt x="1684906" y="2785904"/>
                  <a:pt x="1659895" y="2772422"/>
                  <a:pt x="1638370" y="2755544"/>
                </a:cubicBezTo>
                <a:cubicBezTo>
                  <a:pt x="1616844" y="2738667"/>
                  <a:pt x="1599694" y="2719404"/>
                  <a:pt x="1586919" y="2697756"/>
                </a:cubicBezTo>
                <a:cubicBezTo>
                  <a:pt x="1574144" y="2676108"/>
                  <a:pt x="1567756" y="2653476"/>
                  <a:pt x="1567756" y="2629861"/>
                </a:cubicBezTo>
                <a:cubicBezTo>
                  <a:pt x="1567756" y="2598506"/>
                  <a:pt x="1566014" y="2576772"/>
                  <a:pt x="1562531" y="2564658"/>
                </a:cubicBezTo>
                <a:lnTo>
                  <a:pt x="1560485" y="2559216"/>
                </a:lnTo>
                <a:lnTo>
                  <a:pt x="1569125" y="2567670"/>
                </a:lnTo>
                <a:cubicBezTo>
                  <a:pt x="1583903" y="2580781"/>
                  <a:pt x="1598785" y="2589942"/>
                  <a:pt x="1613770" y="2595154"/>
                </a:cubicBezTo>
                <a:cubicBezTo>
                  <a:pt x="1633750" y="2602103"/>
                  <a:pt x="1653002" y="2605578"/>
                  <a:pt x="1671525" y="2605578"/>
                </a:cubicBezTo>
                <a:cubicBezTo>
                  <a:pt x="1747398" y="2605578"/>
                  <a:pt x="1808372" y="2592030"/>
                  <a:pt x="1854447" y="2564934"/>
                </a:cubicBezTo>
                <a:cubicBezTo>
                  <a:pt x="1900522" y="2537838"/>
                  <a:pt x="1923559" y="2495293"/>
                  <a:pt x="1923559" y="2437299"/>
                </a:cubicBezTo>
                <a:cubicBezTo>
                  <a:pt x="1923559" y="2353466"/>
                  <a:pt x="1896730" y="2289729"/>
                  <a:pt x="1843073" y="2246089"/>
                </a:cubicBezTo>
                <a:cubicBezTo>
                  <a:pt x="1789415" y="2202448"/>
                  <a:pt x="1728041" y="2180628"/>
                  <a:pt x="1658950" y="2180628"/>
                </a:cubicBezTo>
                <a:cubicBezTo>
                  <a:pt x="1561730" y="2180628"/>
                  <a:pt x="1483884" y="2196811"/>
                  <a:pt x="1425411" y="2229177"/>
                </a:cubicBezTo>
                <a:cubicBezTo>
                  <a:pt x="1366939" y="2261543"/>
                  <a:pt x="1323132" y="2298974"/>
                  <a:pt x="1293991" y="2341469"/>
                </a:cubicBezTo>
                <a:cubicBezTo>
                  <a:pt x="1264849" y="2383964"/>
                  <a:pt x="1246392" y="2426575"/>
                  <a:pt x="1238620" y="2469304"/>
                </a:cubicBezTo>
                <a:cubicBezTo>
                  <a:pt x="1230849" y="2512032"/>
                  <a:pt x="1226963" y="2545449"/>
                  <a:pt x="1226963" y="2569554"/>
                </a:cubicBezTo>
                <a:cubicBezTo>
                  <a:pt x="1231588" y="2632751"/>
                  <a:pt x="1245753" y="2689951"/>
                  <a:pt x="1269458" y="2741151"/>
                </a:cubicBezTo>
                <a:cubicBezTo>
                  <a:pt x="1293162" y="2792352"/>
                  <a:pt x="1326168" y="2836743"/>
                  <a:pt x="1368473" y="2874324"/>
                </a:cubicBezTo>
                <a:cubicBezTo>
                  <a:pt x="1410780" y="2911904"/>
                  <a:pt x="1461102" y="2940528"/>
                  <a:pt x="1519441" y="2960197"/>
                </a:cubicBezTo>
                <a:cubicBezTo>
                  <a:pt x="1577779" y="2979866"/>
                  <a:pt x="1628897" y="2989700"/>
                  <a:pt x="1672793" y="2989700"/>
                </a:cubicBezTo>
                <a:lnTo>
                  <a:pt x="1132767" y="3342935"/>
                </a:lnTo>
                <a:lnTo>
                  <a:pt x="1406182" y="3730626"/>
                </a:lnTo>
                <a:cubicBezTo>
                  <a:pt x="1536691" y="3733584"/>
                  <a:pt x="1659667" y="3760741"/>
                  <a:pt x="1775111" y="3812097"/>
                </a:cubicBezTo>
                <a:cubicBezTo>
                  <a:pt x="1890554" y="3863453"/>
                  <a:pt x="1997575" y="3931026"/>
                  <a:pt x="2096174" y="4014815"/>
                </a:cubicBezTo>
                <a:cubicBezTo>
                  <a:pt x="2194773" y="4098604"/>
                  <a:pt x="2281431" y="4194196"/>
                  <a:pt x="2356147" y="4301589"/>
                </a:cubicBezTo>
                <a:cubicBezTo>
                  <a:pt x="2430864" y="4408983"/>
                  <a:pt x="2486856" y="4519985"/>
                  <a:pt x="2524126" y="4634594"/>
                </a:cubicBezTo>
                <a:lnTo>
                  <a:pt x="2666620" y="4761545"/>
                </a:lnTo>
                <a:lnTo>
                  <a:pt x="2666620" y="2507246"/>
                </a:lnTo>
                <a:lnTo>
                  <a:pt x="2856321" y="2507246"/>
                </a:lnTo>
                <a:lnTo>
                  <a:pt x="3024558" y="2507246"/>
                </a:lnTo>
                <a:lnTo>
                  <a:pt x="4319394" y="2507246"/>
                </a:lnTo>
                <a:lnTo>
                  <a:pt x="4319394" y="3423661"/>
                </a:lnTo>
                <a:lnTo>
                  <a:pt x="4241209" y="3293602"/>
                </a:lnTo>
                <a:cubicBezTo>
                  <a:pt x="4205675" y="3241034"/>
                  <a:pt x="4166303" y="3189961"/>
                  <a:pt x="4123096" y="3140383"/>
                </a:cubicBezTo>
                <a:cubicBezTo>
                  <a:pt x="4079890" y="3090806"/>
                  <a:pt x="4033053" y="3045615"/>
                  <a:pt x="3982586" y="3004810"/>
                </a:cubicBezTo>
                <a:cubicBezTo>
                  <a:pt x="3932120" y="2964005"/>
                  <a:pt x="3877722" y="2930939"/>
                  <a:pt x="3819395" y="2905611"/>
                </a:cubicBezTo>
                <a:cubicBezTo>
                  <a:pt x="3761067" y="2880283"/>
                  <a:pt x="3701927" y="2867619"/>
                  <a:pt x="3641976" y="2867619"/>
                </a:cubicBezTo>
                <a:cubicBezTo>
                  <a:pt x="3559655" y="2867619"/>
                  <a:pt x="3481442" y="2879104"/>
                  <a:pt x="3407337" y="2902075"/>
                </a:cubicBezTo>
                <a:cubicBezTo>
                  <a:pt x="3333233" y="2925046"/>
                  <a:pt x="3267372" y="2959574"/>
                  <a:pt x="3209756" y="3005661"/>
                </a:cubicBezTo>
                <a:cubicBezTo>
                  <a:pt x="3152140" y="3051747"/>
                  <a:pt x="3106710" y="3108401"/>
                  <a:pt x="3073465" y="3175624"/>
                </a:cubicBezTo>
                <a:cubicBezTo>
                  <a:pt x="3040221" y="3242846"/>
                  <a:pt x="3023599" y="3319742"/>
                  <a:pt x="3023599" y="3406311"/>
                </a:cubicBezTo>
                <a:cubicBezTo>
                  <a:pt x="3023599" y="3479403"/>
                  <a:pt x="3033478" y="3543329"/>
                  <a:pt x="3053235" y="3598088"/>
                </a:cubicBezTo>
                <a:cubicBezTo>
                  <a:pt x="3072993" y="3652847"/>
                  <a:pt x="3101562" y="3699344"/>
                  <a:pt x="3138942" y="3737581"/>
                </a:cubicBezTo>
                <a:cubicBezTo>
                  <a:pt x="3176323" y="3775817"/>
                  <a:pt x="3220118" y="3804603"/>
                  <a:pt x="3270329" y="3823938"/>
                </a:cubicBezTo>
                <a:cubicBezTo>
                  <a:pt x="3320541" y="3843273"/>
                  <a:pt x="3375144" y="3852941"/>
                  <a:pt x="3434139" y="3852941"/>
                </a:cubicBezTo>
                <a:cubicBezTo>
                  <a:pt x="3499315" y="3852941"/>
                  <a:pt x="3555313" y="3844341"/>
                  <a:pt x="3602134" y="3827140"/>
                </a:cubicBezTo>
                <a:cubicBezTo>
                  <a:pt x="3648953" y="3809940"/>
                  <a:pt x="3687763" y="3785924"/>
                  <a:pt x="3718561" y="3755092"/>
                </a:cubicBezTo>
                <a:cubicBezTo>
                  <a:pt x="3749359" y="3724261"/>
                  <a:pt x="3772163" y="3689071"/>
                  <a:pt x="3786973" y="3649522"/>
                </a:cubicBezTo>
                <a:cubicBezTo>
                  <a:pt x="3801783" y="3609974"/>
                  <a:pt x="3809188" y="3569363"/>
                  <a:pt x="3809188" y="3527691"/>
                </a:cubicBezTo>
                <a:cubicBezTo>
                  <a:pt x="3809188" y="3474478"/>
                  <a:pt x="3798420" y="3420942"/>
                  <a:pt x="3776883" y="3367084"/>
                </a:cubicBezTo>
                <a:cubicBezTo>
                  <a:pt x="3760730" y="3326691"/>
                  <a:pt x="3740379" y="3291920"/>
                  <a:pt x="3715827" y="3262771"/>
                </a:cubicBezTo>
                <a:lnTo>
                  <a:pt x="3706681" y="3253159"/>
                </a:lnTo>
                <a:lnTo>
                  <a:pt x="3745343" y="3264030"/>
                </a:lnTo>
                <a:cubicBezTo>
                  <a:pt x="3801977" y="3282872"/>
                  <a:pt x="3858604" y="3310464"/>
                  <a:pt x="3915225" y="3346804"/>
                </a:cubicBezTo>
                <a:cubicBezTo>
                  <a:pt x="3990720" y="3395258"/>
                  <a:pt x="4056908" y="3454865"/>
                  <a:pt x="4113790" y="3525623"/>
                </a:cubicBezTo>
                <a:cubicBezTo>
                  <a:pt x="4170673" y="3596381"/>
                  <a:pt x="4219683" y="3676218"/>
                  <a:pt x="4260821" y="3765132"/>
                </a:cubicBezTo>
                <a:cubicBezTo>
                  <a:pt x="4301960" y="3854047"/>
                  <a:pt x="4335326" y="3945163"/>
                  <a:pt x="4360921" y="4038481"/>
                </a:cubicBezTo>
                <a:cubicBezTo>
                  <a:pt x="4386516" y="4131798"/>
                  <a:pt x="4406707" y="4227407"/>
                  <a:pt x="4421495" y="4325305"/>
                </a:cubicBezTo>
                <a:cubicBezTo>
                  <a:pt x="4436283" y="4423204"/>
                  <a:pt x="4446634" y="4517650"/>
                  <a:pt x="4452550" y="4608643"/>
                </a:cubicBezTo>
                <a:lnTo>
                  <a:pt x="4622529" y="4744467"/>
                </a:lnTo>
                <a:lnTo>
                  <a:pt x="4622529" y="2507246"/>
                </a:lnTo>
                <a:lnTo>
                  <a:pt x="4846100" y="2507246"/>
                </a:lnTo>
                <a:lnTo>
                  <a:pt x="4846100" y="2507913"/>
                </a:lnTo>
                <a:lnTo>
                  <a:pt x="5442597" y="2507913"/>
                </a:lnTo>
                <a:cubicBezTo>
                  <a:pt x="5409041" y="2511070"/>
                  <a:pt x="5372144" y="2540446"/>
                  <a:pt x="5331906" y="2596038"/>
                </a:cubicBezTo>
                <a:cubicBezTo>
                  <a:pt x="5291669" y="2651631"/>
                  <a:pt x="5256839" y="2708852"/>
                  <a:pt x="5227420" y="2767703"/>
                </a:cubicBezTo>
                <a:cubicBezTo>
                  <a:pt x="5198000" y="2826552"/>
                  <a:pt x="5173484" y="2889372"/>
                  <a:pt x="5153871" y="2956161"/>
                </a:cubicBezTo>
                <a:cubicBezTo>
                  <a:pt x="5134258" y="3022950"/>
                  <a:pt x="5124451" y="3095114"/>
                  <a:pt x="5124451" y="3172655"/>
                </a:cubicBezTo>
                <a:lnTo>
                  <a:pt x="5124451" y="3193602"/>
                </a:lnTo>
                <a:cubicBezTo>
                  <a:pt x="5124451" y="3269497"/>
                  <a:pt x="5133986" y="3348044"/>
                  <a:pt x="5153054" y="3429242"/>
                </a:cubicBezTo>
                <a:cubicBezTo>
                  <a:pt x="5172122" y="3510441"/>
                  <a:pt x="5191291" y="3591723"/>
                  <a:pt x="5210558" y="3673088"/>
                </a:cubicBezTo>
                <a:cubicBezTo>
                  <a:pt x="5229827" y="3754453"/>
                  <a:pt x="5247506" y="3833011"/>
                  <a:pt x="5263594" y="3908761"/>
                </a:cubicBezTo>
                <a:cubicBezTo>
                  <a:pt x="5279682" y="3984512"/>
                  <a:pt x="5287726" y="4055898"/>
                  <a:pt x="5287726" y="4122920"/>
                </a:cubicBezTo>
                <a:cubicBezTo>
                  <a:pt x="5287726" y="4173465"/>
                  <a:pt x="5278687" y="4218690"/>
                  <a:pt x="5260609" y="4258594"/>
                </a:cubicBezTo>
                <a:cubicBezTo>
                  <a:pt x="5242530" y="4298498"/>
                  <a:pt x="5218709" y="4333855"/>
                  <a:pt x="5189145" y="4364664"/>
                </a:cubicBezTo>
                <a:cubicBezTo>
                  <a:pt x="5159581" y="4395474"/>
                  <a:pt x="5123106" y="4421891"/>
                  <a:pt x="5079722" y="4443917"/>
                </a:cubicBezTo>
                <a:cubicBezTo>
                  <a:pt x="5036337" y="4465943"/>
                  <a:pt x="4990596" y="4486062"/>
                  <a:pt x="4942497" y="4504274"/>
                </a:cubicBezTo>
                <a:cubicBezTo>
                  <a:pt x="4910654" y="4516416"/>
                  <a:pt x="4884531" y="4528145"/>
                  <a:pt x="4864128" y="4539464"/>
                </a:cubicBezTo>
                <a:cubicBezTo>
                  <a:pt x="4843726" y="4550783"/>
                  <a:pt x="4833525" y="4572397"/>
                  <a:pt x="4833525" y="4604307"/>
                </a:cubicBezTo>
                <a:lnTo>
                  <a:pt x="4833525" y="4626022"/>
                </a:lnTo>
                <a:cubicBezTo>
                  <a:pt x="4861765" y="4698626"/>
                  <a:pt x="4911555" y="4734928"/>
                  <a:pt x="4982890" y="4734928"/>
                </a:cubicBezTo>
                <a:cubicBezTo>
                  <a:pt x="5050402" y="4722364"/>
                  <a:pt x="5121132" y="4696685"/>
                  <a:pt x="5195082" y="4657893"/>
                </a:cubicBezTo>
                <a:cubicBezTo>
                  <a:pt x="5269031" y="4619101"/>
                  <a:pt x="5337899" y="4572881"/>
                  <a:pt x="5401686" y="4519234"/>
                </a:cubicBezTo>
                <a:cubicBezTo>
                  <a:pt x="5465473" y="4465587"/>
                  <a:pt x="5520348" y="4404858"/>
                  <a:pt x="5566312" y="4337046"/>
                </a:cubicBezTo>
                <a:cubicBezTo>
                  <a:pt x="5612276" y="4269234"/>
                  <a:pt x="5638594" y="4199471"/>
                  <a:pt x="5645265" y="4127757"/>
                </a:cubicBezTo>
                <a:cubicBezTo>
                  <a:pt x="5645265" y="4123865"/>
                  <a:pt x="5645960" y="4117717"/>
                  <a:pt x="5647350" y="4109311"/>
                </a:cubicBezTo>
                <a:cubicBezTo>
                  <a:pt x="5648739" y="4100906"/>
                  <a:pt x="5649434" y="4091488"/>
                  <a:pt x="5649434" y="4081059"/>
                </a:cubicBezTo>
                <a:lnTo>
                  <a:pt x="5649434" y="4020352"/>
                </a:lnTo>
                <a:cubicBezTo>
                  <a:pt x="5649434" y="3928869"/>
                  <a:pt x="5642458" y="3836408"/>
                  <a:pt x="5628504" y="3742968"/>
                </a:cubicBezTo>
                <a:cubicBezTo>
                  <a:pt x="5614550" y="3649528"/>
                  <a:pt x="5598851" y="3554192"/>
                  <a:pt x="5581406" y="3456961"/>
                </a:cubicBezTo>
                <a:cubicBezTo>
                  <a:pt x="5563961" y="3359729"/>
                  <a:pt x="5548261" y="3261336"/>
                  <a:pt x="5534308" y="3161781"/>
                </a:cubicBezTo>
                <a:cubicBezTo>
                  <a:pt x="5520354" y="3062226"/>
                  <a:pt x="5513377" y="2966785"/>
                  <a:pt x="5513377" y="2875457"/>
                </a:cubicBezTo>
                <a:cubicBezTo>
                  <a:pt x="5513377" y="2746861"/>
                  <a:pt x="5541884" y="2653454"/>
                  <a:pt x="5598901" y="2595238"/>
                </a:cubicBezTo>
                <a:cubicBezTo>
                  <a:pt x="5641663" y="2551575"/>
                  <a:pt x="5699616" y="2520284"/>
                  <a:pt x="5772760" y="2501363"/>
                </a:cubicBezTo>
                <a:lnTo>
                  <a:pt x="5794813" y="2496450"/>
                </a:lnTo>
                <a:lnTo>
                  <a:pt x="5794813" y="2507246"/>
                </a:lnTo>
                <a:lnTo>
                  <a:pt x="5872683" y="2507246"/>
                </a:lnTo>
                <a:lnTo>
                  <a:pt x="5873383" y="2507913"/>
                </a:lnTo>
                <a:lnTo>
                  <a:pt x="5988526" y="2507913"/>
                </a:lnTo>
                <a:lnTo>
                  <a:pt x="5988526" y="2507246"/>
                </a:lnTo>
                <a:lnTo>
                  <a:pt x="7241109" y="2507246"/>
                </a:lnTo>
                <a:lnTo>
                  <a:pt x="7241109" y="2578426"/>
                </a:lnTo>
                <a:cubicBezTo>
                  <a:pt x="7020940" y="2648829"/>
                  <a:pt x="6807225" y="2739383"/>
                  <a:pt x="6599966" y="2850090"/>
                </a:cubicBezTo>
                <a:cubicBezTo>
                  <a:pt x="6392705" y="2960798"/>
                  <a:pt x="6180837" y="3096337"/>
                  <a:pt x="5964359" y="3256711"/>
                </a:cubicBezTo>
                <a:lnTo>
                  <a:pt x="6257454" y="3697404"/>
                </a:lnTo>
                <a:cubicBezTo>
                  <a:pt x="6389053" y="3707855"/>
                  <a:pt x="6510506" y="3735018"/>
                  <a:pt x="6621813" y="3778891"/>
                </a:cubicBezTo>
                <a:cubicBezTo>
                  <a:pt x="6733121" y="3822765"/>
                  <a:pt x="6835839" y="3881299"/>
                  <a:pt x="6929968" y="3954492"/>
                </a:cubicBezTo>
                <a:cubicBezTo>
                  <a:pt x="7024097" y="4027685"/>
                  <a:pt x="7106814" y="4113075"/>
                  <a:pt x="7178117" y="4210662"/>
                </a:cubicBezTo>
                <a:cubicBezTo>
                  <a:pt x="7249420" y="4308249"/>
                  <a:pt x="7304607" y="4417783"/>
                  <a:pt x="7343677" y="4539264"/>
                </a:cubicBezTo>
                <a:lnTo>
                  <a:pt x="7544244" y="4723120"/>
                </a:lnTo>
                <a:lnTo>
                  <a:pt x="7544244" y="2507246"/>
                </a:lnTo>
                <a:lnTo>
                  <a:pt x="7761955" y="2507246"/>
                </a:lnTo>
                <a:cubicBezTo>
                  <a:pt x="7807763" y="2507246"/>
                  <a:pt x="7851775" y="2517008"/>
                  <a:pt x="7893993" y="2536532"/>
                </a:cubicBezTo>
                <a:cubicBezTo>
                  <a:pt x="7936209" y="2556056"/>
                  <a:pt x="7972967" y="2581779"/>
                  <a:pt x="8004266" y="2613700"/>
                </a:cubicBezTo>
                <a:cubicBezTo>
                  <a:pt x="8035564" y="2645621"/>
                  <a:pt x="8060425" y="2683824"/>
                  <a:pt x="8078849" y="2728309"/>
                </a:cubicBezTo>
                <a:cubicBezTo>
                  <a:pt x="8097272" y="2772795"/>
                  <a:pt x="8106484" y="2818831"/>
                  <a:pt x="8106484" y="2866418"/>
                </a:cubicBezTo>
                <a:lnTo>
                  <a:pt x="8106484" y="4508844"/>
                </a:lnTo>
                <a:lnTo>
                  <a:pt x="8409618" y="4757276"/>
                </a:lnTo>
                <a:lnTo>
                  <a:pt x="8409618" y="2507246"/>
                </a:lnTo>
                <a:lnTo>
                  <a:pt x="8579664" y="2507246"/>
                </a:lnTo>
                <a:lnTo>
                  <a:pt x="8784268" y="2507246"/>
                </a:lnTo>
                <a:lnTo>
                  <a:pt x="8860116" y="2507246"/>
                </a:lnTo>
                <a:lnTo>
                  <a:pt x="8860116" y="3707177"/>
                </a:lnTo>
                <a:lnTo>
                  <a:pt x="9208182" y="4029592"/>
                </a:lnTo>
                <a:cubicBezTo>
                  <a:pt x="9249965" y="3947937"/>
                  <a:pt x="9296040" y="3867078"/>
                  <a:pt x="9346407" y="3787014"/>
                </a:cubicBezTo>
                <a:cubicBezTo>
                  <a:pt x="9396774" y="3706949"/>
                  <a:pt x="9456597" y="3629926"/>
                  <a:pt x="9525877" y="3555943"/>
                </a:cubicBezTo>
                <a:cubicBezTo>
                  <a:pt x="9595156" y="3481961"/>
                  <a:pt x="9675637" y="3412453"/>
                  <a:pt x="9767320" y="3347421"/>
                </a:cubicBezTo>
                <a:cubicBezTo>
                  <a:pt x="9859004" y="3282389"/>
                  <a:pt x="9939612" y="3231972"/>
                  <a:pt x="10009148" y="3196171"/>
                </a:cubicBezTo>
                <a:cubicBezTo>
                  <a:pt x="9954711" y="3330905"/>
                  <a:pt x="9927493" y="3489777"/>
                  <a:pt x="9927493" y="3672788"/>
                </a:cubicBezTo>
                <a:cubicBezTo>
                  <a:pt x="9927493" y="3838075"/>
                  <a:pt x="9945221" y="3999416"/>
                  <a:pt x="9980678" y="4156810"/>
                </a:cubicBezTo>
                <a:cubicBezTo>
                  <a:pt x="10016136" y="4314203"/>
                  <a:pt x="10062550" y="4470641"/>
                  <a:pt x="10119921" y="4626122"/>
                </a:cubicBezTo>
                <a:lnTo>
                  <a:pt x="10350041" y="4701772"/>
                </a:lnTo>
                <a:cubicBezTo>
                  <a:pt x="10273279" y="4447848"/>
                  <a:pt x="10234898" y="4210957"/>
                  <a:pt x="10234898" y="3991099"/>
                </a:cubicBezTo>
                <a:cubicBezTo>
                  <a:pt x="10234898" y="3825078"/>
                  <a:pt x="10256628" y="3663259"/>
                  <a:pt x="10300091" y="3505643"/>
                </a:cubicBezTo>
                <a:cubicBezTo>
                  <a:pt x="10343553" y="3348027"/>
                  <a:pt x="10414617" y="3177492"/>
                  <a:pt x="10513283" y="2994036"/>
                </a:cubicBezTo>
                <a:lnTo>
                  <a:pt x="10104878" y="2683596"/>
                </a:lnTo>
                <a:cubicBezTo>
                  <a:pt x="9986332" y="2718509"/>
                  <a:pt x="9883731" y="2760131"/>
                  <a:pt x="9797073" y="2808463"/>
                </a:cubicBezTo>
                <a:cubicBezTo>
                  <a:pt x="9710415" y="2856795"/>
                  <a:pt x="9627227" y="2909797"/>
                  <a:pt x="9547507" y="2967469"/>
                </a:cubicBezTo>
                <a:cubicBezTo>
                  <a:pt x="9467788" y="3025140"/>
                  <a:pt x="9391581" y="3084852"/>
                  <a:pt x="9318889" y="3146604"/>
                </a:cubicBezTo>
                <a:cubicBezTo>
                  <a:pt x="9246195" y="3208357"/>
                  <a:pt x="9194317" y="3268307"/>
                  <a:pt x="9163252" y="3326457"/>
                </a:cubicBezTo>
                <a:lnTo>
                  <a:pt x="9163252" y="2507246"/>
                </a:lnTo>
                <a:lnTo>
                  <a:pt x="10873288" y="2507246"/>
                </a:lnTo>
                <a:lnTo>
                  <a:pt x="10873288" y="2206245"/>
                </a:lnTo>
                <a:lnTo>
                  <a:pt x="8784268" y="2206245"/>
                </a:lnTo>
                <a:lnTo>
                  <a:pt x="8579664" y="2206245"/>
                </a:lnTo>
                <a:lnTo>
                  <a:pt x="8371193" y="2206245"/>
                </a:lnTo>
                <a:cubicBezTo>
                  <a:pt x="8341707" y="2179606"/>
                  <a:pt x="8319242" y="2140613"/>
                  <a:pt x="8303798" y="2089268"/>
                </a:cubicBezTo>
                <a:cubicBezTo>
                  <a:pt x="8288355" y="2037922"/>
                  <a:pt x="8276641" y="1978916"/>
                  <a:pt x="8268659" y="1912250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7058025"/>
                </a:lnTo>
                <a:lnTo>
                  <a:pt x="0" y="705802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239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506995"/>
            <a:ext cx="411480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Impact" panose="020B0806030902050204" pitchFamily="34" charset="0"/>
              </a:rPr>
              <a:t>www.aacollege.com</a:t>
            </a:r>
            <a:endParaRPr lang="en-US" sz="1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0" y="6689557"/>
            <a:ext cx="53540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821905" y="6689557"/>
            <a:ext cx="5149517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-3" y="0"/>
            <a:ext cx="12192008" cy="6773781"/>
            <a:chOff x="-3" y="0"/>
            <a:chExt cx="12192008" cy="67737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104" y="1107270"/>
              <a:ext cx="6191794" cy="56665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Title 3"/>
            <p:cNvSpPr txBox="1">
              <a:spLocks/>
            </p:cNvSpPr>
            <p:nvPr/>
          </p:nvSpPr>
          <p:spPr>
            <a:xfrm>
              <a:off x="1" y="0"/>
              <a:ext cx="12192000" cy="119149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000" kern="1200" cap="all" spc="1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8000" dirty="0" err="1" smtClean="0">
                  <a:latin typeface="NikoshBAN" pitchFamily="2" charset="0"/>
                  <a:ea typeface="Segoe UI Symbol" pitchFamily="34" charset="0"/>
                  <a:cs typeface="NikoshBAN" pitchFamily="2" charset="0"/>
                </a:rPr>
                <a:t>স্বাগতম</a:t>
              </a:r>
              <a:endParaRPr lang="en-US" sz="8000" dirty="0">
                <a:latin typeface="NikoshBAN" pitchFamily="2" charset="0"/>
                <a:ea typeface="Segoe UI Symbol" pitchFamily="34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291095" y="2482582"/>
              <a:ext cx="5582289" cy="30001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7900807" y="2482582"/>
              <a:ext cx="5582292" cy="30001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07524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12D38D-D497-47A2-9593-8BA1CACDE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64" y="3666719"/>
            <a:ext cx="4304684" cy="2913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03546-D682-495C-943A-F26DDFEE85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12"/>
          <a:stretch/>
        </p:blipFill>
        <p:spPr>
          <a:xfrm>
            <a:off x="6562208" y="3821617"/>
            <a:ext cx="4304684" cy="291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A29081-08D6-4D61-8C1C-FF35D6B85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40" y="1131189"/>
            <a:ext cx="4304684" cy="2690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C794E7-DA34-4D4B-898D-C072B54AD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106" y="1131189"/>
            <a:ext cx="4304684" cy="2690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2A9F47-B562-4970-8326-126147DD6B7D}"/>
              </a:ext>
            </a:extLst>
          </p:cNvPr>
          <p:cNvSpPr/>
          <p:nvPr/>
        </p:nvSpPr>
        <p:spPr>
          <a:xfrm>
            <a:off x="3403271" y="117984"/>
            <a:ext cx="50610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ছবি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গুলো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ল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ক্ষ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করি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69778C9-695D-4CF9-A280-A6A0AC0F6C07}"/>
              </a:ext>
            </a:extLst>
          </p:cNvPr>
          <p:cNvSpPr/>
          <p:nvPr/>
        </p:nvSpPr>
        <p:spPr>
          <a:xfrm>
            <a:off x="2984093" y="115526"/>
            <a:ext cx="5899355" cy="1015663"/>
          </a:xfrm>
          <a:prstGeom prst="wedgeRoundRectCallout">
            <a:avLst>
              <a:gd name="adj1" fmla="val 923"/>
              <a:gd name="adj2" fmla="val 131351"/>
              <a:gd name="adj3" fmla="val 1666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516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1">
                <a:lumMod val="5000"/>
                <a:lumOff val="95000"/>
              </a:schemeClr>
            </a:gs>
            <a:gs pos="16000">
              <a:srgbClr val="F5F6F8"/>
            </a:gs>
            <a:gs pos="64000">
              <a:schemeClr val="bg1">
                <a:lumMod val="95000"/>
              </a:schemeClr>
            </a:gs>
            <a:gs pos="85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Quyum\Desktop\TRAINING, DIGITAL CONTENT\find_the_targe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8961" y="104503"/>
            <a:ext cx="5225142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526378" y="1885406"/>
            <a:ext cx="11715066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উৎপাদনের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উপকরণ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199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শ্রম</a:t>
            </a:r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19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9919" y="470263"/>
            <a:ext cx="514676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SG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6431" y="1824446"/>
            <a:ext cx="1046870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itchFamily="2" charset="0"/>
              </a:rPr>
              <a:t>এই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…</a:t>
            </a:r>
          </a:p>
          <a:p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আলোচনা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www.aacollege.com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36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40689" y="187569"/>
            <a:ext cx="4110618" cy="1446550"/>
          </a:xfrm>
          <a:prstGeom prst="rect">
            <a:avLst/>
          </a:prstGeom>
          <a:solidFill>
            <a:srgbClr val="0997D6"/>
          </a:solidFill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SG" sz="8800" dirty="0"/>
          </a:p>
        </p:txBody>
      </p:sp>
      <p:sp>
        <p:nvSpPr>
          <p:cNvPr id="3" name="Rectangle 2"/>
          <p:cNvSpPr/>
          <p:nvPr/>
        </p:nvSpPr>
        <p:spPr>
          <a:xfrm>
            <a:off x="416168" y="3823377"/>
            <a:ext cx="11359661" cy="132343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ঐসকল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মানষিক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পরিশ্রমকে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উপার্জনের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SG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914" y="1472900"/>
            <a:ext cx="3429000" cy="23504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194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757922" y="853022"/>
            <a:ext cx="278551" cy="6124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Rectangle 1"/>
          <p:cNvSpPr/>
          <p:nvPr/>
        </p:nvSpPr>
        <p:spPr>
          <a:xfrm>
            <a:off x="2696733" y="29307"/>
            <a:ext cx="38443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শ্রমের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বৈশিষ্ট্য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1817077" y="29308"/>
            <a:ext cx="750702" cy="720970"/>
          </a:xfrm>
          <a:prstGeom prst="pent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6" name="ভ"/>
          <p:cNvGrpSpPr/>
          <p:nvPr/>
        </p:nvGrpSpPr>
        <p:grpSpPr>
          <a:xfrm>
            <a:off x="2368061" y="1002128"/>
            <a:ext cx="4566879" cy="575605"/>
            <a:chOff x="1889379" y="1482430"/>
            <a:chExt cx="3555999" cy="1074905"/>
          </a:xfrm>
        </p:grpSpPr>
        <p:sp>
          <p:nvSpPr>
            <p:cNvPr id="7" name="Rounded Rectangle 6"/>
            <p:cNvSpPr/>
            <p:nvPr/>
          </p:nvSpPr>
          <p:spPr>
            <a:xfrm>
              <a:off x="1889379" y="1511241"/>
              <a:ext cx="3555999" cy="10460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659" y="1482430"/>
              <a:ext cx="2342788" cy="9151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মানবিক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উপাদান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endParaRPr lang="en-US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Sen" panose="02000500020000020004" pitchFamily="2" charset="0"/>
                <a:cs typeface="BenSen" panose="02000500020000020004" pitchFamily="2" charset="0"/>
              </a:endParaRPr>
            </a:p>
          </p:txBody>
        </p:sp>
      </p:grpSp>
      <p:sp>
        <p:nvSpPr>
          <p:cNvPr id="9" name="১"/>
          <p:cNvSpPr/>
          <p:nvPr/>
        </p:nvSpPr>
        <p:spPr>
          <a:xfrm>
            <a:off x="1935151" y="891077"/>
            <a:ext cx="809168" cy="70091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BenSen" panose="02000500020000020004" pitchFamily="2" charset="0"/>
                <a:cs typeface="BenSen" panose="02000500020000020004" pitchFamily="2" charset="0"/>
              </a:rPr>
              <a:t>১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nSen" panose="02000500020000020004" pitchFamily="2" charset="0"/>
                <a:cs typeface="BenSen" panose="02000500020000020004" pitchFamily="2" charset="0"/>
              </a:rPr>
              <a:t> </a:t>
            </a:r>
            <a:endParaRPr lang="en-SG" sz="5400" dirty="0">
              <a:solidFill>
                <a:schemeClr val="tx1">
                  <a:lumMod val="75000"/>
                  <a:lumOff val="25000"/>
                </a:schemeClr>
              </a:solidFill>
              <a:latin typeface="BenSen" panose="02000500020000020004" pitchFamily="2" charset="0"/>
              <a:cs typeface="BenSen" panose="02000500020000020004" pitchFamily="2" charset="0"/>
            </a:endParaRPr>
          </a:p>
        </p:txBody>
      </p:sp>
      <p:grpSp>
        <p:nvGrpSpPr>
          <p:cNvPr id="10" name="শ"/>
          <p:cNvGrpSpPr/>
          <p:nvPr/>
        </p:nvGrpSpPr>
        <p:grpSpPr>
          <a:xfrm>
            <a:off x="2228094" y="1620626"/>
            <a:ext cx="4706847" cy="636562"/>
            <a:chOff x="1889379" y="1510428"/>
            <a:chExt cx="3555999" cy="1108129"/>
          </a:xfrm>
        </p:grpSpPr>
        <p:sp>
          <p:nvSpPr>
            <p:cNvPr id="11" name="Rounded Rectangle 10"/>
            <p:cNvSpPr/>
            <p:nvPr/>
          </p:nvSpPr>
          <p:spPr>
            <a:xfrm>
              <a:off x="1889379" y="1626251"/>
              <a:ext cx="3555999" cy="992306"/>
            </a:xfrm>
            <a:prstGeom prst="roundRect">
              <a:avLst>
                <a:gd name="adj" fmla="val 50000"/>
              </a:avLst>
            </a:prstGeom>
            <a:solidFill>
              <a:srgbClr val="4CE62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57487" y="1510428"/>
              <a:ext cx="2769902" cy="9151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ধ্বংসশীল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উপাদান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endPara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Sen" panose="02000500020000020004" pitchFamily="2" charset="0"/>
                <a:cs typeface="BenSen" panose="02000500020000020004" pitchFamily="2" charset="0"/>
              </a:endParaRPr>
            </a:p>
          </p:txBody>
        </p:sp>
      </p:grpSp>
      <p:sp>
        <p:nvSpPr>
          <p:cNvPr id="13" name="২"/>
          <p:cNvSpPr/>
          <p:nvPr/>
        </p:nvSpPr>
        <p:spPr>
          <a:xfrm>
            <a:off x="1931174" y="1558314"/>
            <a:ext cx="809943" cy="70091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enSen" panose="02000500020000020004" pitchFamily="2" charset="0"/>
                <a:cs typeface="BenSen" panose="02000500020000020004" pitchFamily="2" charset="0"/>
              </a:rPr>
              <a:t>২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nSen" panose="02000500020000020004" pitchFamily="2" charset="0"/>
                <a:cs typeface="BenSen" panose="02000500020000020004" pitchFamily="2" charset="0"/>
              </a:rPr>
              <a:t> </a:t>
            </a:r>
            <a:endParaRPr lang="en-SG" sz="5400" dirty="0">
              <a:solidFill>
                <a:schemeClr val="tx1">
                  <a:lumMod val="75000"/>
                  <a:lumOff val="25000"/>
                </a:schemeClr>
              </a:solidFill>
              <a:latin typeface="BenSen" panose="02000500020000020004" pitchFamily="2" charset="0"/>
              <a:cs typeface="BenSen" panose="02000500020000020004" pitchFamily="2" charset="0"/>
            </a:endParaRPr>
          </a:p>
        </p:txBody>
      </p:sp>
      <p:grpSp>
        <p:nvGrpSpPr>
          <p:cNvPr id="14" name="ম"/>
          <p:cNvGrpSpPr/>
          <p:nvPr/>
        </p:nvGrpSpPr>
        <p:grpSpPr>
          <a:xfrm>
            <a:off x="2228095" y="2336177"/>
            <a:ext cx="4748378" cy="544513"/>
            <a:chOff x="1889379" y="1609445"/>
            <a:chExt cx="3555999" cy="947890"/>
          </a:xfrm>
        </p:grpSpPr>
        <p:sp>
          <p:nvSpPr>
            <p:cNvPr id="15" name="Rounded Rectangle 14"/>
            <p:cNvSpPr/>
            <p:nvPr/>
          </p:nvSpPr>
          <p:spPr>
            <a:xfrm>
              <a:off x="1889379" y="1676801"/>
              <a:ext cx="3555999" cy="880534"/>
            </a:xfrm>
            <a:prstGeom prst="roundRect">
              <a:avLst>
                <a:gd name="adj" fmla="val 50000"/>
              </a:avLst>
            </a:prstGeom>
            <a:solidFill>
              <a:srgbClr val="27A2F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66805" y="1609445"/>
              <a:ext cx="3021940" cy="9151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শ্রম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ও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শ্রমিক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অবিচ্ছিন্ন</a:t>
              </a:r>
              <a:endParaRPr lang="en-US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Sen" panose="02000500020000020004" pitchFamily="2" charset="0"/>
                <a:cs typeface="BenSen" panose="02000500020000020004" pitchFamily="2" charset="0"/>
              </a:endParaRPr>
            </a:p>
          </p:txBody>
        </p:sp>
      </p:grpSp>
      <p:sp>
        <p:nvSpPr>
          <p:cNvPr id="17" name="৩"/>
          <p:cNvSpPr/>
          <p:nvPr/>
        </p:nvSpPr>
        <p:spPr>
          <a:xfrm>
            <a:off x="1946551" y="2261855"/>
            <a:ext cx="809943" cy="70091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BenSen" panose="02000500020000020004" pitchFamily="2" charset="0"/>
                <a:cs typeface="BenSen" panose="02000500020000020004" pitchFamily="2" charset="0"/>
              </a:rPr>
              <a:t>৩ 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nSen" panose="02000500020000020004" pitchFamily="2" charset="0"/>
                <a:cs typeface="BenSen" panose="02000500020000020004" pitchFamily="2" charset="0"/>
              </a:rPr>
              <a:t> </a:t>
            </a:r>
            <a:endParaRPr lang="en-SG" sz="5400" dirty="0">
              <a:solidFill>
                <a:schemeClr val="tx1">
                  <a:lumMod val="75000"/>
                  <a:lumOff val="25000"/>
                </a:schemeClr>
              </a:solidFill>
              <a:latin typeface="BenSen" panose="02000500020000020004" pitchFamily="2" charset="0"/>
              <a:cs typeface="BenSen" panose="02000500020000020004" pitchFamily="2" charset="0"/>
            </a:endParaRPr>
          </a:p>
        </p:txBody>
      </p:sp>
      <p:grpSp>
        <p:nvGrpSpPr>
          <p:cNvPr id="18" name="স"/>
          <p:cNvGrpSpPr/>
          <p:nvPr/>
        </p:nvGrpSpPr>
        <p:grpSpPr>
          <a:xfrm>
            <a:off x="2228095" y="2950813"/>
            <a:ext cx="4748378" cy="646331"/>
            <a:chOff x="1889379" y="1548659"/>
            <a:chExt cx="3555999" cy="1125136"/>
          </a:xfrm>
        </p:grpSpPr>
        <p:sp>
          <p:nvSpPr>
            <p:cNvPr id="19" name="Rounded Rectangle 18"/>
            <p:cNvSpPr/>
            <p:nvPr/>
          </p:nvSpPr>
          <p:spPr>
            <a:xfrm>
              <a:off x="1889379" y="1589456"/>
              <a:ext cx="3555999" cy="967879"/>
            </a:xfrm>
            <a:prstGeom prst="roundRect">
              <a:avLst>
                <a:gd name="adj" fmla="val 50000"/>
              </a:avLst>
            </a:prstGeom>
            <a:solidFill>
              <a:srgbClr val="E326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86762" y="1548659"/>
              <a:ext cx="3101983" cy="112513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দরকষাকষির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ক্ষমতা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কম</a:t>
              </a:r>
              <a:endParaRPr lang="en-US" sz="36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Sen" panose="02000500020000020004" pitchFamily="2" charset="0"/>
                <a:cs typeface="BenSen" panose="02000500020000020004" pitchFamily="2" charset="0"/>
              </a:endParaRPr>
            </a:p>
          </p:txBody>
        </p:sp>
      </p:grpSp>
      <p:sp>
        <p:nvSpPr>
          <p:cNvPr id="21" name="৪"/>
          <p:cNvSpPr/>
          <p:nvPr/>
        </p:nvSpPr>
        <p:spPr>
          <a:xfrm>
            <a:off x="1946551" y="2904433"/>
            <a:ext cx="809943" cy="70091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BenSen" panose="02000500020000020004" pitchFamily="2" charset="0"/>
                <a:cs typeface="BenSen" panose="02000500020000020004" pitchFamily="2" charset="0"/>
              </a:rPr>
              <a:t>৪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nSen" panose="02000500020000020004" pitchFamily="2" charset="0"/>
                <a:cs typeface="BenSen" panose="02000500020000020004" pitchFamily="2" charset="0"/>
              </a:rPr>
              <a:t>  </a:t>
            </a:r>
            <a:endParaRPr lang="en-SG" sz="5400" dirty="0">
              <a:solidFill>
                <a:schemeClr val="tx1">
                  <a:lumMod val="75000"/>
                  <a:lumOff val="25000"/>
                </a:schemeClr>
              </a:solidFill>
              <a:latin typeface="BenSen" panose="02000500020000020004" pitchFamily="2" charset="0"/>
              <a:cs typeface="BenSen" panose="02000500020000020004" pitchFamily="2" charset="0"/>
            </a:endParaRPr>
          </a:p>
        </p:txBody>
      </p:sp>
      <p:grpSp>
        <p:nvGrpSpPr>
          <p:cNvPr id="22" name="স"/>
          <p:cNvGrpSpPr/>
          <p:nvPr/>
        </p:nvGrpSpPr>
        <p:grpSpPr>
          <a:xfrm>
            <a:off x="2262745" y="3591901"/>
            <a:ext cx="4706847" cy="646331"/>
            <a:chOff x="1920756" y="1529450"/>
            <a:chExt cx="3555999" cy="1463021"/>
          </a:xfrm>
        </p:grpSpPr>
        <p:sp>
          <p:nvSpPr>
            <p:cNvPr id="23" name="Rounded Rectangle 22"/>
            <p:cNvSpPr/>
            <p:nvPr/>
          </p:nvSpPr>
          <p:spPr>
            <a:xfrm>
              <a:off x="1920756" y="1578429"/>
              <a:ext cx="3555999" cy="1241084"/>
            </a:xfrm>
            <a:prstGeom prst="roundRect">
              <a:avLst>
                <a:gd name="adj" fmla="val 50000"/>
              </a:avLst>
            </a:prstGeom>
            <a:solidFill>
              <a:srgbClr val="E5AD7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87518" y="1529450"/>
              <a:ext cx="2958863" cy="14630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 smtClean="0">
                  <a:ln w="0"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মালিকানা</a:t>
              </a:r>
              <a:r>
                <a:rPr lang="en-US" sz="3600" b="1" dirty="0" smtClean="0">
                  <a:ln w="0"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হস্তান্তরযোগ্য</a:t>
              </a:r>
              <a:r>
                <a:rPr lang="en-US" sz="3600" b="1" dirty="0" smtClean="0">
                  <a:ln w="0"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নয়</a:t>
              </a:r>
              <a:endParaRPr lang="en-US" sz="3600" b="1" dirty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৪"/>
          <p:cNvSpPr/>
          <p:nvPr/>
        </p:nvSpPr>
        <p:spPr>
          <a:xfrm>
            <a:off x="1958274" y="3515784"/>
            <a:ext cx="809943" cy="70091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BenSen" panose="02000500020000020004" pitchFamily="2" charset="0"/>
                <a:cs typeface="BenSen" panose="02000500020000020004" pitchFamily="2" charset="0"/>
              </a:rPr>
              <a:t>৫ 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nSen" panose="02000500020000020004" pitchFamily="2" charset="0"/>
                <a:cs typeface="BenSen" panose="02000500020000020004" pitchFamily="2" charset="0"/>
              </a:rPr>
              <a:t>  </a:t>
            </a:r>
            <a:endParaRPr lang="en-SG" sz="5400" dirty="0">
              <a:solidFill>
                <a:schemeClr val="tx1">
                  <a:lumMod val="75000"/>
                  <a:lumOff val="25000"/>
                </a:schemeClr>
              </a:solidFill>
              <a:latin typeface="BenSen" panose="02000500020000020004" pitchFamily="2" charset="0"/>
              <a:cs typeface="BenSen" panose="02000500020000020004" pitchFamily="2" charset="0"/>
            </a:endParaRPr>
          </a:p>
        </p:txBody>
      </p:sp>
      <p:grpSp>
        <p:nvGrpSpPr>
          <p:cNvPr id="26" name="স"/>
          <p:cNvGrpSpPr/>
          <p:nvPr/>
        </p:nvGrpSpPr>
        <p:grpSpPr>
          <a:xfrm>
            <a:off x="2262744" y="4190137"/>
            <a:ext cx="4706847" cy="646331"/>
            <a:chOff x="1889379" y="1548122"/>
            <a:chExt cx="3555999" cy="1125135"/>
          </a:xfrm>
        </p:grpSpPr>
        <p:sp>
          <p:nvSpPr>
            <p:cNvPr id="27" name="Rounded Rectangle 26"/>
            <p:cNvSpPr/>
            <p:nvPr/>
          </p:nvSpPr>
          <p:spPr>
            <a:xfrm>
              <a:off x="1889379" y="1676801"/>
              <a:ext cx="3555999" cy="880534"/>
            </a:xfrm>
            <a:prstGeom prst="roundRect">
              <a:avLst>
                <a:gd name="adj" fmla="val 50000"/>
              </a:avLst>
            </a:prstGeom>
            <a:solidFill>
              <a:srgbClr val="F4B4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59088" y="1548122"/>
              <a:ext cx="2808691" cy="11251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শ্রম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সংরক্ষণ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করা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যায়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না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endParaRPr lang="en-US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Sen" panose="02000500020000020004" pitchFamily="2" charset="0"/>
                <a:cs typeface="BenSen" panose="02000500020000020004" pitchFamily="2" charset="0"/>
              </a:endParaRPr>
            </a:p>
          </p:txBody>
        </p:sp>
      </p:grpSp>
      <p:sp>
        <p:nvSpPr>
          <p:cNvPr id="29" name="৪"/>
          <p:cNvSpPr/>
          <p:nvPr/>
        </p:nvSpPr>
        <p:spPr>
          <a:xfrm>
            <a:off x="1946551" y="4186341"/>
            <a:ext cx="809943" cy="70091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BenSen" panose="02000500020000020004" pitchFamily="2" charset="0"/>
                <a:cs typeface="BenSen" panose="02000500020000020004" pitchFamily="2" charset="0"/>
              </a:rPr>
              <a:t>৬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nSen" panose="02000500020000020004" pitchFamily="2" charset="0"/>
                <a:cs typeface="BenSen" panose="02000500020000020004" pitchFamily="2" charset="0"/>
              </a:rPr>
              <a:t>  </a:t>
            </a:r>
            <a:endParaRPr lang="en-SG" sz="5400" dirty="0">
              <a:solidFill>
                <a:schemeClr val="tx1">
                  <a:lumMod val="75000"/>
                  <a:lumOff val="25000"/>
                </a:schemeClr>
              </a:solidFill>
              <a:latin typeface="BenSen" panose="02000500020000020004" pitchFamily="2" charset="0"/>
              <a:cs typeface="BenSen" panose="02000500020000020004" pitchFamily="2" charset="0"/>
            </a:endParaRPr>
          </a:p>
        </p:txBody>
      </p:sp>
      <p:grpSp>
        <p:nvGrpSpPr>
          <p:cNvPr id="30" name="স"/>
          <p:cNvGrpSpPr/>
          <p:nvPr/>
        </p:nvGrpSpPr>
        <p:grpSpPr>
          <a:xfrm>
            <a:off x="2228095" y="4811999"/>
            <a:ext cx="4748378" cy="646331"/>
            <a:chOff x="1889379" y="1566992"/>
            <a:chExt cx="3555999" cy="1125135"/>
          </a:xfrm>
        </p:grpSpPr>
        <p:sp>
          <p:nvSpPr>
            <p:cNvPr id="31" name="Rounded Rectangle 30"/>
            <p:cNvSpPr/>
            <p:nvPr/>
          </p:nvSpPr>
          <p:spPr>
            <a:xfrm>
              <a:off x="1889379" y="1676801"/>
              <a:ext cx="3555999" cy="880534"/>
            </a:xfrm>
            <a:prstGeom prst="roundRect">
              <a:avLst>
                <a:gd name="adj" fmla="val 50000"/>
              </a:avLst>
            </a:prstGeom>
            <a:solidFill>
              <a:srgbClr val="22B36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82489" y="1566992"/>
              <a:ext cx="2981003" cy="11251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শ্রম</a:t>
              </a:r>
              <a:r>
                <a:rPr lang="en-US" sz="3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একটি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জীবন্ত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উপাদান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endParaRPr lang="en-US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Sen" panose="02000500020000020004" pitchFamily="2" charset="0"/>
                <a:cs typeface="BenSen" panose="02000500020000020004" pitchFamily="2" charset="0"/>
              </a:endParaRPr>
            </a:p>
          </p:txBody>
        </p:sp>
      </p:grpSp>
      <p:sp>
        <p:nvSpPr>
          <p:cNvPr id="33" name="৪"/>
          <p:cNvSpPr/>
          <p:nvPr/>
        </p:nvSpPr>
        <p:spPr>
          <a:xfrm>
            <a:off x="1943100" y="4814432"/>
            <a:ext cx="809943" cy="70091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BenSen" panose="02000500020000020004" pitchFamily="2" charset="0"/>
                <a:cs typeface="BenSen" panose="02000500020000020004" pitchFamily="2" charset="0"/>
              </a:rPr>
              <a:t>৭  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nSen" panose="02000500020000020004" pitchFamily="2" charset="0"/>
                <a:cs typeface="BenSen" panose="02000500020000020004" pitchFamily="2" charset="0"/>
              </a:rPr>
              <a:t>  </a:t>
            </a:r>
            <a:endParaRPr lang="en-SG" sz="5400" dirty="0">
              <a:solidFill>
                <a:schemeClr val="tx1">
                  <a:lumMod val="75000"/>
                  <a:lumOff val="25000"/>
                </a:schemeClr>
              </a:solidFill>
              <a:latin typeface="BenSen" panose="02000500020000020004" pitchFamily="2" charset="0"/>
              <a:cs typeface="BenSen" panose="02000500020000020004" pitchFamily="2" charset="0"/>
            </a:endParaRPr>
          </a:p>
        </p:txBody>
      </p:sp>
      <p:grpSp>
        <p:nvGrpSpPr>
          <p:cNvPr id="34" name="স"/>
          <p:cNvGrpSpPr/>
          <p:nvPr/>
        </p:nvGrpSpPr>
        <p:grpSpPr>
          <a:xfrm>
            <a:off x="2228095" y="5441360"/>
            <a:ext cx="4748378" cy="646331"/>
            <a:chOff x="1889379" y="1588997"/>
            <a:chExt cx="3555999" cy="1125135"/>
          </a:xfrm>
        </p:grpSpPr>
        <p:sp>
          <p:nvSpPr>
            <p:cNvPr id="35" name="Rounded Rectangle 34"/>
            <p:cNvSpPr/>
            <p:nvPr/>
          </p:nvSpPr>
          <p:spPr>
            <a:xfrm>
              <a:off x="1889379" y="1676801"/>
              <a:ext cx="3555999" cy="880534"/>
            </a:xfrm>
            <a:prstGeom prst="roundRect">
              <a:avLst>
                <a:gd name="adj" fmla="val 50000"/>
              </a:avLst>
            </a:prstGeom>
            <a:solidFill>
              <a:srgbClr val="F613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15343" y="1588997"/>
              <a:ext cx="2080652" cy="11251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ব্যক্তিগত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উপস্থিতি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endParaRPr lang="en-US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Sen" panose="02000500020000020004" pitchFamily="2" charset="0"/>
                <a:cs typeface="BenSen" panose="02000500020000020004" pitchFamily="2" charset="0"/>
              </a:endParaRPr>
            </a:p>
          </p:txBody>
        </p:sp>
      </p:grpSp>
      <p:sp>
        <p:nvSpPr>
          <p:cNvPr id="37" name="৪"/>
          <p:cNvSpPr/>
          <p:nvPr/>
        </p:nvSpPr>
        <p:spPr>
          <a:xfrm>
            <a:off x="1934828" y="5468683"/>
            <a:ext cx="809943" cy="70091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BenSen" panose="02000500020000020004" pitchFamily="2" charset="0"/>
                <a:cs typeface="BenSen" panose="02000500020000020004" pitchFamily="2" charset="0"/>
              </a:rPr>
              <a:t>৮   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nSen" panose="02000500020000020004" pitchFamily="2" charset="0"/>
                <a:cs typeface="BenSen" panose="02000500020000020004" pitchFamily="2" charset="0"/>
              </a:rPr>
              <a:t>  </a:t>
            </a:r>
            <a:endParaRPr lang="en-SG" sz="5400" dirty="0">
              <a:solidFill>
                <a:schemeClr val="tx1">
                  <a:lumMod val="75000"/>
                  <a:lumOff val="25000"/>
                </a:schemeClr>
              </a:solidFill>
              <a:latin typeface="BenSen" panose="02000500020000020004" pitchFamily="2" charset="0"/>
              <a:cs typeface="BenSen" panose="02000500020000020004" pitchFamily="2" charset="0"/>
            </a:endParaRPr>
          </a:p>
        </p:txBody>
      </p:sp>
      <p:grpSp>
        <p:nvGrpSpPr>
          <p:cNvPr id="42" name="স"/>
          <p:cNvGrpSpPr/>
          <p:nvPr/>
        </p:nvGrpSpPr>
        <p:grpSpPr>
          <a:xfrm>
            <a:off x="2262744" y="6070879"/>
            <a:ext cx="4748378" cy="646331"/>
            <a:chOff x="1889379" y="1568425"/>
            <a:chExt cx="3555999" cy="1125135"/>
          </a:xfrm>
        </p:grpSpPr>
        <p:sp>
          <p:nvSpPr>
            <p:cNvPr id="43" name="Rounded Rectangle 42"/>
            <p:cNvSpPr/>
            <p:nvPr/>
          </p:nvSpPr>
          <p:spPr>
            <a:xfrm>
              <a:off x="1889379" y="1676801"/>
              <a:ext cx="3555999" cy="880534"/>
            </a:xfrm>
            <a:prstGeom prst="roundRect">
              <a:avLst>
                <a:gd name="adj" fmla="val 50000"/>
              </a:avLst>
            </a:prstGeom>
            <a:solidFill>
              <a:srgbClr val="FDDB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311479" y="1568425"/>
              <a:ext cx="3133899" cy="112513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শ্রমের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যোগান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পরিবর্তনশীল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endParaRPr lang="en-US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Sen" panose="02000500020000020004" pitchFamily="2" charset="0"/>
                <a:cs typeface="BenSen" panose="02000500020000020004" pitchFamily="2" charset="0"/>
              </a:endParaRPr>
            </a:p>
          </p:txBody>
        </p:sp>
      </p:grpSp>
      <p:sp>
        <p:nvSpPr>
          <p:cNvPr id="45" name="৪"/>
          <p:cNvSpPr/>
          <p:nvPr/>
        </p:nvSpPr>
        <p:spPr>
          <a:xfrm>
            <a:off x="1957722" y="6116172"/>
            <a:ext cx="809943" cy="70091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enSen" panose="02000500020000020004" pitchFamily="2" charset="0"/>
                <a:cs typeface="BenSen" panose="02000500020000020004" pitchFamily="2" charset="0"/>
              </a:rPr>
              <a:t>৯</a:t>
            </a:r>
            <a:r>
              <a:rPr lang="en-US" sz="5400" dirty="0" smtClean="0">
                <a:solidFill>
                  <a:schemeClr val="bg1"/>
                </a:solidFill>
                <a:latin typeface="BenSen" panose="02000500020000020004" pitchFamily="2" charset="0"/>
                <a:cs typeface="BenSen" panose="02000500020000020004" pitchFamily="2" charset="0"/>
              </a:rPr>
              <a:t> 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nSen" panose="02000500020000020004" pitchFamily="2" charset="0"/>
                <a:cs typeface="BenSen" panose="02000500020000020004" pitchFamily="2" charset="0"/>
              </a:rPr>
              <a:t>  </a:t>
            </a:r>
            <a:endParaRPr lang="en-SG" sz="5400" dirty="0">
              <a:solidFill>
                <a:schemeClr val="tx1">
                  <a:lumMod val="75000"/>
                  <a:lumOff val="25000"/>
                </a:schemeClr>
              </a:solidFill>
              <a:latin typeface="BenSen" panose="02000500020000020004" pitchFamily="2" charset="0"/>
              <a:cs typeface="BenSen" panose="02000500020000020004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294" y="497762"/>
            <a:ext cx="3190022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293" y="4567874"/>
            <a:ext cx="3190023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293" y="2498246"/>
            <a:ext cx="3190023" cy="1757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0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9307" y="853022"/>
            <a:ext cx="278551" cy="6124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Rectangle 1"/>
          <p:cNvSpPr/>
          <p:nvPr/>
        </p:nvSpPr>
        <p:spPr>
          <a:xfrm>
            <a:off x="2743071" y="-31211"/>
            <a:ext cx="50962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শ্রমের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গুরুত্ব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সমূহঃ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1812053" y="-34590"/>
            <a:ext cx="813686" cy="803515"/>
          </a:xfrm>
          <a:prstGeom prst="pent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6" name="ভ"/>
          <p:cNvGrpSpPr/>
          <p:nvPr/>
        </p:nvGrpSpPr>
        <p:grpSpPr>
          <a:xfrm>
            <a:off x="2417758" y="932084"/>
            <a:ext cx="3900460" cy="646331"/>
            <a:chOff x="1889379" y="1572924"/>
            <a:chExt cx="3555999" cy="1206981"/>
          </a:xfrm>
        </p:grpSpPr>
        <p:sp>
          <p:nvSpPr>
            <p:cNvPr id="7" name="Rounded Rectangle 6"/>
            <p:cNvSpPr/>
            <p:nvPr/>
          </p:nvSpPr>
          <p:spPr>
            <a:xfrm>
              <a:off x="1889379" y="1676802"/>
              <a:ext cx="3555999" cy="103979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79277" y="1572924"/>
              <a:ext cx="2129641" cy="12069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অর্থনৈতিক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উন্নয়ন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endParaRPr lang="en-US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Sen" panose="02000500020000020004" pitchFamily="2" charset="0"/>
                <a:cs typeface="BenSen" panose="02000500020000020004" pitchFamily="2" charset="0"/>
              </a:endParaRPr>
            </a:p>
          </p:txBody>
        </p:sp>
      </p:grpSp>
      <p:sp>
        <p:nvSpPr>
          <p:cNvPr id="9" name="১"/>
          <p:cNvSpPr/>
          <p:nvPr/>
        </p:nvSpPr>
        <p:spPr>
          <a:xfrm>
            <a:off x="1879320" y="899053"/>
            <a:ext cx="807178" cy="676019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BenSen" panose="02000500020000020004" pitchFamily="2" charset="0"/>
                <a:cs typeface="BenSen" panose="02000500020000020004" pitchFamily="2" charset="0"/>
              </a:rPr>
              <a:t>১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nSen" panose="02000500020000020004" pitchFamily="2" charset="0"/>
                <a:cs typeface="BenSen" panose="02000500020000020004" pitchFamily="2" charset="0"/>
              </a:rPr>
              <a:t> </a:t>
            </a:r>
            <a:endParaRPr lang="en-SG" sz="5400" dirty="0">
              <a:solidFill>
                <a:schemeClr val="tx1">
                  <a:lumMod val="75000"/>
                  <a:lumOff val="25000"/>
                </a:schemeClr>
              </a:solidFill>
              <a:latin typeface="BenSen" panose="02000500020000020004" pitchFamily="2" charset="0"/>
              <a:cs typeface="BenSen" panose="02000500020000020004" pitchFamily="2" charset="0"/>
            </a:endParaRPr>
          </a:p>
        </p:txBody>
      </p:sp>
      <p:grpSp>
        <p:nvGrpSpPr>
          <p:cNvPr id="10" name="শ"/>
          <p:cNvGrpSpPr/>
          <p:nvPr/>
        </p:nvGrpSpPr>
        <p:grpSpPr>
          <a:xfrm>
            <a:off x="2270865" y="1549443"/>
            <a:ext cx="4020003" cy="710662"/>
            <a:chOff x="1889379" y="1510428"/>
            <a:chExt cx="3555999" cy="1237123"/>
          </a:xfrm>
        </p:grpSpPr>
        <p:sp>
          <p:nvSpPr>
            <p:cNvPr id="11" name="Rounded Rectangle 10"/>
            <p:cNvSpPr/>
            <p:nvPr/>
          </p:nvSpPr>
          <p:spPr>
            <a:xfrm>
              <a:off x="1889379" y="1738024"/>
              <a:ext cx="3555999" cy="1009527"/>
            </a:xfrm>
            <a:prstGeom prst="roundRect">
              <a:avLst>
                <a:gd name="adj" fmla="val 50000"/>
              </a:avLst>
            </a:prstGeom>
            <a:solidFill>
              <a:srgbClr val="4CE62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35411" y="1510428"/>
              <a:ext cx="2214061" cy="11251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উৎপাদন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বাড়ানো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endPara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Sen" panose="02000500020000020004" pitchFamily="2" charset="0"/>
                <a:cs typeface="BenSen" panose="02000500020000020004" pitchFamily="2" charset="0"/>
              </a:endParaRPr>
            </a:p>
          </p:txBody>
        </p:sp>
      </p:grpSp>
      <p:sp>
        <p:nvSpPr>
          <p:cNvPr id="13" name="২"/>
          <p:cNvSpPr/>
          <p:nvPr/>
        </p:nvSpPr>
        <p:spPr>
          <a:xfrm>
            <a:off x="1848646" y="1565117"/>
            <a:ext cx="807952" cy="676019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enSen" panose="02000500020000020004" pitchFamily="2" charset="0"/>
                <a:cs typeface="BenSen" panose="02000500020000020004" pitchFamily="2" charset="0"/>
              </a:rPr>
              <a:t>২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nSen" panose="02000500020000020004" pitchFamily="2" charset="0"/>
                <a:cs typeface="BenSen" panose="02000500020000020004" pitchFamily="2" charset="0"/>
              </a:rPr>
              <a:t> </a:t>
            </a:r>
            <a:endParaRPr lang="en-SG" sz="5400" dirty="0">
              <a:solidFill>
                <a:schemeClr val="tx1">
                  <a:lumMod val="75000"/>
                  <a:lumOff val="25000"/>
                </a:schemeClr>
              </a:solidFill>
              <a:latin typeface="BenSen" panose="02000500020000020004" pitchFamily="2" charset="0"/>
              <a:cs typeface="BenSen" panose="02000500020000020004" pitchFamily="2" charset="0"/>
            </a:endParaRPr>
          </a:p>
        </p:txBody>
      </p:sp>
      <p:grpSp>
        <p:nvGrpSpPr>
          <p:cNvPr id="14" name="ম"/>
          <p:cNvGrpSpPr/>
          <p:nvPr/>
        </p:nvGrpSpPr>
        <p:grpSpPr>
          <a:xfrm>
            <a:off x="2270865" y="2323936"/>
            <a:ext cx="4055474" cy="646331"/>
            <a:chOff x="1889379" y="1588442"/>
            <a:chExt cx="3555999" cy="1125134"/>
          </a:xfrm>
        </p:grpSpPr>
        <p:sp>
          <p:nvSpPr>
            <p:cNvPr id="15" name="Rounded Rectangle 14"/>
            <p:cNvSpPr/>
            <p:nvPr/>
          </p:nvSpPr>
          <p:spPr>
            <a:xfrm>
              <a:off x="1889379" y="1676801"/>
              <a:ext cx="3555999" cy="880534"/>
            </a:xfrm>
            <a:prstGeom prst="roundRect">
              <a:avLst>
                <a:gd name="adj" fmla="val 50000"/>
              </a:avLst>
            </a:prstGeom>
            <a:solidFill>
              <a:srgbClr val="27A2F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29007" y="1588442"/>
              <a:ext cx="2766119" cy="11251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জীবন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যাত্রার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মানোন্নয়ন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 </a:t>
              </a:r>
              <a:endParaRPr lang="en-US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Sen" panose="02000500020000020004" pitchFamily="2" charset="0"/>
                <a:cs typeface="BenSen" panose="02000500020000020004" pitchFamily="2" charset="0"/>
              </a:endParaRPr>
            </a:p>
          </p:txBody>
        </p:sp>
      </p:grpSp>
      <p:sp>
        <p:nvSpPr>
          <p:cNvPr id="17" name="৩"/>
          <p:cNvSpPr/>
          <p:nvPr/>
        </p:nvSpPr>
        <p:spPr>
          <a:xfrm>
            <a:off x="1860368" y="2224764"/>
            <a:ext cx="807952" cy="676019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BenSen" panose="02000500020000020004" pitchFamily="2" charset="0"/>
                <a:cs typeface="BenSen" panose="02000500020000020004" pitchFamily="2" charset="0"/>
              </a:rPr>
              <a:t>৩ 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nSen" panose="02000500020000020004" pitchFamily="2" charset="0"/>
                <a:cs typeface="BenSen" panose="02000500020000020004" pitchFamily="2" charset="0"/>
              </a:rPr>
              <a:t> </a:t>
            </a:r>
            <a:endParaRPr lang="en-SG" sz="5400" dirty="0">
              <a:solidFill>
                <a:schemeClr val="tx1">
                  <a:lumMod val="75000"/>
                  <a:lumOff val="25000"/>
                </a:schemeClr>
              </a:solidFill>
              <a:latin typeface="BenSen" panose="02000500020000020004" pitchFamily="2" charset="0"/>
              <a:cs typeface="BenSen" panose="02000500020000020004" pitchFamily="2" charset="0"/>
            </a:endParaRPr>
          </a:p>
        </p:txBody>
      </p:sp>
      <p:grpSp>
        <p:nvGrpSpPr>
          <p:cNvPr id="18" name="স"/>
          <p:cNvGrpSpPr/>
          <p:nvPr/>
        </p:nvGrpSpPr>
        <p:grpSpPr>
          <a:xfrm>
            <a:off x="2228095" y="2950813"/>
            <a:ext cx="4055474" cy="646331"/>
            <a:chOff x="1889379" y="1548659"/>
            <a:chExt cx="3555999" cy="1125136"/>
          </a:xfrm>
        </p:grpSpPr>
        <p:sp>
          <p:nvSpPr>
            <p:cNvPr id="19" name="Rounded Rectangle 18"/>
            <p:cNvSpPr/>
            <p:nvPr/>
          </p:nvSpPr>
          <p:spPr>
            <a:xfrm>
              <a:off x="1889379" y="1595398"/>
              <a:ext cx="3555999" cy="961937"/>
            </a:xfrm>
            <a:prstGeom prst="roundRect">
              <a:avLst>
                <a:gd name="adj" fmla="val 50000"/>
              </a:avLst>
            </a:prstGeom>
            <a:solidFill>
              <a:srgbClr val="E326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01903" y="1548659"/>
              <a:ext cx="2267924" cy="11251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জাতীয়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আয়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বাড়ানো</a:t>
              </a:r>
              <a:endParaRPr lang="en-US" sz="36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Sen" panose="02000500020000020004" pitchFamily="2" charset="0"/>
                <a:cs typeface="BenSen" panose="02000500020000020004" pitchFamily="2" charset="0"/>
              </a:endParaRPr>
            </a:p>
          </p:txBody>
        </p:sp>
      </p:grpSp>
      <p:sp>
        <p:nvSpPr>
          <p:cNvPr id="21" name="৪"/>
          <p:cNvSpPr/>
          <p:nvPr/>
        </p:nvSpPr>
        <p:spPr>
          <a:xfrm>
            <a:off x="1876213" y="2879242"/>
            <a:ext cx="807952" cy="676019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BenSen" panose="02000500020000020004" pitchFamily="2" charset="0"/>
                <a:cs typeface="BenSen" panose="02000500020000020004" pitchFamily="2" charset="0"/>
              </a:rPr>
              <a:t>৪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nSen" panose="02000500020000020004" pitchFamily="2" charset="0"/>
                <a:cs typeface="BenSen" panose="02000500020000020004" pitchFamily="2" charset="0"/>
              </a:rPr>
              <a:t>  </a:t>
            </a:r>
            <a:endParaRPr lang="en-SG" sz="5400" dirty="0">
              <a:solidFill>
                <a:schemeClr val="tx1">
                  <a:lumMod val="75000"/>
                  <a:lumOff val="25000"/>
                </a:schemeClr>
              </a:solidFill>
              <a:latin typeface="BenSen" panose="02000500020000020004" pitchFamily="2" charset="0"/>
              <a:cs typeface="BenSen" panose="02000500020000020004" pitchFamily="2" charset="0"/>
            </a:endParaRPr>
          </a:p>
        </p:txBody>
      </p:sp>
      <p:grpSp>
        <p:nvGrpSpPr>
          <p:cNvPr id="22" name="স"/>
          <p:cNvGrpSpPr/>
          <p:nvPr/>
        </p:nvGrpSpPr>
        <p:grpSpPr>
          <a:xfrm>
            <a:off x="2262745" y="3591901"/>
            <a:ext cx="4020003" cy="646331"/>
            <a:chOff x="1920756" y="1529450"/>
            <a:chExt cx="3555999" cy="1463021"/>
          </a:xfrm>
        </p:grpSpPr>
        <p:sp>
          <p:nvSpPr>
            <p:cNvPr id="23" name="Rounded Rectangle 22"/>
            <p:cNvSpPr/>
            <p:nvPr/>
          </p:nvSpPr>
          <p:spPr>
            <a:xfrm>
              <a:off x="1920756" y="1578429"/>
              <a:ext cx="3555999" cy="1241084"/>
            </a:xfrm>
            <a:prstGeom prst="roundRect">
              <a:avLst>
                <a:gd name="adj" fmla="val 50000"/>
              </a:avLst>
            </a:prstGeom>
            <a:solidFill>
              <a:srgbClr val="E5AD7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69092" y="1529450"/>
              <a:ext cx="2395720" cy="14630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 smtClean="0">
                  <a:ln w="0"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সম্পদের</a:t>
              </a:r>
              <a:r>
                <a:rPr lang="en-US" sz="3600" b="1" dirty="0" smtClean="0">
                  <a:ln w="0"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সদ্ব্যব্যবহার</a:t>
              </a:r>
              <a:r>
                <a:rPr lang="en-US" sz="3600" b="1" dirty="0" smtClean="0">
                  <a:ln w="0"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৪"/>
          <p:cNvSpPr/>
          <p:nvPr/>
        </p:nvSpPr>
        <p:spPr>
          <a:xfrm>
            <a:off x="1876213" y="3514039"/>
            <a:ext cx="807952" cy="676019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BenSen" panose="02000500020000020004" pitchFamily="2" charset="0"/>
                <a:cs typeface="BenSen" panose="02000500020000020004" pitchFamily="2" charset="0"/>
              </a:rPr>
              <a:t>৫ 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nSen" panose="02000500020000020004" pitchFamily="2" charset="0"/>
                <a:cs typeface="BenSen" panose="02000500020000020004" pitchFamily="2" charset="0"/>
              </a:rPr>
              <a:t>  </a:t>
            </a:r>
            <a:endParaRPr lang="en-SG" sz="5400" dirty="0">
              <a:solidFill>
                <a:schemeClr val="tx1">
                  <a:lumMod val="75000"/>
                  <a:lumOff val="25000"/>
                </a:schemeClr>
              </a:solidFill>
              <a:latin typeface="BenSen" panose="02000500020000020004" pitchFamily="2" charset="0"/>
              <a:cs typeface="BenSen" panose="02000500020000020004" pitchFamily="2" charset="0"/>
            </a:endParaRPr>
          </a:p>
        </p:txBody>
      </p:sp>
      <p:grpSp>
        <p:nvGrpSpPr>
          <p:cNvPr id="26" name="স"/>
          <p:cNvGrpSpPr/>
          <p:nvPr/>
        </p:nvGrpSpPr>
        <p:grpSpPr>
          <a:xfrm>
            <a:off x="2262744" y="4190136"/>
            <a:ext cx="4020003" cy="667961"/>
            <a:chOff x="1889379" y="1548122"/>
            <a:chExt cx="3555999" cy="934883"/>
          </a:xfrm>
        </p:grpSpPr>
        <p:sp>
          <p:nvSpPr>
            <p:cNvPr id="27" name="Rounded Rectangle 26"/>
            <p:cNvSpPr/>
            <p:nvPr/>
          </p:nvSpPr>
          <p:spPr>
            <a:xfrm>
              <a:off x="1889379" y="1676800"/>
              <a:ext cx="3555999" cy="806205"/>
            </a:xfrm>
            <a:prstGeom prst="roundRect">
              <a:avLst>
                <a:gd name="adj" fmla="val 50000"/>
              </a:avLst>
            </a:prstGeom>
            <a:solidFill>
              <a:srgbClr val="F4B4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60008" y="1548122"/>
              <a:ext cx="1606853" cy="9046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সঞ্চয়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সৃষ্টি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 </a:t>
              </a:r>
              <a:endParaRPr lang="en-US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Sen" panose="02000500020000020004" pitchFamily="2" charset="0"/>
                <a:cs typeface="BenSen" panose="02000500020000020004" pitchFamily="2" charset="0"/>
              </a:endParaRPr>
            </a:p>
          </p:txBody>
        </p:sp>
      </p:grpSp>
      <p:sp>
        <p:nvSpPr>
          <p:cNvPr id="29" name="৪"/>
          <p:cNvSpPr/>
          <p:nvPr/>
        </p:nvSpPr>
        <p:spPr>
          <a:xfrm>
            <a:off x="1861166" y="4173935"/>
            <a:ext cx="822999" cy="721268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BenSen" panose="02000500020000020004" pitchFamily="2" charset="0"/>
                <a:cs typeface="BenSen" panose="02000500020000020004" pitchFamily="2" charset="0"/>
              </a:rPr>
              <a:t>৬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nSen" panose="02000500020000020004" pitchFamily="2" charset="0"/>
                <a:cs typeface="BenSen" panose="02000500020000020004" pitchFamily="2" charset="0"/>
              </a:rPr>
              <a:t>  </a:t>
            </a:r>
            <a:endParaRPr lang="en-SG" sz="5400" dirty="0">
              <a:solidFill>
                <a:schemeClr val="tx1">
                  <a:lumMod val="75000"/>
                  <a:lumOff val="25000"/>
                </a:schemeClr>
              </a:solidFill>
              <a:latin typeface="BenSen" panose="02000500020000020004" pitchFamily="2" charset="0"/>
              <a:cs typeface="BenSen" panose="02000500020000020004" pitchFamily="2" charset="0"/>
            </a:endParaRPr>
          </a:p>
        </p:txBody>
      </p:sp>
      <p:grpSp>
        <p:nvGrpSpPr>
          <p:cNvPr id="30" name="স"/>
          <p:cNvGrpSpPr/>
          <p:nvPr/>
        </p:nvGrpSpPr>
        <p:grpSpPr>
          <a:xfrm>
            <a:off x="2213048" y="4895202"/>
            <a:ext cx="4055474" cy="646331"/>
            <a:chOff x="1889379" y="1566992"/>
            <a:chExt cx="3555999" cy="1125135"/>
          </a:xfrm>
        </p:grpSpPr>
        <p:sp>
          <p:nvSpPr>
            <p:cNvPr id="31" name="Rounded Rectangle 30"/>
            <p:cNvSpPr/>
            <p:nvPr/>
          </p:nvSpPr>
          <p:spPr>
            <a:xfrm>
              <a:off x="1889379" y="1676801"/>
              <a:ext cx="3555999" cy="880534"/>
            </a:xfrm>
            <a:prstGeom prst="roundRect">
              <a:avLst>
                <a:gd name="adj" fmla="val 50000"/>
              </a:avLst>
            </a:prstGeom>
            <a:solidFill>
              <a:srgbClr val="22B36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94606" y="1566992"/>
              <a:ext cx="1356769" cy="11251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err="1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মূলধন</a:t>
              </a:r>
              <a:r>
                <a:rPr lang="en-US" sz="3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গঠন</a:t>
              </a:r>
              <a:endParaRPr lang="en-US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Sen" panose="02000500020000020004" pitchFamily="2" charset="0"/>
                <a:cs typeface="BenSen" panose="02000500020000020004" pitchFamily="2" charset="0"/>
              </a:endParaRPr>
            </a:p>
          </p:txBody>
        </p:sp>
      </p:grpSp>
      <p:sp>
        <p:nvSpPr>
          <p:cNvPr id="33" name="৪"/>
          <p:cNvSpPr/>
          <p:nvPr/>
        </p:nvSpPr>
        <p:spPr>
          <a:xfrm>
            <a:off x="1861166" y="4874863"/>
            <a:ext cx="807952" cy="676019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BenSen" panose="02000500020000020004" pitchFamily="2" charset="0"/>
                <a:cs typeface="BenSen" panose="02000500020000020004" pitchFamily="2" charset="0"/>
              </a:rPr>
              <a:t>৭  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nSen" panose="02000500020000020004" pitchFamily="2" charset="0"/>
                <a:cs typeface="BenSen" panose="02000500020000020004" pitchFamily="2" charset="0"/>
              </a:rPr>
              <a:t>  </a:t>
            </a:r>
            <a:endParaRPr lang="en-SG" sz="5400" dirty="0">
              <a:solidFill>
                <a:schemeClr val="tx1">
                  <a:lumMod val="75000"/>
                  <a:lumOff val="25000"/>
                </a:schemeClr>
              </a:solidFill>
              <a:latin typeface="BenSen" panose="02000500020000020004" pitchFamily="2" charset="0"/>
              <a:cs typeface="BenSen" panose="02000500020000020004" pitchFamily="2" charset="0"/>
            </a:endParaRPr>
          </a:p>
        </p:txBody>
      </p:sp>
      <p:grpSp>
        <p:nvGrpSpPr>
          <p:cNvPr id="34" name="স"/>
          <p:cNvGrpSpPr/>
          <p:nvPr/>
        </p:nvGrpSpPr>
        <p:grpSpPr>
          <a:xfrm>
            <a:off x="2213048" y="5558297"/>
            <a:ext cx="4055474" cy="646331"/>
            <a:chOff x="1889379" y="1568424"/>
            <a:chExt cx="3555999" cy="1125135"/>
          </a:xfrm>
        </p:grpSpPr>
        <p:sp>
          <p:nvSpPr>
            <p:cNvPr id="35" name="Rounded Rectangle 34"/>
            <p:cNvSpPr/>
            <p:nvPr/>
          </p:nvSpPr>
          <p:spPr>
            <a:xfrm>
              <a:off x="1889379" y="1676801"/>
              <a:ext cx="3555999" cy="880534"/>
            </a:xfrm>
            <a:prstGeom prst="roundRect">
              <a:avLst>
                <a:gd name="adj" fmla="val 50000"/>
              </a:avLst>
            </a:prstGeom>
            <a:solidFill>
              <a:srgbClr val="F613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718259" y="1568424"/>
              <a:ext cx="2109463" cy="11251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বিনিয়োগ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বাড়ানো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endParaRPr lang="en-US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Sen" panose="02000500020000020004" pitchFamily="2" charset="0"/>
                <a:cs typeface="BenSen" panose="02000500020000020004" pitchFamily="2" charset="0"/>
              </a:endParaRPr>
            </a:p>
          </p:txBody>
        </p:sp>
      </p:grpSp>
      <p:sp>
        <p:nvSpPr>
          <p:cNvPr id="37" name="৪"/>
          <p:cNvSpPr/>
          <p:nvPr/>
        </p:nvSpPr>
        <p:spPr>
          <a:xfrm>
            <a:off x="1861166" y="5572303"/>
            <a:ext cx="807952" cy="676019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BenSen" panose="02000500020000020004" pitchFamily="2" charset="0"/>
                <a:cs typeface="BenSen" panose="02000500020000020004" pitchFamily="2" charset="0"/>
              </a:rPr>
              <a:t>৮   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nSen" panose="02000500020000020004" pitchFamily="2" charset="0"/>
                <a:cs typeface="BenSen" panose="02000500020000020004" pitchFamily="2" charset="0"/>
              </a:rPr>
              <a:t>  </a:t>
            </a:r>
            <a:endParaRPr lang="en-SG" sz="5400" dirty="0">
              <a:solidFill>
                <a:schemeClr val="tx1">
                  <a:lumMod val="75000"/>
                  <a:lumOff val="25000"/>
                </a:schemeClr>
              </a:solidFill>
              <a:latin typeface="BenSen" panose="02000500020000020004" pitchFamily="2" charset="0"/>
              <a:cs typeface="BenSen" panose="02000500020000020004" pitchFamily="2" charset="0"/>
            </a:endParaRPr>
          </a:p>
        </p:txBody>
      </p:sp>
      <p:grpSp>
        <p:nvGrpSpPr>
          <p:cNvPr id="42" name="স"/>
          <p:cNvGrpSpPr/>
          <p:nvPr/>
        </p:nvGrpSpPr>
        <p:grpSpPr>
          <a:xfrm>
            <a:off x="2262744" y="6238156"/>
            <a:ext cx="4055474" cy="646331"/>
            <a:chOff x="1889379" y="1568425"/>
            <a:chExt cx="3555999" cy="1125135"/>
          </a:xfrm>
        </p:grpSpPr>
        <p:sp>
          <p:nvSpPr>
            <p:cNvPr id="43" name="Rounded Rectangle 42"/>
            <p:cNvSpPr/>
            <p:nvPr/>
          </p:nvSpPr>
          <p:spPr>
            <a:xfrm>
              <a:off x="1889379" y="1676801"/>
              <a:ext cx="3555999" cy="880534"/>
            </a:xfrm>
            <a:prstGeom prst="roundRect">
              <a:avLst>
                <a:gd name="adj" fmla="val 50000"/>
              </a:avLst>
            </a:prstGeom>
            <a:solidFill>
              <a:srgbClr val="FDDB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22754" y="1568425"/>
              <a:ext cx="1662889" cy="11251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জীবিকা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নির্বাহ</a:t>
              </a:r>
              <a:r>
                <a:rPr lang="en-US" sz="3600" dirty="0" smtClean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enSen" panose="02000500020000020004" pitchFamily="2" charset="0"/>
                  <a:cs typeface="BenSen" panose="02000500020000020004" pitchFamily="2" charset="0"/>
                </a:rPr>
                <a:t> </a:t>
              </a:r>
              <a:endParaRPr lang="en-US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Sen" panose="02000500020000020004" pitchFamily="2" charset="0"/>
                <a:cs typeface="BenSen" panose="02000500020000020004" pitchFamily="2" charset="0"/>
              </a:endParaRPr>
            </a:p>
          </p:txBody>
        </p:sp>
      </p:grpSp>
      <p:sp>
        <p:nvSpPr>
          <p:cNvPr id="45" name="৪"/>
          <p:cNvSpPr/>
          <p:nvPr/>
        </p:nvSpPr>
        <p:spPr>
          <a:xfrm>
            <a:off x="1875693" y="6252162"/>
            <a:ext cx="807952" cy="676019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enSen" panose="02000500020000020004" pitchFamily="2" charset="0"/>
                <a:cs typeface="BenSen" panose="02000500020000020004" pitchFamily="2" charset="0"/>
              </a:rPr>
              <a:t>৯</a:t>
            </a:r>
            <a:r>
              <a:rPr lang="en-US" sz="5400" dirty="0" smtClean="0">
                <a:solidFill>
                  <a:schemeClr val="bg1"/>
                </a:solidFill>
                <a:latin typeface="BenSen" panose="02000500020000020004" pitchFamily="2" charset="0"/>
                <a:cs typeface="BenSen" panose="02000500020000020004" pitchFamily="2" charset="0"/>
              </a:rPr>
              <a:t> 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nSen" panose="02000500020000020004" pitchFamily="2" charset="0"/>
                <a:cs typeface="BenSen" panose="02000500020000020004" pitchFamily="2" charset="0"/>
              </a:rPr>
              <a:t>  </a:t>
            </a:r>
            <a:endParaRPr lang="en-SG" sz="5400" dirty="0">
              <a:solidFill>
                <a:schemeClr val="tx1">
                  <a:lumMod val="75000"/>
                  <a:lumOff val="25000"/>
                </a:schemeClr>
              </a:solidFill>
              <a:latin typeface="BenSen" panose="02000500020000020004" pitchFamily="2" charset="0"/>
              <a:cs typeface="BenSen" panose="02000500020000020004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525" y="2415753"/>
            <a:ext cx="3190022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293" y="4567874"/>
            <a:ext cx="3190023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971" y="168860"/>
            <a:ext cx="3190023" cy="1757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387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197</Words>
  <Application>Microsoft Office PowerPoint</Application>
  <PresentationFormat>Widescreen</PresentationFormat>
  <Paragraphs>72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BenSen</vt:lpstr>
      <vt:lpstr>BenSenHandwriting</vt:lpstr>
      <vt:lpstr>Calibri</vt:lpstr>
      <vt:lpstr>Calibri Light</vt:lpstr>
      <vt:lpstr>GangaOMJ</vt:lpstr>
      <vt:lpstr>Impact</vt:lpstr>
      <vt:lpstr>NikoshBAN</vt:lpstr>
      <vt:lpstr>Segoe UI 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Serajul54</cp:lastModifiedBy>
  <cp:revision>98</cp:revision>
  <dcterms:created xsi:type="dcterms:W3CDTF">2019-07-22T04:48:57Z</dcterms:created>
  <dcterms:modified xsi:type="dcterms:W3CDTF">2021-10-01T13:19:27Z</dcterms:modified>
</cp:coreProperties>
</file>