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81" r:id="rId2"/>
    <p:sldId id="256" r:id="rId3"/>
    <p:sldId id="257" r:id="rId4"/>
    <p:sldId id="259" r:id="rId5"/>
    <p:sldId id="260" r:id="rId6"/>
    <p:sldId id="273" r:id="rId7"/>
    <p:sldId id="277" r:id="rId8"/>
    <p:sldId id="261" r:id="rId9"/>
    <p:sldId id="286" r:id="rId10"/>
    <p:sldId id="285" r:id="rId11"/>
    <p:sldId id="284" r:id="rId12"/>
    <p:sldId id="275" r:id="rId13"/>
    <p:sldId id="276" r:id="rId14"/>
    <p:sldId id="278" r:id="rId15"/>
    <p:sldId id="287" r:id="rId16"/>
    <p:sldId id="280" r:id="rId17"/>
    <p:sldId id="279" r:id="rId18"/>
    <p:sldId id="288" r:id="rId19"/>
    <p:sldId id="274" r:id="rId20"/>
    <p:sldId id="267"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38" autoAdjust="0"/>
  </p:normalViewPr>
  <p:slideViewPr>
    <p:cSldViewPr>
      <p:cViewPr varScale="1">
        <p:scale>
          <a:sx n="67" d="100"/>
          <a:sy n="67" d="100"/>
        </p:scale>
        <p:origin x="-147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A24AA-D0BF-4C44-9F0C-3C3FC9164875}" type="datetimeFigureOut">
              <a:rPr lang="en-US" smtClean="0"/>
              <a:pPr/>
              <a:t>9/29/2021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9733C-1B23-4A39-A11C-E42150F51956}" type="slidenum">
              <a:rPr lang="en-US" smtClean="0"/>
              <a:pPr/>
              <a:t>‹#›</a:t>
            </a:fld>
            <a:endParaRPr lang="en-US"/>
          </a:p>
        </p:txBody>
      </p:sp>
    </p:spTree>
    <p:extLst>
      <p:ext uri="{BB962C8B-B14F-4D97-AF65-F5344CB8AC3E}">
        <p14:creationId xmlns:p14="http://schemas.microsoft.com/office/powerpoint/2010/main" val="427005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3</a:t>
            </a:fld>
            <a:endParaRPr lang="en-US"/>
          </a:p>
        </p:txBody>
      </p:sp>
    </p:spTree>
    <p:extLst>
      <p:ext uri="{BB962C8B-B14F-4D97-AF65-F5344CB8AC3E}">
        <p14:creationId xmlns:p14="http://schemas.microsoft.com/office/powerpoint/2010/main" val="13099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10</a:t>
            </a:fld>
            <a:endParaRPr lang="en-US"/>
          </a:p>
        </p:txBody>
      </p:sp>
    </p:spTree>
    <p:extLst>
      <p:ext uri="{BB962C8B-B14F-4D97-AF65-F5344CB8AC3E}">
        <p14:creationId xmlns:p14="http://schemas.microsoft.com/office/powerpoint/2010/main" val="129510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16</a:t>
            </a:fld>
            <a:endParaRPr lang="en-US"/>
          </a:p>
        </p:txBody>
      </p:sp>
    </p:spTree>
    <p:extLst>
      <p:ext uri="{BB962C8B-B14F-4D97-AF65-F5344CB8AC3E}">
        <p14:creationId xmlns:p14="http://schemas.microsoft.com/office/powerpoint/2010/main" val="337746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349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279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100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37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206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14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369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874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216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387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9/29/2021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910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m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3">
            <a:extLst>
              <a:ext uri="{28A0092B-C50C-407E-A947-70E740481C1C}">
                <a14:useLocalDpi xmlns:a14="http://schemas.microsoft.com/office/drawing/2010/main" val="0"/>
              </a:ext>
            </a:extLst>
          </a:blip>
          <a:srcRect l="-1515" t="76434" r="1515" b="-1912"/>
          <a:stretch/>
        </p:blipFill>
        <p:spPr>
          <a:xfrm rot="5400000">
            <a:off x="-3216965" y="3031435"/>
            <a:ext cx="6629400" cy="261730"/>
          </a:xfrm>
          <a:prstGeom prst="rect">
            <a:avLst/>
          </a:prstGeom>
        </p:spPr>
      </p:pic>
      <p:pic>
        <p:nvPicPr>
          <p:cNvPr id="3" name="Picture 2"/>
          <p:cNvPicPr>
            <a:picLocks noChangeAspect="1"/>
          </p:cNvPicPr>
          <p:nvPr userDrawn="1"/>
        </p:nvPicPr>
        <p:blipFill rotWithShape="1">
          <a:blip r:embed="rId13">
            <a:extLst>
              <a:ext uri="{28A0092B-C50C-407E-A947-70E740481C1C}">
                <a14:useLocalDpi xmlns:a14="http://schemas.microsoft.com/office/drawing/2010/main" val="0"/>
              </a:ext>
            </a:extLst>
          </a:blip>
          <a:srcRect l="-1515" t="76434" r="1515" b="-1912"/>
          <a:stretch/>
        </p:blipFill>
        <p:spPr>
          <a:xfrm rot="5400000">
            <a:off x="5698435" y="3031435"/>
            <a:ext cx="6629400" cy="261730"/>
          </a:xfrm>
          <a:prstGeom prst="rect">
            <a:avLst/>
          </a:prstGeom>
        </p:spPr>
      </p:pic>
      <p:pic>
        <p:nvPicPr>
          <p:cNvPr id="4" name="Picture 3" descr="Screen Clippi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504" y="6477000"/>
            <a:ext cx="9127435" cy="304800"/>
          </a:xfrm>
          <a:prstGeom prst="rect">
            <a:avLst/>
          </a:prstGeom>
        </p:spPr>
      </p:pic>
      <p:sp>
        <p:nvSpPr>
          <p:cNvPr id="5" name="Rectangle 4"/>
          <p:cNvSpPr/>
          <p:nvPr userDrawn="1"/>
        </p:nvSpPr>
        <p:spPr>
          <a:xfrm>
            <a:off x="152399" y="13447"/>
            <a:ext cx="8729871" cy="646355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152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Bark" TargetMode="External"/><Relationship Id="rId3" Type="http://schemas.openxmlformats.org/officeDocument/2006/relationships/image" Target="../media/image23.jpeg"/><Relationship Id="rId7" Type="http://schemas.openxmlformats.org/officeDocument/2006/relationships/hyperlink" Target="http://en.wikipedia.org/wiki/Root"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hyperlink" Target="http://en.wikipedia.org/wiki/Fruit" TargetMode="External"/><Relationship Id="rId5" Type="http://schemas.openxmlformats.org/officeDocument/2006/relationships/hyperlink" Target="http://en.wikipedia.org/wiki/Seed" TargetMode="External"/><Relationship Id="rId4" Type="http://schemas.openxmlformats.org/officeDocument/2006/relationships/image" Target="../media/image24.jpeg"/><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24.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6974" y="675289"/>
            <a:ext cx="8311616" cy="750811"/>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prstTxWarp prst="textDeflate">
              <a:avLst/>
            </a:prstTxWarp>
            <a:spAutoFit/>
          </a:bodyPr>
          <a:lstStyle/>
          <a:p>
            <a:pPr algn="ctr"/>
            <a:r>
              <a:rPr lang="en-US" sz="3600" b="1" dirty="0">
                <a:ln w="9525">
                  <a:solidFill>
                    <a:schemeClr val="bg1"/>
                  </a:solidFill>
                  <a:prstDash val="solid"/>
                </a:ln>
                <a:solidFill>
                  <a:schemeClr val="bg2">
                    <a:lumMod val="1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Welcome to you all</a:t>
            </a:r>
            <a:r>
              <a:rPr lang="en-US" sz="3200" b="1" dirty="0">
                <a:ln w="9525">
                  <a:solidFill>
                    <a:schemeClr val="bg1"/>
                  </a:solidFill>
                  <a:prstDash val="solid"/>
                </a:ln>
                <a:solidFill>
                  <a:schemeClr val="bg2">
                    <a:lumMod val="1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524000"/>
            <a:ext cx="3485757" cy="4426358"/>
          </a:xfrm>
          <a:prstGeom prst="rect">
            <a:avLst/>
          </a:prstGeom>
        </p:spPr>
      </p:pic>
    </p:spTree>
    <p:extLst>
      <p:ext uri="{BB962C8B-B14F-4D97-AF65-F5344CB8AC3E}">
        <p14:creationId xmlns:p14="http://schemas.microsoft.com/office/powerpoint/2010/main" val="33436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656" y="608817"/>
            <a:ext cx="3007659" cy="707886"/>
          </a:xfrm>
          <a:prstGeom prst="rect">
            <a:avLst/>
          </a:prstGeom>
          <a:noFill/>
          <a:ln w="3175">
            <a:noFill/>
          </a:ln>
        </p:spPr>
        <p:txBody>
          <a:bodyPr wrap="square" rtlCol="0">
            <a:prstTxWarp prst="textChevron">
              <a:avLst/>
            </a:prstTxWarp>
            <a:spAutoFit/>
          </a:bodyPr>
          <a:lstStyle/>
          <a:p>
            <a:pPr algn="ct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Pearl</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3" name="Group 2"/>
          <p:cNvGrpSpPr/>
          <p:nvPr/>
        </p:nvGrpSpPr>
        <p:grpSpPr>
          <a:xfrm>
            <a:off x="2589699" y="1621118"/>
            <a:ext cx="4649301" cy="2510135"/>
            <a:chOff x="931393" y="3052464"/>
            <a:chExt cx="6841007" cy="2510135"/>
          </a:xfrm>
          <a:scene3d>
            <a:camera prst="orthographicFront">
              <a:rot lat="0" lon="0" rev="0"/>
            </a:camera>
            <a:lightRig rig="balanced" dir="t">
              <a:rot lat="0" lon="0" rev="8700000"/>
            </a:lightRig>
          </a:scene3d>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93" y="3052465"/>
              <a:ext cx="3657601" cy="2510134"/>
            </a:xfrm>
            <a:prstGeom prst="rect">
              <a:avLst/>
            </a:prstGeom>
            <a:ln>
              <a:noFill/>
            </a:ln>
            <a:effectLst>
              <a:outerShdw blurRad="44450" dist="27940" dir="5400000" algn="ctr">
                <a:srgbClr val="000000">
                  <a:alpha val="32000"/>
                </a:srgbClr>
              </a:outerShdw>
            </a:effectLst>
            <a:sp3d>
              <a:bevelT w="190500" h="38100"/>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052464"/>
              <a:ext cx="3048000" cy="2510135"/>
            </a:xfrm>
            <a:prstGeom prst="rect">
              <a:avLst/>
            </a:prstGeom>
            <a:ln>
              <a:noFill/>
            </a:ln>
            <a:effectLst>
              <a:outerShdw blurRad="44450" dist="27940" dir="5400000" algn="ctr">
                <a:srgbClr val="000000">
                  <a:alpha val="32000"/>
                </a:srgbClr>
              </a:outerShdw>
            </a:effectLst>
            <a:sp3d>
              <a:bevelT w="190500" h="38100"/>
            </a:sp3d>
          </p:spPr>
        </p:pic>
      </p:grpSp>
      <p:sp>
        <p:nvSpPr>
          <p:cNvPr id="8" name="Rectangle 7"/>
          <p:cNvSpPr/>
          <p:nvPr/>
        </p:nvSpPr>
        <p:spPr>
          <a:xfrm>
            <a:off x="2819400" y="5580263"/>
            <a:ext cx="5628207" cy="461665"/>
          </a:xfrm>
          <a:prstGeom prst="rect">
            <a:avLst/>
          </a:prstGeom>
          <a:solidFill>
            <a:schemeClr val="accent5">
              <a:lumMod val="60000"/>
              <a:lumOff val="40000"/>
            </a:schemeClr>
          </a:solidFill>
          <a:ln w="3175">
            <a:solidFill>
              <a:schemeClr val="tx1"/>
            </a:solidFill>
          </a:ln>
        </p:spPr>
        <p:txBody>
          <a:bodyPr wrap="none">
            <a:spAutoFit/>
          </a:bodyPr>
          <a:lstStyle/>
          <a:p>
            <a:r>
              <a:rPr lang="en-US" sz="2400" b="1" dirty="0" smtClean="0"/>
              <a:t> Pearl </a:t>
            </a:r>
            <a:r>
              <a:rPr lang="en-US" sz="2400" b="1" dirty="0"/>
              <a:t>is a hard </a:t>
            </a:r>
            <a:r>
              <a:rPr lang="en-US" sz="2400" b="1" dirty="0" smtClean="0"/>
              <a:t>object that grows in a shell.</a:t>
            </a:r>
            <a:endParaRPr lang="en-US" sz="2400" b="1" dirty="0"/>
          </a:p>
        </p:txBody>
      </p:sp>
      <p:sp>
        <p:nvSpPr>
          <p:cNvPr id="9" name="TextBox 8"/>
          <p:cNvSpPr txBox="1"/>
          <p:nvPr/>
        </p:nvSpPr>
        <p:spPr>
          <a:xfrm>
            <a:off x="860166" y="4391335"/>
            <a:ext cx="7423668" cy="461665"/>
          </a:xfrm>
          <a:prstGeom prst="rect">
            <a:avLst/>
          </a:prstGeom>
          <a:solidFill>
            <a:schemeClr val="accent6">
              <a:lumMod val="60000"/>
              <a:lumOff val="40000"/>
            </a:schemeClr>
          </a:solidFill>
          <a:ln w="3175">
            <a:solidFill>
              <a:schemeClr val="tx1"/>
            </a:solidFill>
          </a:ln>
        </p:spPr>
        <p:txBody>
          <a:bodyPr wrap="square" rtlCol="0">
            <a:spAutoFit/>
          </a:bodyPr>
          <a:lstStyle/>
          <a:p>
            <a:pPr algn="ctr"/>
            <a:r>
              <a:rPr lang="en-US" sz="2400" b="1" dirty="0" smtClean="0"/>
              <a:t>Can you make a sentence with the word “</a:t>
            </a:r>
            <a:r>
              <a:rPr lang="en-US" sz="2400" b="1" dirty="0"/>
              <a:t>p</a:t>
            </a:r>
            <a:r>
              <a:rPr lang="en-US" sz="2400" b="1" dirty="0" smtClean="0"/>
              <a:t>earl”.</a:t>
            </a:r>
            <a:endParaRPr lang="en-US" sz="2400" b="1" dirty="0"/>
          </a:p>
        </p:txBody>
      </p:sp>
      <p:sp>
        <p:nvSpPr>
          <p:cNvPr id="10" name="TextBox 9"/>
          <p:cNvSpPr txBox="1"/>
          <p:nvPr/>
        </p:nvSpPr>
        <p:spPr>
          <a:xfrm>
            <a:off x="1440361" y="4403943"/>
            <a:ext cx="6672413" cy="461665"/>
          </a:xfrm>
          <a:prstGeom prst="rect">
            <a:avLst/>
          </a:prstGeom>
          <a:blipFill>
            <a:blip r:embed="rId5"/>
            <a:tile tx="0" ty="0" sx="100000" sy="100000" flip="none" algn="tl"/>
          </a:blipFill>
          <a:ln w="3175">
            <a:solidFill>
              <a:schemeClr val="tx1"/>
            </a:solidFill>
          </a:ln>
        </p:spPr>
        <p:txBody>
          <a:bodyPr wrap="square" rtlCol="0">
            <a:spAutoFit/>
          </a:bodyPr>
          <a:lstStyle/>
          <a:p>
            <a:pPr algn="ctr"/>
            <a:r>
              <a:rPr lang="en-US" sz="2400" b="1" dirty="0" smtClean="0"/>
              <a:t>Princes Diana used to wear crown made of pearl.</a:t>
            </a:r>
            <a:endParaRPr lang="en-US" sz="2400" b="1" dirty="0"/>
          </a:p>
        </p:txBody>
      </p:sp>
      <p:grpSp>
        <p:nvGrpSpPr>
          <p:cNvPr id="11" name="Group 10"/>
          <p:cNvGrpSpPr/>
          <p:nvPr/>
        </p:nvGrpSpPr>
        <p:grpSpPr>
          <a:xfrm>
            <a:off x="651442" y="571842"/>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Key word</a:t>
              </a:r>
              <a:endParaRPr lang="en-US" b="1" dirty="0">
                <a:solidFill>
                  <a:schemeClr val="tx1"/>
                </a:solidFill>
              </a:endParaRPr>
            </a:p>
          </p:txBody>
        </p:sp>
      </p:grpSp>
      <p:sp>
        <p:nvSpPr>
          <p:cNvPr id="14" name="Rectangle 13"/>
          <p:cNvSpPr/>
          <p:nvPr/>
        </p:nvSpPr>
        <p:spPr>
          <a:xfrm>
            <a:off x="651442" y="5459826"/>
            <a:ext cx="1905001" cy="70254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Meaning </a:t>
            </a:r>
          </a:p>
          <a:p>
            <a:pPr algn="ctr"/>
            <a:r>
              <a:rPr lang="en-US" sz="1400" b="1" dirty="0" smtClean="0">
                <a:solidFill>
                  <a:schemeClr val="tx1"/>
                </a:solidFill>
              </a:rPr>
              <a:t>(Click here)</a:t>
            </a:r>
            <a:endParaRPr lang="en-US" sz="1400" dirty="0">
              <a:solidFill>
                <a:schemeClr val="tx1"/>
              </a:solidFill>
            </a:endParaRPr>
          </a:p>
        </p:txBody>
      </p:sp>
    </p:spTree>
    <p:extLst>
      <p:ext uri="{BB962C8B-B14F-4D97-AF65-F5344CB8AC3E}">
        <p14:creationId xmlns:p14="http://schemas.microsoft.com/office/powerpoint/2010/main" val="31206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1" nodeType="clickEffect">
                                  <p:stCondLst>
                                    <p:cond delay="0"/>
                                  </p:stCondLst>
                                  <p:childTnLst>
                                    <p:animEffect transition="out" filter="wipe(left)">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childTnLst>
        </p:cTn>
      </p:par>
    </p:tnLst>
    <p:bldLst>
      <p:bldP spid="2" grpId="0"/>
      <p:bldP spid="8" grpId="0" animBg="1"/>
      <p:bldP spid="9" grpId="0" animBg="1"/>
      <p:bldP spid="9" grpId="1" animBg="1"/>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316" y="760404"/>
            <a:ext cx="2971800" cy="707886"/>
          </a:xfrm>
          <a:prstGeom prst="rect">
            <a:avLst/>
          </a:prstGeom>
          <a:noFill/>
          <a:ln w="3175">
            <a:noFill/>
          </a:ln>
        </p:spPr>
        <p:txBody>
          <a:bodyPr wrap="square" rtlCol="0">
            <a:prstTxWarp prst="textPlain">
              <a:avLst/>
            </a:prstTxWarp>
            <a:spAutoFit/>
          </a:bodyPr>
          <a:lstStyle/>
          <a:p>
            <a:pPr algn="ctr"/>
            <a:r>
              <a:rPr lang="en-US" sz="4000" b="1" dirty="0" smtClean="0">
                <a:effectLst>
                  <a:glow rad="63500">
                    <a:schemeClr val="accent2">
                      <a:satMod val="175000"/>
                      <a:alpha val="40000"/>
                    </a:schemeClr>
                  </a:glow>
                </a:effectLst>
              </a:rPr>
              <a:t>Spice</a:t>
            </a:r>
            <a:endParaRPr lang="en-US" sz="4000" b="1" dirty="0">
              <a:effectLst>
                <a:glow rad="63500">
                  <a:schemeClr val="accent2">
                    <a:satMod val="175000"/>
                    <a:alpha val="40000"/>
                  </a:schemeClr>
                </a:glo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81" y="1719590"/>
            <a:ext cx="2559424" cy="2377440"/>
          </a:xfrm>
          <a:prstGeom prst="rect">
            <a:avLst/>
          </a:prstGeom>
          <a:ln w="3175">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514" y="1719590"/>
            <a:ext cx="2511054" cy="2377440"/>
          </a:xfrm>
          <a:prstGeom prst="rect">
            <a:avLst/>
          </a:prstGeom>
          <a:ln w="31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077" y="1733188"/>
            <a:ext cx="2805953" cy="2350244"/>
          </a:xfrm>
          <a:prstGeom prst="rect">
            <a:avLst/>
          </a:prstGeom>
          <a:ln w="3175">
            <a:solidFill>
              <a:schemeClr val="tx1"/>
            </a:solidFill>
          </a:ln>
        </p:spPr>
      </p:pic>
      <p:sp>
        <p:nvSpPr>
          <p:cNvPr id="6" name="TextBox 5"/>
          <p:cNvSpPr txBox="1"/>
          <p:nvPr/>
        </p:nvSpPr>
        <p:spPr>
          <a:xfrm>
            <a:off x="2296510" y="5445086"/>
            <a:ext cx="655320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a:solidFill>
                  <a:srgbClr val="002060"/>
                </a:solidFill>
              </a:rPr>
              <a:t>A spice is a dried </a:t>
            </a:r>
            <a:r>
              <a:rPr lang="en-US" sz="2800" b="1" dirty="0">
                <a:solidFill>
                  <a:srgbClr val="002060"/>
                </a:solidFill>
                <a:hlinkClick r:id="rId5" tooltip="Seed"/>
              </a:rPr>
              <a:t>seed</a:t>
            </a:r>
            <a:r>
              <a:rPr lang="en-US" sz="2800" b="1" dirty="0">
                <a:solidFill>
                  <a:srgbClr val="002060"/>
                </a:solidFill>
              </a:rPr>
              <a:t>, </a:t>
            </a:r>
            <a:r>
              <a:rPr lang="en-US" sz="2800" b="1" dirty="0">
                <a:solidFill>
                  <a:srgbClr val="002060"/>
                </a:solidFill>
                <a:hlinkClick r:id="rId6" tooltip="Fruit"/>
              </a:rPr>
              <a:t>fruit</a:t>
            </a:r>
            <a:r>
              <a:rPr lang="en-US" sz="2800" b="1" dirty="0">
                <a:solidFill>
                  <a:srgbClr val="002060"/>
                </a:solidFill>
              </a:rPr>
              <a:t>, </a:t>
            </a:r>
            <a:r>
              <a:rPr lang="en-US" sz="2800" b="1" dirty="0">
                <a:solidFill>
                  <a:srgbClr val="002060"/>
                </a:solidFill>
                <a:hlinkClick r:id="rId7" tooltip="Root"/>
              </a:rPr>
              <a:t>root</a:t>
            </a:r>
            <a:r>
              <a:rPr lang="en-US" sz="2800" b="1" dirty="0">
                <a:solidFill>
                  <a:srgbClr val="002060"/>
                </a:solidFill>
              </a:rPr>
              <a:t>, </a:t>
            </a:r>
            <a:r>
              <a:rPr lang="en-US" sz="2800" b="1" dirty="0">
                <a:solidFill>
                  <a:srgbClr val="002060"/>
                </a:solidFill>
                <a:hlinkClick r:id="rId8" tooltip="Bark"/>
              </a:rPr>
              <a:t>bark</a:t>
            </a:r>
            <a:endParaRPr lang="en-US" sz="2800" b="1" dirty="0">
              <a:solidFill>
                <a:srgbClr val="002060"/>
              </a:solidFill>
            </a:endParaRPr>
          </a:p>
        </p:txBody>
      </p:sp>
      <p:sp>
        <p:nvSpPr>
          <p:cNvPr id="7" name="TextBox 6"/>
          <p:cNvSpPr txBox="1"/>
          <p:nvPr/>
        </p:nvSpPr>
        <p:spPr>
          <a:xfrm>
            <a:off x="1533588" y="4317031"/>
            <a:ext cx="6302634" cy="461665"/>
          </a:xfrm>
          <a:prstGeom prst="rect">
            <a:avLst/>
          </a:prstGeom>
          <a:solidFill>
            <a:schemeClr val="accent6">
              <a:lumMod val="60000"/>
              <a:lumOff val="40000"/>
            </a:schemeClr>
          </a:solidFill>
          <a:ln w="3175">
            <a:solidFill>
              <a:schemeClr val="tx1"/>
            </a:solidFill>
          </a:ln>
        </p:spPr>
        <p:txBody>
          <a:bodyPr wrap="square" rtlCol="0">
            <a:spAutoFit/>
          </a:bodyPr>
          <a:lstStyle/>
          <a:p>
            <a:pPr algn="ctr"/>
            <a:r>
              <a:rPr lang="en-US" sz="2400" b="1" dirty="0" smtClean="0"/>
              <a:t>Can you make a sentence with the word “spice”.</a:t>
            </a:r>
            <a:endParaRPr lang="en-US" sz="2400" b="1" dirty="0"/>
          </a:p>
        </p:txBody>
      </p:sp>
      <p:sp>
        <p:nvSpPr>
          <p:cNvPr id="10" name="TextBox 9"/>
          <p:cNvSpPr txBox="1"/>
          <p:nvPr/>
        </p:nvSpPr>
        <p:spPr>
          <a:xfrm>
            <a:off x="2590800" y="4355131"/>
            <a:ext cx="4854833" cy="461665"/>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smtClean="0"/>
              <a:t>Spices make our carry delicious.</a:t>
            </a:r>
            <a:endParaRPr lang="en-US" sz="2400" b="1" dirty="0"/>
          </a:p>
        </p:txBody>
      </p:sp>
      <p:grpSp>
        <p:nvGrpSpPr>
          <p:cNvPr id="15" name="Group 14"/>
          <p:cNvGrpSpPr/>
          <p:nvPr/>
        </p:nvGrpSpPr>
        <p:grpSpPr>
          <a:xfrm>
            <a:off x="714438" y="200672"/>
            <a:ext cx="1638300" cy="1436179"/>
            <a:chOff x="714438" y="200672"/>
            <a:chExt cx="1638300" cy="1436179"/>
          </a:xfrm>
        </p:grpSpPr>
        <p:sp>
          <p:nvSpPr>
            <p:cNvPr id="12" name="Rectangle 11"/>
            <p:cNvSpPr/>
            <p:nvPr/>
          </p:nvSpPr>
          <p:spPr>
            <a:xfrm>
              <a:off x="928977" y="200672"/>
              <a:ext cx="1248229" cy="1119464"/>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438" y="1150816"/>
              <a:ext cx="1638300" cy="486035"/>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4" name="Rectangle 13"/>
          <p:cNvSpPr/>
          <p:nvPr/>
        </p:nvSpPr>
        <p:spPr>
          <a:xfrm>
            <a:off x="173418" y="5382814"/>
            <a:ext cx="1905001" cy="70254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Meaning </a:t>
            </a:r>
          </a:p>
          <a:p>
            <a:pPr algn="ctr"/>
            <a:r>
              <a:rPr lang="en-US" sz="1400" b="1" dirty="0" smtClean="0">
                <a:solidFill>
                  <a:schemeClr val="tx1"/>
                </a:solidFill>
              </a:rPr>
              <a:t>(Click here)</a:t>
            </a:r>
            <a:endParaRPr lang="en-US" sz="1400" dirty="0">
              <a:solidFill>
                <a:schemeClr val="tx1"/>
              </a:solidFill>
            </a:endParaRPr>
          </a:p>
        </p:txBody>
      </p:sp>
    </p:spTree>
    <p:extLst>
      <p:ext uri="{BB962C8B-B14F-4D97-AF65-F5344CB8AC3E}">
        <p14:creationId xmlns:p14="http://schemas.microsoft.com/office/powerpoint/2010/main" val="301153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2000"/>
                                        <p:tgtEl>
                                          <p:spTgt spid="6"/>
                                        </p:tgtEl>
                                      </p:cBhvr>
                                    </p:animEffect>
                                  </p:childTnLst>
                                </p:cTn>
                              </p:par>
                            </p:childTnLst>
                          </p:cTn>
                        </p:par>
                      </p:childTnLst>
                    </p:cTn>
                  </p:par>
                </p:childTnLst>
              </p:cTn>
              <p:nextCondLst>
                <p:cond evt="onClick" delay="0">
                  <p:tgtEl>
                    <p:spTgt spid="14"/>
                  </p:tgtEl>
                </p:cond>
              </p:nextCondLst>
            </p:seq>
          </p:childTnLst>
        </p:cTn>
      </p:par>
    </p:tnLst>
    <p:bldLst>
      <p:bldP spid="2" grpId="0"/>
      <p:bldP spid="6" grpId="0" animBg="1"/>
      <p:bldP spid="7" grpId="0" animBg="1"/>
      <p:bldP spid="10"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11188" y="594872"/>
            <a:ext cx="5638800" cy="584775"/>
          </a:xfrm>
          <a:prstGeom prst="rect">
            <a:avLst/>
          </a:prstGeom>
          <a:blipFill>
            <a:blip r:embed="rId2"/>
            <a:tile tx="0" ty="0" sx="100000" sy="100000" flip="none" algn="tl"/>
          </a:blipFill>
          <a:ln w="3175">
            <a:solidFill>
              <a:schemeClr val="tx1"/>
            </a:solidFill>
          </a:ln>
        </p:spPr>
        <p:txBody>
          <a:bodyPr wrap="square" rtlCol="0">
            <a:spAutoFit/>
          </a:bodyPr>
          <a:lstStyle/>
          <a:p>
            <a:pPr algn="ctr"/>
            <a:r>
              <a:rPr lang="en-US" sz="3200" b="1" dirty="0" smtClean="0"/>
              <a:t>The nicknames of Sri Lanka.</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799" y="1524000"/>
            <a:ext cx="1676400" cy="2724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362200"/>
            <a:ext cx="2133600" cy="14455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598" y="2362200"/>
            <a:ext cx="2438402" cy="1445514"/>
          </a:xfrm>
          <a:prstGeom prst="rect">
            <a:avLst/>
          </a:prstGeom>
        </p:spPr>
      </p:pic>
      <p:sp>
        <p:nvSpPr>
          <p:cNvPr id="7" name="Rectangle 6"/>
          <p:cNvSpPr/>
          <p:nvPr/>
        </p:nvSpPr>
        <p:spPr>
          <a:xfrm>
            <a:off x="3238499" y="4567958"/>
            <a:ext cx="2667000" cy="91844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err="1" smtClean="0">
                <a:ln/>
                <a:solidFill>
                  <a:schemeClr val="bg1"/>
                </a:solidFill>
              </a:rPr>
              <a:t>Serendip</a:t>
            </a:r>
            <a:endParaRPr lang="en-US" sz="3600" b="1" dirty="0">
              <a:ln/>
              <a:solidFill>
                <a:schemeClr val="bg1"/>
              </a:solidFill>
            </a:endParaRPr>
          </a:p>
        </p:txBody>
      </p:sp>
      <p:sp>
        <p:nvSpPr>
          <p:cNvPr id="8" name="Rectangle 7"/>
          <p:cNvSpPr/>
          <p:nvPr/>
        </p:nvSpPr>
        <p:spPr>
          <a:xfrm>
            <a:off x="6079006" y="4074679"/>
            <a:ext cx="2133600" cy="1905000"/>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chemeClr val="tx1">
                    <a:lumMod val="95000"/>
                    <a:lumOff val="5000"/>
                  </a:schemeClr>
                </a:solidFill>
              </a:rPr>
              <a:t>Pearl of </a:t>
            </a:r>
            <a:r>
              <a:rPr lang="en-US" sz="3200" b="1" dirty="0" smtClean="0">
                <a:ln/>
                <a:solidFill>
                  <a:schemeClr val="tx1">
                    <a:lumMod val="95000"/>
                    <a:lumOff val="5000"/>
                  </a:schemeClr>
                </a:solidFill>
              </a:rPr>
              <a:t>the</a:t>
            </a:r>
            <a:r>
              <a:rPr lang="en-US" sz="3600" b="1" dirty="0" smtClean="0">
                <a:ln/>
                <a:solidFill>
                  <a:schemeClr val="tx1">
                    <a:lumMod val="95000"/>
                    <a:lumOff val="5000"/>
                  </a:schemeClr>
                </a:solidFill>
              </a:rPr>
              <a:t> Indian Ocean</a:t>
            </a:r>
            <a:endParaRPr lang="en-US" sz="3600" b="1" dirty="0">
              <a:ln/>
              <a:solidFill>
                <a:schemeClr val="tx1">
                  <a:lumMod val="95000"/>
                  <a:lumOff val="5000"/>
                </a:schemeClr>
              </a:solidFill>
            </a:endParaRPr>
          </a:p>
        </p:txBody>
      </p:sp>
      <p:sp>
        <p:nvSpPr>
          <p:cNvPr id="9" name="Rectangle 8"/>
          <p:cNvSpPr/>
          <p:nvPr/>
        </p:nvSpPr>
        <p:spPr>
          <a:xfrm>
            <a:off x="1196788" y="4074679"/>
            <a:ext cx="1828800" cy="1905000"/>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smtClean="0">
                <a:ln/>
                <a:solidFill>
                  <a:schemeClr val="tx1">
                    <a:lumMod val="95000"/>
                    <a:lumOff val="5000"/>
                  </a:schemeClr>
                </a:solidFill>
              </a:rPr>
              <a:t>Teardrop of India</a:t>
            </a:r>
            <a:endParaRPr lang="en-US" sz="3200" b="1" dirty="0">
              <a:ln/>
              <a:solidFill>
                <a:schemeClr val="tx1">
                  <a:lumMod val="95000"/>
                  <a:lumOff val="5000"/>
                </a:schemeClr>
              </a:solidFill>
            </a:endParaRPr>
          </a:p>
        </p:txBody>
      </p:sp>
      <p:sp>
        <p:nvSpPr>
          <p:cNvPr id="10" name="Rectangle 9"/>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49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1"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par>
                                <p:cTn id="12" presetID="21" presetClass="entr" presetSubtype="3"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3)">
                                      <p:cBhvr>
                                        <p:cTn id="14" dur="2000"/>
                                        <p:tgtEl>
                                          <p:spTgt spid="6"/>
                                        </p:tgtEl>
                                      </p:cBhvr>
                                    </p:animEffect>
                                  </p:childTnLst>
                                </p:cTn>
                              </p:par>
                              <p:par>
                                <p:cTn id="15" presetID="21" presetClass="entr" presetSubtype="3"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3)">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 presetClass="entr" presetSubtype="9"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459" y="1333499"/>
            <a:ext cx="2971800" cy="4952998"/>
          </a:xfrm>
          <a:prstGeom prst="rect">
            <a:avLst/>
          </a:prstGeom>
        </p:spPr>
      </p:pic>
      <p:sp>
        <p:nvSpPr>
          <p:cNvPr id="4" name="TextBox 3"/>
          <p:cNvSpPr txBox="1"/>
          <p:nvPr/>
        </p:nvSpPr>
        <p:spPr>
          <a:xfrm>
            <a:off x="2449194" y="532849"/>
            <a:ext cx="424561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a:t>L</a:t>
            </a:r>
            <a:r>
              <a:rPr lang="en-US" sz="3200" b="1" dirty="0" smtClean="0"/>
              <a:t>and area of Sri Lanka.</a:t>
            </a:r>
            <a:endParaRPr lang="en-US" sz="3200" b="1" dirty="0"/>
          </a:p>
        </p:txBody>
      </p:sp>
      <p:sp>
        <p:nvSpPr>
          <p:cNvPr id="5" name="Down Arrow 4"/>
          <p:cNvSpPr/>
          <p:nvPr/>
        </p:nvSpPr>
        <p:spPr>
          <a:xfrm>
            <a:off x="4298696" y="1524000"/>
            <a:ext cx="45719" cy="40678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733800" y="3984724"/>
            <a:ext cx="2222246" cy="457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1676400"/>
            <a:ext cx="1981200" cy="2308324"/>
          </a:xfrm>
          <a:prstGeom prst="rect">
            <a:avLst/>
          </a:prstGeom>
          <a:noFill/>
        </p:spPr>
        <p:txBody>
          <a:bodyPr wrap="square" rtlCol="0">
            <a:spAutoFit/>
          </a:bodyPr>
          <a:lstStyle/>
          <a:p>
            <a:r>
              <a:rPr lang="en-US" sz="2400" b="1" dirty="0" smtClean="0"/>
              <a:t>Sri Lanka measures about 415 </a:t>
            </a:r>
            <a:r>
              <a:rPr lang="en-US" sz="2400" b="1" dirty="0" err="1" smtClean="0"/>
              <a:t>kilometres</a:t>
            </a:r>
            <a:r>
              <a:rPr lang="en-US" sz="2400" b="1" dirty="0" smtClean="0"/>
              <a:t> from north to south.</a:t>
            </a:r>
            <a:endParaRPr lang="en-US" sz="2400" b="1" dirty="0"/>
          </a:p>
        </p:txBody>
      </p:sp>
      <p:sp>
        <p:nvSpPr>
          <p:cNvPr id="8" name="TextBox 7"/>
          <p:cNvSpPr txBox="1"/>
          <p:nvPr/>
        </p:nvSpPr>
        <p:spPr>
          <a:xfrm>
            <a:off x="6400800" y="3276600"/>
            <a:ext cx="2362200" cy="2677656"/>
          </a:xfrm>
          <a:prstGeom prst="rect">
            <a:avLst/>
          </a:prstGeom>
          <a:noFill/>
        </p:spPr>
        <p:txBody>
          <a:bodyPr wrap="square" rtlCol="0">
            <a:spAutoFit/>
          </a:bodyPr>
          <a:lstStyle/>
          <a:p>
            <a:r>
              <a:rPr lang="en-US" sz="2400" b="1" dirty="0" smtClean="0"/>
              <a:t>22o </a:t>
            </a:r>
            <a:r>
              <a:rPr lang="en-US" sz="2400" b="1" dirty="0" err="1" smtClean="0"/>
              <a:t>kilometres</a:t>
            </a:r>
            <a:r>
              <a:rPr lang="en-US" sz="2400" b="1" dirty="0" smtClean="0"/>
              <a:t> from east to west and total land area of about 65,600 square </a:t>
            </a:r>
            <a:r>
              <a:rPr lang="en-US" sz="2400" b="1" dirty="0" err="1" smtClean="0"/>
              <a:t>kilometres</a:t>
            </a:r>
            <a:r>
              <a:rPr lang="en-US" sz="2400" b="1" dirty="0" smtClean="0"/>
              <a:t>.</a:t>
            </a:r>
            <a:endParaRPr lang="en-US" sz="2400" b="1" dirty="0"/>
          </a:p>
        </p:txBody>
      </p:sp>
      <p:sp>
        <p:nvSpPr>
          <p:cNvPr id="15" name="Rectangle 14"/>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75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repeatCount="3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repeatCount="3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5029200"/>
            <a:ext cx="6381750" cy="461665"/>
          </a:xfrm>
          <a:prstGeom prst="rect">
            <a:avLst/>
          </a:prstGeom>
          <a:solidFill>
            <a:schemeClr val="bg1">
              <a:lumMod val="95000"/>
            </a:schemeClr>
          </a:solidFill>
        </p:spPr>
        <p:txBody>
          <a:bodyPr wrap="square" rtlCol="0">
            <a:spAutoFit/>
          </a:bodyPr>
          <a:lstStyle/>
          <a:p>
            <a:pPr algn="ctr"/>
            <a:r>
              <a:rPr lang="en-US" sz="2400" b="1" dirty="0" smtClean="0"/>
              <a:t>There are about 20 million people in Sri Lanka.</a:t>
            </a:r>
            <a:endParaRPr lang="en-US" sz="2400" b="1" dirty="0"/>
          </a:p>
        </p:txBody>
      </p:sp>
      <p:sp>
        <p:nvSpPr>
          <p:cNvPr id="3" name="TextBox 2"/>
          <p:cNvSpPr txBox="1"/>
          <p:nvPr/>
        </p:nvSpPr>
        <p:spPr>
          <a:xfrm>
            <a:off x="2209800" y="381000"/>
            <a:ext cx="5105400" cy="584775"/>
          </a:xfrm>
          <a:prstGeom prst="rect">
            <a:avLst/>
          </a:prstGeom>
          <a:noFill/>
        </p:spPr>
        <p:txBody>
          <a:bodyPr wrap="square" rtlCol="0">
            <a:spAutoFit/>
          </a:bodyPr>
          <a:lstStyle/>
          <a:p>
            <a:pPr algn="ctr"/>
            <a:r>
              <a:rPr lang="en-US" sz="3200" b="1" dirty="0" smtClean="0"/>
              <a:t>Population of Sri Lanka.</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171" y="2525252"/>
            <a:ext cx="3200400" cy="21202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571" y="2525252"/>
            <a:ext cx="3181350" cy="2120265"/>
          </a:xfrm>
          <a:prstGeom prst="rect">
            <a:avLst/>
          </a:prstGeom>
        </p:spPr>
      </p:pic>
      <p:sp>
        <p:nvSpPr>
          <p:cNvPr id="7" name="TextBox 6"/>
          <p:cNvSpPr txBox="1"/>
          <p:nvPr/>
        </p:nvSpPr>
        <p:spPr>
          <a:xfrm>
            <a:off x="1553136" y="1310976"/>
            <a:ext cx="6400800" cy="830997"/>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Talk your partner: What do you know about       Sri Lankan population?</a:t>
            </a:r>
            <a:endParaRPr lang="en-US" sz="2400" b="1" dirty="0"/>
          </a:p>
        </p:txBody>
      </p:sp>
      <p:sp>
        <p:nvSpPr>
          <p:cNvPr id="19" name="Rectangle 18"/>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07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22" presetClass="entr" presetSubtype="8"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8899" y="91341"/>
            <a:ext cx="4730002" cy="461665"/>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smtClean="0"/>
              <a:t>Ethnic groups in Sri Lanka</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629" y="838200"/>
            <a:ext cx="2859742" cy="17950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864" y="820963"/>
            <a:ext cx="2551404" cy="17970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910" y="3064158"/>
            <a:ext cx="2859742" cy="21751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3366" y="3064158"/>
            <a:ext cx="2551404" cy="2184108"/>
          </a:xfrm>
          <a:prstGeom prst="rect">
            <a:avLst/>
          </a:prstGeom>
        </p:spPr>
      </p:pic>
      <p:sp>
        <p:nvSpPr>
          <p:cNvPr id="8" name="TextBox 7"/>
          <p:cNvSpPr txBox="1"/>
          <p:nvPr/>
        </p:nvSpPr>
        <p:spPr>
          <a:xfrm>
            <a:off x="1509430" y="2664048"/>
            <a:ext cx="3276600" cy="400110"/>
          </a:xfrm>
          <a:prstGeom prst="rect">
            <a:avLst/>
          </a:prstGeom>
          <a:noFill/>
        </p:spPr>
        <p:txBody>
          <a:bodyPr wrap="square" rtlCol="0">
            <a:spAutoFit/>
          </a:bodyPr>
          <a:lstStyle/>
          <a:p>
            <a:r>
              <a:rPr lang="en-US" sz="2000" b="1" dirty="0" smtClean="0"/>
              <a:t>Sri Lankan Moors or Muslims</a:t>
            </a:r>
            <a:endParaRPr lang="en-US" sz="2000" b="1" dirty="0"/>
          </a:p>
        </p:txBody>
      </p:sp>
      <p:sp>
        <p:nvSpPr>
          <p:cNvPr id="9" name="TextBox 8"/>
          <p:cNvSpPr txBox="1"/>
          <p:nvPr/>
        </p:nvSpPr>
        <p:spPr>
          <a:xfrm>
            <a:off x="1757201" y="5293806"/>
            <a:ext cx="2391335" cy="400110"/>
          </a:xfrm>
          <a:prstGeom prst="rect">
            <a:avLst/>
          </a:prstGeom>
          <a:noFill/>
        </p:spPr>
        <p:txBody>
          <a:bodyPr wrap="square" rtlCol="0">
            <a:spAutoFit/>
          </a:bodyPr>
          <a:lstStyle/>
          <a:p>
            <a:pPr algn="ctr"/>
            <a:r>
              <a:rPr lang="en-US" sz="2000" b="1" dirty="0" smtClean="0"/>
              <a:t>Sri Lankan Tamils</a:t>
            </a:r>
            <a:endParaRPr lang="en-US" sz="2000" b="1" dirty="0"/>
          </a:p>
        </p:txBody>
      </p:sp>
      <p:sp>
        <p:nvSpPr>
          <p:cNvPr id="10" name="TextBox 9"/>
          <p:cNvSpPr txBox="1"/>
          <p:nvPr/>
        </p:nvSpPr>
        <p:spPr>
          <a:xfrm>
            <a:off x="5143883" y="2664048"/>
            <a:ext cx="2090369" cy="400110"/>
          </a:xfrm>
          <a:prstGeom prst="rect">
            <a:avLst/>
          </a:prstGeom>
          <a:noFill/>
        </p:spPr>
        <p:txBody>
          <a:bodyPr wrap="square" rtlCol="0">
            <a:spAutoFit/>
          </a:bodyPr>
          <a:lstStyle/>
          <a:p>
            <a:pPr algn="ctr"/>
            <a:r>
              <a:rPr lang="en-US" sz="2000" b="1" dirty="0" smtClean="0"/>
              <a:t>Sinhalese</a:t>
            </a:r>
            <a:endParaRPr lang="en-US" sz="2000" b="1" dirty="0"/>
          </a:p>
        </p:txBody>
      </p:sp>
      <p:sp>
        <p:nvSpPr>
          <p:cNvPr id="11" name="TextBox 10"/>
          <p:cNvSpPr txBox="1"/>
          <p:nvPr/>
        </p:nvSpPr>
        <p:spPr>
          <a:xfrm>
            <a:off x="4969868" y="5309658"/>
            <a:ext cx="2438400" cy="400110"/>
          </a:xfrm>
          <a:prstGeom prst="rect">
            <a:avLst/>
          </a:prstGeom>
          <a:noFill/>
        </p:spPr>
        <p:txBody>
          <a:bodyPr wrap="square" rtlCol="0">
            <a:spAutoFit/>
          </a:bodyPr>
          <a:lstStyle/>
          <a:p>
            <a:pPr algn="ctr"/>
            <a:r>
              <a:rPr lang="en-US" sz="2000" b="1" dirty="0" smtClean="0"/>
              <a:t>Indian Tamils</a:t>
            </a:r>
            <a:endParaRPr lang="en-US" sz="2000" b="1" dirty="0"/>
          </a:p>
        </p:txBody>
      </p:sp>
      <p:sp>
        <p:nvSpPr>
          <p:cNvPr id="12" name="TextBox 11"/>
          <p:cNvSpPr txBox="1"/>
          <p:nvPr/>
        </p:nvSpPr>
        <p:spPr>
          <a:xfrm>
            <a:off x="304800" y="5688072"/>
            <a:ext cx="8458200" cy="830997"/>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smtClean="0"/>
              <a:t>Look at the pictures of ethnic groups of Sri Lanka and guess what are their names?</a:t>
            </a:r>
            <a:endParaRPr lang="en-US" sz="2400" b="1" dirty="0"/>
          </a:p>
        </p:txBody>
      </p:sp>
    </p:spTree>
    <p:extLst>
      <p:ext uri="{BB962C8B-B14F-4D97-AF65-F5344CB8AC3E}">
        <p14:creationId xmlns:p14="http://schemas.microsoft.com/office/powerpoint/2010/main" val="310209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1" nodeType="clickEffect">
                                  <p:stCondLst>
                                    <p:cond delay="0"/>
                                  </p:stCondLst>
                                  <p:childTnLst>
                                    <p:anim calcmode="lin" valueType="num">
                                      <p:cBhvr>
                                        <p:cTn id="50" dur="500"/>
                                        <p:tgtEl>
                                          <p:spTgt spid="12"/>
                                        </p:tgtEl>
                                        <p:attrNameLst>
                                          <p:attrName>ppt_w</p:attrName>
                                        </p:attrNameLst>
                                      </p:cBhvr>
                                      <p:tavLst>
                                        <p:tav tm="0">
                                          <p:val>
                                            <p:strVal val="ppt_w"/>
                                          </p:val>
                                        </p:tav>
                                        <p:tav tm="100000">
                                          <p:val>
                                            <p:fltVal val="0"/>
                                          </p:val>
                                        </p:tav>
                                      </p:tavLst>
                                    </p:anim>
                                    <p:anim calcmode="lin" valueType="num">
                                      <p:cBhvr>
                                        <p:cTn id="51" dur="500"/>
                                        <p:tgtEl>
                                          <p:spTgt spid="12"/>
                                        </p:tgtEl>
                                        <p:attrNameLst>
                                          <p:attrName>ppt_h</p:attrName>
                                        </p:attrNameLst>
                                      </p:cBhvr>
                                      <p:tavLst>
                                        <p:tav tm="0">
                                          <p:val>
                                            <p:strVal val="ppt_h"/>
                                          </p:val>
                                        </p:tav>
                                        <p:tav tm="100000">
                                          <p:val>
                                            <p:fltVal val="0"/>
                                          </p:val>
                                        </p:tav>
                                      </p:tavLst>
                                    </p:anim>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64657"/>
            <a:ext cx="7315200" cy="52322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smtClean="0"/>
              <a:t>Look at the picture and guess who are they?</a:t>
            </a:r>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447800"/>
            <a:ext cx="2438400" cy="3886199"/>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219200" y="5486400"/>
            <a:ext cx="7162800"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They are a fifth ethnic group named </a:t>
            </a:r>
            <a:r>
              <a:rPr lang="en-US" sz="2400" b="1" dirty="0" err="1" smtClean="0"/>
              <a:t>Veddhas</a:t>
            </a:r>
            <a:r>
              <a:rPr lang="en-US" sz="2400" b="1" dirty="0" smtClean="0"/>
              <a:t>, original inhabitants of Sri Lanka.</a:t>
            </a:r>
            <a:endParaRPr lang="en-US" sz="2400" b="1" dirty="0"/>
          </a:p>
        </p:txBody>
      </p:sp>
      <p:sp>
        <p:nvSpPr>
          <p:cNvPr id="6" name="Rectangle 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193131"/>
            <a:ext cx="1524000" cy="2471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7729" y="2193130"/>
            <a:ext cx="1290918" cy="247173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830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695775"/>
            <a:ext cx="7924800"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sz="2400" b="1" dirty="0" smtClean="0"/>
              <a:t>Look at the above pictures and discuss with your partner: Then write down about the economy of Sri Lanka?</a:t>
            </a:r>
            <a:endParaRPr lang="en-US" sz="2400" b="1" dirty="0"/>
          </a:p>
        </p:txBody>
      </p:sp>
      <p:grpSp>
        <p:nvGrpSpPr>
          <p:cNvPr id="10" name="Group 9"/>
          <p:cNvGrpSpPr/>
          <p:nvPr/>
        </p:nvGrpSpPr>
        <p:grpSpPr>
          <a:xfrm>
            <a:off x="609600" y="866391"/>
            <a:ext cx="7924800" cy="4574356"/>
            <a:chOff x="685800" y="1357397"/>
            <a:chExt cx="7924800" cy="457435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57397"/>
              <a:ext cx="2743200" cy="2171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799" y="1357397"/>
              <a:ext cx="2209800" cy="2171700"/>
            </a:xfrm>
            <a:prstGeom prst="rect">
              <a:avLst/>
            </a:prstGeom>
            <a:ln w="127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398" y="1357397"/>
              <a:ext cx="2353236" cy="2171700"/>
            </a:xfrm>
            <a:prstGeom prst="rect">
              <a:avLst/>
            </a:prstGeom>
            <a:ln w="3175">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799" y="4045803"/>
              <a:ext cx="2254624" cy="1885949"/>
            </a:xfrm>
            <a:prstGeom prst="rect">
              <a:avLst/>
            </a:prstGeom>
            <a:ln w="3175">
              <a:solidFill>
                <a:schemeClr val="tx1"/>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7363" y="4045804"/>
              <a:ext cx="2353237" cy="1885948"/>
            </a:xfrm>
            <a:prstGeom prst="rect">
              <a:avLst/>
            </a:prstGeom>
            <a:ln w="3175">
              <a:solidFill>
                <a:schemeClr val="tx1"/>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4045803"/>
              <a:ext cx="2743200" cy="1885950"/>
            </a:xfrm>
            <a:prstGeom prst="rect">
              <a:avLst/>
            </a:prstGeom>
            <a:ln w="3175">
              <a:solidFill>
                <a:schemeClr val="tx1"/>
              </a:solidFill>
            </a:ln>
          </p:spPr>
        </p:pic>
      </p:grpSp>
      <p:sp>
        <p:nvSpPr>
          <p:cNvPr id="11" name="Rectangle 10"/>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18011" y="236191"/>
            <a:ext cx="3688976" cy="523220"/>
          </a:xfrm>
          <a:prstGeom prst="rect">
            <a:avLst/>
          </a:prstGeom>
          <a:solidFill>
            <a:schemeClr val="bg1">
              <a:lumMod val="95000"/>
            </a:schemeClr>
          </a:solidFill>
        </p:spPr>
        <p:txBody>
          <a:bodyPr wrap="square" rtlCol="0">
            <a:spAutoFit/>
          </a:bodyPr>
          <a:lstStyle/>
          <a:p>
            <a:r>
              <a:rPr lang="en-US" sz="2800" b="1" dirty="0" smtClean="0"/>
              <a:t>Economy of Sri Lanka</a:t>
            </a:r>
            <a:endParaRPr lang="en-US" sz="2800" b="1" dirty="0"/>
          </a:p>
        </p:txBody>
      </p:sp>
    </p:spTree>
    <p:extLst>
      <p:ext uri="{BB962C8B-B14F-4D97-AF65-F5344CB8AC3E}">
        <p14:creationId xmlns:p14="http://schemas.microsoft.com/office/powerpoint/2010/main" val="6974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ppt_w</p:attrName>
                                        </p:attrNameLst>
                                      </p:cBhvr>
                                      <p:tavLst>
                                        <p:tav tm="0">
                                          <p:val>
                                            <p:fltVal val="0"/>
                                          </p:val>
                                        </p:tav>
                                        <p:tav tm="100000">
                                          <p:val>
                                            <p:strVal val="#ppt_w"/>
                                          </p:val>
                                        </p:tav>
                                      </p:tavLst>
                                    </p:anim>
                                    <p:anim calcmode="lin" valueType="num">
                                      <p:cBhvr>
                                        <p:cTn id="12" dur="2000" fill="hold"/>
                                        <p:tgtEl>
                                          <p:spTgt spid="10"/>
                                        </p:tgtEl>
                                        <p:attrNameLst>
                                          <p:attrName>ppt_h</p:attrName>
                                        </p:attrNameLst>
                                      </p:cBhvr>
                                      <p:tavLst>
                                        <p:tav tm="0">
                                          <p:val>
                                            <p:fltVal val="0"/>
                                          </p:val>
                                        </p:tav>
                                        <p:tav tm="100000">
                                          <p:val>
                                            <p:strVal val="#ppt_h"/>
                                          </p:val>
                                        </p:tav>
                                      </p:tavLst>
                                    </p:anim>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729" y="1752600"/>
            <a:ext cx="4482059"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2057400" y="457200"/>
            <a:ext cx="4876800" cy="646331"/>
          </a:xfrm>
          <a:prstGeom prst="rect">
            <a:avLst/>
          </a:prstGeom>
          <a:solidFill>
            <a:schemeClr val="bg1">
              <a:lumMod val="95000"/>
            </a:schemeClr>
          </a:solidFill>
          <a:ln w="3175">
            <a:solidFill>
              <a:schemeClr val="tx1"/>
            </a:solidFill>
          </a:ln>
        </p:spPr>
        <p:txBody>
          <a:bodyPr wrap="square" rtlCol="0">
            <a:spAutoFit/>
          </a:bodyPr>
          <a:lstStyle/>
          <a:p>
            <a:pPr algn="ctr"/>
            <a:r>
              <a:rPr lang="en-US" sz="3600" b="1" dirty="0" smtClean="0"/>
              <a:t>Silent Reading.</a:t>
            </a:r>
            <a:endParaRPr lang="en-US" sz="3600" b="1" dirty="0"/>
          </a:p>
        </p:txBody>
      </p:sp>
      <p:sp>
        <p:nvSpPr>
          <p:cNvPr id="4" name="TextBox 3"/>
          <p:cNvSpPr txBox="1"/>
          <p:nvPr/>
        </p:nvSpPr>
        <p:spPr>
          <a:xfrm>
            <a:off x="1295400" y="5029200"/>
            <a:ext cx="7010400" cy="830997"/>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smtClean="0"/>
              <a:t>Read the passage carefully then answer the questions that have given section ‘C’ and ‘D’.</a:t>
            </a:r>
            <a:endParaRPr lang="en-US" sz="2400" b="1" dirty="0"/>
          </a:p>
        </p:txBody>
      </p:sp>
      <p:sp>
        <p:nvSpPr>
          <p:cNvPr id="6" name="Rectangle 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0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366297"/>
            <a:ext cx="6382871" cy="954107"/>
          </a:xfrm>
          <a:prstGeom prst="rect">
            <a:avLst/>
          </a:prstGeom>
          <a:noFill/>
          <a:ln>
            <a:noFill/>
          </a:ln>
        </p:spPr>
        <p:txBody>
          <a:bodyPr wrap="square" rtlCol="0">
            <a:spAutoFit/>
          </a:bodyPr>
          <a:lstStyle/>
          <a:p>
            <a:pPr algn="ctr"/>
            <a:r>
              <a:rPr lang="en-US" sz="2800" b="1" dirty="0" smtClean="0"/>
              <a:t>Look at the map then write down the location and shaped of Sri Lanka</a:t>
            </a:r>
            <a:endParaRPr lang="en-US" sz="28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686701"/>
            <a:ext cx="4724400" cy="3547735"/>
          </a:xfrm>
          <a:prstGeom prst="rect">
            <a:avLst/>
          </a:prstGeom>
        </p:spPr>
      </p:pic>
      <p:sp>
        <p:nvSpPr>
          <p:cNvPr id="9" name="TextBox 8"/>
          <p:cNvSpPr txBox="1"/>
          <p:nvPr/>
        </p:nvSpPr>
        <p:spPr>
          <a:xfrm>
            <a:off x="495300" y="5562600"/>
            <a:ext cx="8153400" cy="830997"/>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smtClean="0"/>
              <a:t>Sri Lanka is located in the Indian Ocean, shaped like a teardrop.</a:t>
            </a:r>
            <a:endParaRPr lang="en-US" sz="2400" b="1" dirty="0"/>
          </a:p>
        </p:txBody>
      </p:sp>
      <p:sp>
        <p:nvSpPr>
          <p:cNvPr id="6" name="Rectangle 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26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0" y="4671506"/>
            <a:ext cx="3511252" cy="1292662"/>
          </a:xfrm>
          <a:prstGeom prst="rect">
            <a:avLst/>
          </a:prstGeom>
          <a:solidFill>
            <a:schemeClr val="bg1">
              <a:lumMod val="95000"/>
            </a:schemeClr>
          </a:solidFill>
          <a:ln w="3175">
            <a:solidFill>
              <a:schemeClr val="tx1"/>
            </a:solidFill>
          </a:ln>
          <a:effectLst/>
        </p:spPr>
        <p:txBody>
          <a:bodyPr wrap="square" rtlCol="0">
            <a:spAutoFit/>
          </a:bodyPr>
          <a:lstStyle/>
          <a:p>
            <a:pPr algn="ctr"/>
            <a:r>
              <a:rPr lang="en-US" sz="2400" dirty="0" smtClean="0">
                <a:solidFill>
                  <a:srgbClr val="002060"/>
                </a:solidFill>
                <a:latin typeface="Algerian" pitchFamily="82" charset="0"/>
              </a:rPr>
              <a:t>      </a:t>
            </a:r>
            <a:r>
              <a:rPr lang="en-US" dirty="0" smtClean="0">
                <a:solidFill>
                  <a:srgbClr val="002060"/>
                </a:solidFill>
                <a:latin typeface="Algerian" pitchFamily="82" charset="0"/>
              </a:rPr>
              <a:t>ENGLISH </a:t>
            </a:r>
            <a:r>
              <a:rPr lang="en-US" dirty="0">
                <a:solidFill>
                  <a:srgbClr val="002060"/>
                </a:solidFill>
                <a:latin typeface="Algerian" pitchFamily="82" charset="0"/>
              </a:rPr>
              <a:t>FOR TODAY</a:t>
            </a:r>
            <a:r>
              <a:rPr lang="en-US" dirty="0" smtClean="0">
                <a:solidFill>
                  <a:srgbClr val="002060"/>
                </a:solidFill>
                <a:latin typeface="Algerian" pitchFamily="82" charset="0"/>
              </a:rPr>
              <a:t>,</a:t>
            </a:r>
          </a:p>
          <a:p>
            <a:pPr algn="ctr"/>
            <a:r>
              <a:rPr lang="en-US" dirty="0" smtClean="0">
                <a:solidFill>
                  <a:srgbClr val="002060"/>
                </a:solidFill>
                <a:latin typeface="Algerian" pitchFamily="82" charset="0"/>
              </a:rPr>
              <a:t>              CLASS</a:t>
            </a:r>
            <a:r>
              <a:rPr lang="en-US" dirty="0">
                <a:solidFill>
                  <a:srgbClr val="002060"/>
                </a:solidFill>
                <a:latin typeface="Algerian" pitchFamily="82" charset="0"/>
              </a:rPr>
              <a:t>: </a:t>
            </a:r>
            <a:r>
              <a:rPr lang="en-US" dirty="0" smtClean="0">
                <a:solidFill>
                  <a:srgbClr val="002060"/>
                </a:solidFill>
                <a:latin typeface="Algerian" pitchFamily="82" charset="0"/>
              </a:rPr>
              <a:t>9-10 </a:t>
            </a:r>
          </a:p>
          <a:p>
            <a:pPr algn="ctr"/>
            <a:r>
              <a:rPr lang="en-US" dirty="0" smtClean="0">
                <a:solidFill>
                  <a:srgbClr val="002060"/>
                </a:solidFill>
                <a:latin typeface="Algerian" pitchFamily="82" charset="0"/>
              </a:rPr>
              <a:t>             UNIT</a:t>
            </a:r>
            <a:r>
              <a:rPr lang="en-US" dirty="0">
                <a:solidFill>
                  <a:srgbClr val="002060"/>
                </a:solidFill>
                <a:latin typeface="Algerian" pitchFamily="82" charset="0"/>
              </a:rPr>
              <a:t>: 6</a:t>
            </a:r>
            <a:r>
              <a:rPr lang="en-US" dirty="0" smtClean="0">
                <a:solidFill>
                  <a:srgbClr val="002060"/>
                </a:solidFill>
                <a:latin typeface="Algerian" pitchFamily="82" charset="0"/>
              </a:rPr>
              <a:t>.</a:t>
            </a:r>
          </a:p>
          <a:p>
            <a:pPr algn="ctr"/>
            <a:r>
              <a:rPr lang="en-US" dirty="0" smtClean="0">
                <a:solidFill>
                  <a:srgbClr val="002060"/>
                </a:solidFill>
                <a:latin typeface="Algerian" pitchFamily="82" charset="0"/>
              </a:rPr>
              <a:t>             Lesson: 2    </a:t>
            </a:r>
          </a:p>
        </p:txBody>
      </p:sp>
      <p:sp>
        <p:nvSpPr>
          <p:cNvPr id="6" name="TextBox 5"/>
          <p:cNvSpPr txBox="1"/>
          <p:nvPr/>
        </p:nvSpPr>
        <p:spPr>
          <a:xfrm>
            <a:off x="396240" y="2240071"/>
            <a:ext cx="4937760" cy="2431435"/>
          </a:xfrm>
          <a:prstGeom prst="rect">
            <a:avLst/>
          </a:prstGeom>
          <a:solidFill>
            <a:schemeClr val="bg1">
              <a:lumMod val="95000"/>
            </a:schemeClr>
          </a:solidFill>
          <a:ln w="3175">
            <a:solidFill>
              <a:schemeClr val="tx1"/>
            </a:solidFill>
          </a:ln>
          <a:effectLst/>
        </p:spPr>
        <p:txBody>
          <a:bodyPr wrap="square" rtlCol="0">
            <a:spAutoFit/>
          </a:bodyPr>
          <a:lstStyle/>
          <a:p>
            <a:pPr algn="ctr" fontAlgn="auto">
              <a:spcBef>
                <a:spcPts val="0"/>
              </a:spcBef>
              <a:spcAft>
                <a:spcPts val="0"/>
              </a:spcAft>
              <a:defRPr/>
            </a:pPr>
            <a:r>
              <a:rPr lang="en-US" sz="2800" b="1" dirty="0" smtClean="0">
                <a:latin typeface="Arial" pitchFamily="34" charset="0"/>
                <a:cs typeface="Arial" pitchFamily="34" charset="0"/>
              </a:rPr>
              <a:t>Md</a:t>
            </a:r>
            <a:r>
              <a:rPr lang="en-US" sz="2800" b="1" dirty="0">
                <a:latin typeface="Arial" pitchFamily="34" charset="0"/>
                <a:cs typeface="Arial" pitchFamily="34" charset="0"/>
              </a:rPr>
              <a:t>. </a:t>
            </a:r>
            <a:r>
              <a:rPr lang="en-US" sz="2800" b="1" dirty="0" err="1">
                <a:latin typeface="Arial" pitchFamily="34" charset="0"/>
                <a:cs typeface="Arial" pitchFamily="34" charset="0"/>
              </a:rPr>
              <a:t>Shamsul</a:t>
            </a:r>
            <a:r>
              <a:rPr lang="en-US" sz="2800" b="1" dirty="0">
                <a:latin typeface="Arial" pitchFamily="34" charset="0"/>
                <a:cs typeface="Arial" pitchFamily="34" charset="0"/>
              </a:rPr>
              <a:t> </a:t>
            </a:r>
            <a:r>
              <a:rPr lang="en-US" sz="2800" b="1" dirty="0" err="1">
                <a:latin typeface="Arial" pitchFamily="34" charset="0"/>
                <a:cs typeface="Arial" pitchFamily="34" charset="0"/>
              </a:rPr>
              <a:t>Alam</a:t>
            </a:r>
            <a:endParaRPr lang="en-US" sz="2800" b="1" dirty="0">
              <a:latin typeface="Arial" pitchFamily="34" charset="0"/>
              <a:cs typeface="Arial" pitchFamily="34" charset="0"/>
            </a:endParaRPr>
          </a:p>
          <a:p>
            <a:pPr algn="ctr" fontAlgn="auto">
              <a:spcBef>
                <a:spcPts val="0"/>
              </a:spcBef>
              <a:spcAft>
                <a:spcPts val="0"/>
              </a:spcAft>
              <a:defRPr/>
            </a:pPr>
            <a:r>
              <a:rPr lang="en-US" sz="2000" b="1" dirty="0">
                <a:latin typeface="Arial" pitchFamily="34" charset="0"/>
                <a:cs typeface="Arial" pitchFamily="34" charset="0"/>
              </a:rPr>
              <a:t>BA(</a:t>
            </a:r>
            <a:r>
              <a:rPr lang="en-US" sz="2000" b="1" dirty="0" err="1">
                <a:latin typeface="Arial" pitchFamily="34" charset="0"/>
                <a:cs typeface="Arial" pitchFamily="34" charset="0"/>
              </a:rPr>
              <a:t>Hons</a:t>
            </a:r>
            <a:r>
              <a:rPr lang="en-US" sz="2000" b="1" dirty="0">
                <a:latin typeface="Arial" pitchFamily="34" charset="0"/>
                <a:cs typeface="Arial" pitchFamily="34" charset="0"/>
              </a:rPr>
              <a:t>.)MA in English.</a:t>
            </a:r>
          </a:p>
          <a:p>
            <a:pPr algn="ctr" fontAlgn="auto">
              <a:spcBef>
                <a:spcPts val="0"/>
              </a:spcBef>
              <a:spcAft>
                <a:spcPts val="0"/>
              </a:spcAft>
              <a:defRPr/>
            </a:pPr>
            <a:r>
              <a:rPr lang="en-US" sz="2000" b="1" dirty="0">
                <a:latin typeface="Arial" pitchFamily="34" charset="0"/>
                <a:cs typeface="Arial" pitchFamily="34" charset="0"/>
              </a:rPr>
              <a:t>Assistant Teacher( English)</a:t>
            </a:r>
          </a:p>
          <a:p>
            <a:pPr algn="ctr" fontAlgn="auto">
              <a:spcBef>
                <a:spcPts val="0"/>
              </a:spcBef>
              <a:spcAft>
                <a:spcPts val="0"/>
              </a:spcAft>
              <a:defRPr/>
            </a:pPr>
            <a:r>
              <a:rPr lang="en-US" sz="2000" b="1" dirty="0" err="1">
                <a:latin typeface="Arial" pitchFamily="34" charset="0"/>
                <a:cs typeface="Arial" pitchFamily="34" charset="0"/>
              </a:rPr>
              <a:t>Nabodoy</a:t>
            </a:r>
            <a:r>
              <a:rPr lang="en-US" sz="2000" b="1" dirty="0">
                <a:latin typeface="Arial" pitchFamily="34" charset="0"/>
                <a:cs typeface="Arial" pitchFamily="34" charset="0"/>
              </a:rPr>
              <a:t> Girl’s High School</a:t>
            </a:r>
          </a:p>
          <a:p>
            <a:pPr algn="ctr" fontAlgn="auto">
              <a:spcBef>
                <a:spcPts val="0"/>
              </a:spcBef>
              <a:spcAft>
                <a:spcPts val="0"/>
              </a:spcAft>
              <a:defRPr/>
            </a:pPr>
            <a:r>
              <a:rPr lang="en-US" sz="2000" b="1" dirty="0" err="1">
                <a:latin typeface="Arial" pitchFamily="34" charset="0"/>
                <a:cs typeface="Arial" pitchFamily="34" charset="0"/>
              </a:rPr>
              <a:t>Shailkupa</a:t>
            </a:r>
            <a:r>
              <a:rPr lang="en-US" sz="2000" b="1" dirty="0">
                <a:latin typeface="Arial" pitchFamily="34" charset="0"/>
                <a:cs typeface="Arial" pitchFamily="34" charset="0"/>
              </a:rPr>
              <a:t> </a:t>
            </a:r>
            <a:r>
              <a:rPr lang="en-US" sz="2000" b="1" dirty="0" err="1">
                <a:latin typeface="Arial" pitchFamily="34" charset="0"/>
                <a:cs typeface="Arial" pitchFamily="34" charset="0"/>
              </a:rPr>
              <a:t>Jenaidah</a:t>
            </a:r>
            <a:r>
              <a:rPr lang="en-US" sz="2000" b="1" dirty="0">
                <a:latin typeface="Arial" pitchFamily="34" charset="0"/>
                <a:cs typeface="Arial" pitchFamily="34" charset="0"/>
              </a:rPr>
              <a:t>.</a:t>
            </a:r>
          </a:p>
          <a:p>
            <a:pPr algn="ctr" fontAlgn="auto">
              <a:spcBef>
                <a:spcPts val="0"/>
              </a:spcBef>
              <a:spcAft>
                <a:spcPts val="0"/>
              </a:spcAft>
              <a:defRPr/>
            </a:pPr>
            <a:r>
              <a:rPr lang="en-US" sz="2000" b="1" dirty="0">
                <a:latin typeface="Arial" pitchFamily="34" charset="0"/>
                <a:cs typeface="Arial" pitchFamily="34" charset="0"/>
              </a:rPr>
              <a:t>Phone:01917-452052,01722-922691</a:t>
            </a:r>
          </a:p>
          <a:p>
            <a:pPr algn="ctr" fontAlgn="auto">
              <a:spcBef>
                <a:spcPts val="0"/>
              </a:spcBef>
              <a:spcAft>
                <a:spcPts val="0"/>
              </a:spcAft>
              <a:defRPr/>
            </a:pPr>
            <a:r>
              <a:rPr lang="en-US" sz="2000" b="1" dirty="0" smtClean="0">
                <a:latin typeface="Arial" pitchFamily="34" charset="0"/>
                <a:cs typeface="Arial" pitchFamily="34" charset="0"/>
              </a:rPr>
              <a:t>Email:shamsul101085@gmail.com</a:t>
            </a:r>
            <a:endParaRPr lang="en-US" sz="2000" b="1" dirty="0">
              <a:latin typeface="Arial" pitchFamily="34" charset="0"/>
              <a:cs typeface="Arial" pitchFamily="34" charset="0"/>
            </a:endParaRPr>
          </a:p>
        </p:txBody>
      </p:sp>
      <p:sp>
        <p:nvSpPr>
          <p:cNvPr id="8" name="TextBox 7"/>
          <p:cNvSpPr txBox="1"/>
          <p:nvPr/>
        </p:nvSpPr>
        <p:spPr>
          <a:xfrm>
            <a:off x="1828800" y="457200"/>
            <a:ext cx="5138906" cy="769441"/>
          </a:xfrm>
          <a:prstGeom prst="rect">
            <a:avLst/>
          </a:prstGeom>
          <a:solidFill>
            <a:schemeClr val="accent2">
              <a:lumMod val="20000"/>
              <a:lumOff val="80000"/>
            </a:schemeClr>
          </a:solidFill>
          <a:ln w="3175">
            <a:solidFill>
              <a:schemeClr val="tx1"/>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smtClean="0">
                <a:ln/>
                <a:latin typeface="Algerian" pitchFamily="82" charset="0"/>
              </a:rPr>
              <a:t>Introduction</a:t>
            </a:r>
            <a:endParaRPr lang="en-US" sz="4400" b="1" dirty="0">
              <a:ln/>
              <a:latin typeface="Algerian" pitchFamily="8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406" y="2251619"/>
            <a:ext cx="1752600" cy="2085304"/>
          </a:xfrm>
          <a:prstGeom prst="rect">
            <a:avLst/>
          </a:prstGeom>
        </p:spPr>
      </p:pic>
    </p:spTree>
    <p:extLst>
      <p:ext uri="{BB962C8B-B14F-4D97-AF65-F5344CB8AC3E}">
        <p14:creationId xmlns:p14="http://schemas.microsoft.com/office/powerpoint/2010/main" val="98286806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21"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8)">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12345"/>
            <a:ext cx="4953000" cy="584775"/>
          </a:xfrm>
          <a:prstGeom prst="rect">
            <a:avLst/>
          </a:prstGeom>
          <a:solidFill>
            <a:schemeClr val="bg1">
              <a:lumMod val="95000"/>
            </a:schemeClr>
          </a:solidFill>
          <a:ln w="12700">
            <a:solidFill>
              <a:schemeClr val="tx1"/>
            </a:solidFill>
          </a:ln>
          <a:effectLst/>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smtClean="0">
                <a:ln/>
                <a:solidFill>
                  <a:schemeClr val="accent3"/>
                </a:solidFill>
              </a:rPr>
              <a:t>Group works</a:t>
            </a:r>
            <a:endParaRPr lang="en-US" sz="3200" b="1" dirty="0">
              <a:ln/>
              <a:solidFill>
                <a:schemeClr val="accent3"/>
              </a:solidFill>
            </a:endParaRPr>
          </a:p>
        </p:txBody>
      </p:sp>
      <p:sp>
        <p:nvSpPr>
          <p:cNvPr id="5" name="TextBox 4"/>
          <p:cNvSpPr txBox="1"/>
          <p:nvPr/>
        </p:nvSpPr>
        <p:spPr>
          <a:xfrm>
            <a:off x="609600" y="926679"/>
            <a:ext cx="7696200" cy="4893647"/>
          </a:xfrm>
          <a:prstGeom prst="rect">
            <a:avLst/>
          </a:prstGeom>
          <a:noFill/>
        </p:spPr>
        <p:txBody>
          <a:bodyPr wrap="square" rtlCol="0">
            <a:spAutoFit/>
          </a:bodyPr>
          <a:lstStyle/>
          <a:p>
            <a:pPr algn="ctr"/>
            <a:r>
              <a:rPr lang="en-US" sz="2400" b="1" dirty="0" smtClean="0">
                <a:solidFill>
                  <a:srgbClr val="7030A0"/>
                </a:solidFill>
              </a:rPr>
              <a:t>Fill in each gap with a suitable word of your own based on the information from the text.</a:t>
            </a:r>
          </a:p>
          <a:p>
            <a:pPr algn="just"/>
            <a:r>
              <a:rPr lang="en-US" sz="2400" b="1" dirty="0">
                <a:solidFill>
                  <a:srgbClr val="7030A0"/>
                </a:solidFill>
              </a:rPr>
              <a:t>	</a:t>
            </a:r>
            <a:endParaRPr lang="en-US" sz="2400" b="1" dirty="0" smtClean="0">
              <a:solidFill>
                <a:srgbClr val="7030A0"/>
              </a:solidFill>
            </a:endParaRPr>
          </a:p>
          <a:p>
            <a:pPr algn="just"/>
            <a:r>
              <a:rPr lang="en-US" sz="2400" b="1" dirty="0">
                <a:solidFill>
                  <a:srgbClr val="7030A0"/>
                </a:solidFill>
              </a:rPr>
              <a:t>	</a:t>
            </a:r>
            <a:r>
              <a:rPr lang="en-US" sz="2400" b="1" dirty="0" smtClean="0"/>
              <a:t>If you go to visit Sri Lanka, you will be (a)……………….. With a traditional greeting–</a:t>
            </a:r>
            <a:r>
              <a:rPr lang="en-US" sz="2400" b="1" dirty="0" err="1" smtClean="0"/>
              <a:t>Ayubowan</a:t>
            </a:r>
            <a:r>
              <a:rPr lang="en-US" sz="2400" b="1" dirty="0" smtClean="0"/>
              <a:t>. Sri Lanka is an island country which is situated in the Indian Ocean. Its shape is like a (b)……………….. . It is medium in size and population. Among all the ethnic groups, the </a:t>
            </a:r>
            <a:r>
              <a:rPr lang="en-US" sz="2400" b="1" dirty="0" err="1" smtClean="0"/>
              <a:t>Veddhas</a:t>
            </a:r>
            <a:r>
              <a:rPr lang="en-US" sz="2400" b="1" dirty="0" smtClean="0"/>
              <a:t> are the (c) …………….. Inhabitants of the island. The ancient history of this land is (d) ………………… In Ramayana. This island like country attracted many travellers as well as the ancient mariners and it still (e) ……………….the tourists of modern age by its enormous.</a:t>
            </a:r>
            <a:endParaRPr lang="en-US" sz="2400" b="1" dirty="0"/>
          </a:p>
        </p:txBody>
      </p:sp>
      <p:sp>
        <p:nvSpPr>
          <p:cNvPr id="6" name="TextBox 5"/>
          <p:cNvSpPr txBox="1"/>
          <p:nvPr/>
        </p:nvSpPr>
        <p:spPr>
          <a:xfrm>
            <a:off x="1066800" y="2286000"/>
            <a:ext cx="1524000" cy="461665"/>
          </a:xfrm>
          <a:prstGeom prst="rect">
            <a:avLst/>
          </a:prstGeom>
          <a:noFill/>
        </p:spPr>
        <p:txBody>
          <a:bodyPr wrap="square" rtlCol="0">
            <a:spAutoFit/>
          </a:bodyPr>
          <a:lstStyle/>
          <a:p>
            <a:r>
              <a:rPr lang="en-US" sz="2400" b="1" dirty="0" smtClean="0">
                <a:solidFill>
                  <a:srgbClr val="0070C0"/>
                </a:solidFill>
              </a:rPr>
              <a:t>welcomed</a:t>
            </a:r>
            <a:endParaRPr lang="en-US" sz="2400" b="1" dirty="0">
              <a:solidFill>
                <a:srgbClr val="0070C0"/>
              </a:solidFill>
            </a:endParaRPr>
          </a:p>
        </p:txBody>
      </p:sp>
      <p:sp>
        <p:nvSpPr>
          <p:cNvPr id="7" name="TextBox 6"/>
          <p:cNvSpPr txBox="1"/>
          <p:nvPr/>
        </p:nvSpPr>
        <p:spPr>
          <a:xfrm>
            <a:off x="4531659" y="3030533"/>
            <a:ext cx="1802081" cy="461665"/>
          </a:xfrm>
          <a:prstGeom prst="rect">
            <a:avLst/>
          </a:prstGeom>
          <a:noFill/>
        </p:spPr>
        <p:txBody>
          <a:bodyPr wrap="square" rtlCol="0">
            <a:spAutoFit/>
          </a:bodyPr>
          <a:lstStyle/>
          <a:p>
            <a:r>
              <a:rPr lang="en-US" sz="2400" b="1" dirty="0" smtClean="0">
                <a:solidFill>
                  <a:srgbClr val="0070C0"/>
                </a:solidFill>
              </a:rPr>
              <a:t>teardrop</a:t>
            </a:r>
            <a:endParaRPr lang="en-US" sz="2400" b="1" dirty="0">
              <a:solidFill>
                <a:srgbClr val="0070C0"/>
              </a:solidFill>
            </a:endParaRPr>
          </a:p>
        </p:txBody>
      </p:sp>
      <p:sp>
        <p:nvSpPr>
          <p:cNvPr id="8" name="TextBox 7"/>
          <p:cNvSpPr txBox="1"/>
          <p:nvPr/>
        </p:nvSpPr>
        <p:spPr>
          <a:xfrm>
            <a:off x="3429000" y="3780202"/>
            <a:ext cx="1219200" cy="461665"/>
          </a:xfrm>
          <a:prstGeom prst="rect">
            <a:avLst/>
          </a:prstGeom>
          <a:noFill/>
        </p:spPr>
        <p:txBody>
          <a:bodyPr wrap="square" rtlCol="0">
            <a:spAutoFit/>
          </a:bodyPr>
          <a:lstStyle/>
          <a:p>
            <a:r>
              <a:rPr lang="en-US" sz="2400" b="1" dirty="0" smtClean="0">
                <a:solidFill>
                  <a:srgbClr val="0070C0"/>
                </a:solidFill>
              </a:rPr>
              <a:t>original</a:t>
            </a:r>
            <a:endParaRPr lang="en-US" sz="2400" b="1" dirty="0">
              <a:solidFill>
                <a:srgbClr val="0070C0"/>
              </a:solidFill>
            </a:endParaRPr>
          </a:p>
        </p:txBody>
      </p:sp>
      <p:sp>
        <p:nvSpPr>
          <p:cNvPr id="10" name="TextBox 9"/>
          <p:cNvSpPr txBox="1"/>
          <p:nvPr/>
        </p:nvSpPr>
        <p:spPr>
          <a:xfrm>
            <a:off x="6172200" y="4141246"/>
            <a:ext cx="1524000" cy="461665"/>
          </a:xfrm>
          <a:prstGeom prst="rect">
            <a:avLst/>
          </a:prstGeom>
          <a:noFill/>
        </p:spPr>
        <p:txBody>
          <a:bodyPr wrap="square" rtlCol="0">
            <a:spAutoFit/>
          </a:bodyPr>
          <a:lstStyle/>
          <a:p>
            <a:r>
              <a:rPr lang="en-US" sz="2400" b="1" dirty="0" smtClean="0">
                <a:solidFill>
                  <a:srgbClr val="0070C0"/>
                </a:solidFill>
              </a:rPr>
              <a:t>presented</a:t>
            </a:r>
            <a:endParaRPr lang="en-US" sz="2400" b="1" dirty="0">
              <a:solidFill>
                <a:srgbClr val="0070C0"/>
              </a:solidFill>
            </a:endParaRPr>
          </a:p>
        </p:txBody>
      </p:sp>
      <p:sp>
        <p:nvSpPr>
          <p:cNvPr id="11" name="TextBox 10"/>
          <p:cNvSpPr txBox="1"/>
          <p:nvPr/>
        </p:nvSpPr>
        <p:spPr>
          <a:xfrm>
            <a:off x="762000" y="5181600"/>
            <a:ext cx="1371600" cy="461665"/>
          </a:xfrm>
          <a:prstGeom prst="rect">
            <a:avLst/>
          </a:prstGeom>
          <a:noFill/>
        </p:spPr>
        <p:txBody>
          <a:bodyPr wrap="square" rtlCol="0">
            <a:spAutoFit/>
          </a:bodyPr>
          <a:lstStyle/>
          <a:p>
            <a:pPr algn="ctr"/>
            <a:r>
              <a:rPr lang="en-US" sz="2400" b="1" dirty="0">
                <a:solidFill>
                  <a:srgbClr val="0070C0"/>
                </a:solidFill>
              </a:rPr>
              <a:t>a</a:t>
            </a:r>
            <a:r>
              <a:rPr lang="en-US" sz="2400" b="1" dirty="0" smtClean="0">
                <a:solidFill>
                  <a:srgbClr val="0070C0"/>
                </a:solidFill>
              </a:rPr>
              <a:t>ttracts.</a:t>
            </a:r>
            <a:endParaRPr lang="en-US" sz="2400" b="1" dirty="0">
              <a:solidFill>
                <a:srgbClr val="0070C0"/>
              </a:solidFill>
            </a:endParaRPr>
          </a:p>
        </p:txBody>
      </p:sp>
      <p:sp>
        <p:nvSpPr>
          <p:cNvPr id="3" name="Oval 2"/>
          <p:cNvSpPr/>
          <p:nvPr/>
        </p:nvSpPr>
        <p:spPr>
          <a:xfrm>
            <a:off x="800637" y="5968399"/>
            <a:ext cx="1828800" cy="450915"/>
          </a:xfrm>
          <a:prstGeom prst="ellipse">
            <a:avLst/>
          </a:prstGeom>
          <a:solidFill>
            <a:srgbClr val="00206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Solution</a:t>
            </a:r>
            <a:endParaRPr lang="en-US" sz="2400" dirty="0"/>
          </a:p>
        </p:txBody>
      </p:sp>
      <p:sp>
        <p:nvSpPr>
          <p:cNvPr id="4" name="Rectangle 3"/>
          <p:cNvSpPr/>
          <p:nvPr/>
        </p:nvSpPr>
        <p:spPr>
          <a:xfrm>
            <a:off x="2743200" y="5949884"/>
            <a:ext cx="685800" cy="4509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a:t>
            </a:r>
            <a:endParaRPr lang="en-US" sz="3600" b="1" dirty="0"/>
          </a:p>
        </p:txBody>
      </p:sp>
      <p:sp>
        <p:nvSpPr>
          <p:cNvPr id="9" name="Rectangle 8"/>
          <p:cNvSpPr/>
          <p:nvPr/>
        </p:nvSpPr>
        <p:spPr>
          <a:xfrm>
            <a:off x="3657600" y="5949884"/>
            <a:ext cx="694940" cy="4509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sp>
        <p:nvSpPr>
          <p:cNvPr id="13" name="Rectangle 12"/>
          <p:cNvSpPr/>
          <p:nvPr/>
        </p:nvSpPr>
        <p:spPr>
          <a:xfrm>
            <a:off x="4572000" y="5949884"/>
            <a:ext cx="762000" cy="4509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a:t>
            </a:r>
            <a:endParaRPr lang="en-US" sz="3600" b="1" dirty="0"/>
          </a:p>
        </p:txBody>
      </p:sp>
      <p:sp>
        <p:nvSpPr>
          <p:cNvPr id="14" name="Rectangle 13"/>
          <p:cNvSpPr/>
          <p:nvPr/>
        </p:nvSpPr>
        <p:spPr>
          <a:xfrm>
            <a:off x="5562600" y="5949884"/>
            <a:ext cx="771140" cy="4694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d</a:t>
            </a:r>
            <a:endParaRPr lang="en-US" sz="3600" b="1" dirty="0"/>
          </a:p>
        </p:txBody>
      </p:sp>
      <p:sp>
        <p:nvSpPr>
          <p:cNvPr id="15" name="Rectangle 14"/>
          <p:cNvSpPr/>
          <p:nvPr/>
        </p:nvSpPr>
        <p:spPr>
          <a:xfrm>
            <a:off x="6553200" y="5949884"/>
            <a:ext cx="762000" cy="4509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e</a:t>
            </a:r>
            <a:endParaRPr lang="en-US" sz="3600" b="1" dirty="0"/>
          </a:p>
        </p:txBody>
      </p:sp>
      <p:sp>
        <p:nvSpPr>
          <p:cNvPr id="16" name="Rectangle 1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131962"/>
      </p:ext>
    </p:extLst>
  </p:cSld>
  <p:clrMapOvr>
    <a:masterClrMapping/>
  </p:clrMapOvr>
  <p:transition spd="slow">
    <p:strips dir="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nextCondLst>
                <p:cond evt="onClick" delay="0">
                  <p:tgtEl>
                    <p:spTgt spid="15"/>
                  </p:tgtEl>
                </p:cond>
              </p:nextCondLst>
            </p:seq>
          </p:childTnLst>
        </p:cTn>
      </p:par>
    </p:tnLst>
    <p:bldLst>
      <p:bldP spid="6" grpId="0"/>
      <p:bldP spid="7"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09600"/>
            <a:ext cx="42672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smtClean="0">
                <a:latin typeface="Elephant" pitchFamily="18" charset="0"/>
              </a:rPr>
              <a:t>HOME WORK</a:t>
            </a:r>
            <a:endParaRPr lang="en-US" sz="3600" dirty="0">
              <a:latin typeface="Elephant" pitchFamily="18" charset="0"/>
            </a:endParaRPr>
          </a:p>
        </p:txBody>
      </p:sp>
      <p:sp>
        <p:nvSpPr>
          <p:cNvPr id="3" name="TextBox 2"/>
          <p:cNvSpPr txBox="1"/>
          <p:nvPr/>
        </p:nvSpPr>
        <p:spPr>
          <a:xfrm>
            <a:off x="381000" y="4228475"/>
            <a:ext cx="8382000" cy="1446550"/>
          </a:xfrm>
          <a:prstGeom prst="rect">
            <a:avLst/>
          </a:prstGeom>
          <a:solidFill>
            <a:schemeClr val="accent2">
              <a:lumMod val="20000"/>
              <a:lumOff val="80000"/>
            </a:schemeClr>
          </a:solidFill>
        </p:spPr>
        <p:txBody>
          <a:bodyPr wrap="square" rtlCol="0">
            <a:spAutoFit/>
          </a:bodyPr>
          <a:lstStyle/>
          <a:p>
            <a:pPr algn="ctr"/>
            <a:r>
              <a:rPr lang="en-US" sz="4400" b="1" dirty="0" smtClean="0"/>
              <a:t>Write a paragraph about the main crops of Bangladesh.</a:t>
            </a:r>
            <a:endParaRPr lang="en-US" sz="44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569613"/>
            <a:ext cx="5060735" cy="2658862"/>
          </a:xfrm>
          <a:prstGeom prst="rect">
            <a:avLst/>
          </a:prstGeom>
          <a:ln w="38100" cap="sq" cmpd="thickThin">
            <a:solidFill>
              <a:srgbClr val="00CC00"/>
            </a:solidFill>
            <a:prstDash val="solid"/>
            <a:miter lim="800000"/>
          </a:ln>
          <a:effectLst>
            <a:innerShdw blurRad="76200">
              <a:srgbClr val="000000"/>
            </a:innerShdw>
          </a:effectLst>
        </p:spPr>
      </p:pic>
    </p:spTree>
    <p:extLst>
      <p:ext uri="{BB962C8B-B14F-4D97-AF65-F5344CB8AC3E}">
        <p14:creationId xmlns:p14="http://schemas.microsoft.com/office/powerpoint/2010/main" val="411170602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 calcmode="lin" valueType="num">
                                      <p:cBhvr>
                                        <p:cTn id="16"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nimated\Animation-Picture-21.gif"/>
          <p:cNvPicPr>
            <a:picLocks noChangeAspect="1" noChangeArrowheads="1" noCrop="1"/>
          </p:cNvPicPr>
          <p:nvPr/>
        </p:nvPicPr>
        <p:blipFill>
          <a:blip r:embed="rId2"/>
          <a:srcRect/>
          <a:stretch>
            <a:fillRect/>
          </a:stretch>
        </p:blipFill>
        <p:spPr bwMode="auto">
          <a:xfrm>
            <a:off x="1914525" y="2400300"/>
            <a:ext cx="3714750" cy="3143250"/>
          </a:xfrm>
          <a:prstGeom prst="rect">
            <a:avLst/>
          </a:prstGeom>
          <a:noFill/>
        </p:spPr>
      </p:pic>
      <p:sp>
        <p:nvSpPr>
          <p:cNvPr id="10" name="TextBox 3"/>
          <p:cNvSpPr txBox="1"/>
          <p:nvPr/>
        </p:nvSpPr>
        <p:spPr>
          <a:xfrm>
            <a:off x="4714875" y="2000250"/>
            <a:ext cx="1200150" cy="1085850"/>
          </a:xfrm>
          <a:prstGeom prst="rect">
            <a:avLst/>
          </a:prstGeom>
          <a:noFill/>
        </p:spPr>
        <p:txBody>
          <a:bodyPr wrap="square" numCol="1"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G</a:t>
            </a:r>
            <a:r>
              <a:rPr lang="bn-BD" sz="1350"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 </a:t>
            </a:r>
            <a:endParaRPr lang="en-US" sz="1350"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4"/>
          <p:cNvSpPr txBox="1"/>
          <p:nvPr/>
        </p:nvSpPr>
        <p:spPr>
          <a:xfrm>
            <a:off x="5514975" y="2686050"/>
            <a:ext cx="1028700" cy="971550"/>
          </a:xfrm>
          <a:prstGeom prst="rect">
            <a:avLst/>
          </a:prstGeom>
          <a:noFill/>
        </p:spPr>
        <p:txBody>
          <a:bodyPr wrap="square" numCol="1"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err="1">
                <a:ln w="11430"/>
                <a:solidFill>
                  <a:srgbClr val="660066"/>
                </a:solidFill>
                <a:effectLst>
                  <a:outerShdw blurRad="50800" dist="39000" dir="5460000" algn="tl">
                    <a:srgbClr val="000000">
                      <a:alpha val="38000"/>
                    </a:srgbClr>
                  </a:outerShdw>
                </a:effectLst>
                <a:latin typeface="NikoshBAN" pitchFamily="2" charset="0"/>
                <a:cs typeface="NikoshBAN" pitchFamily="2" charset="0"/>
              </a:rPr>
              <a:t>oo</a:t>
            </a:r>
            <a:r>
              <a:rPr lang="bn-BD" sz="1350" b="1" dirty="0">
                <a:ln w="11430"/>
                <a:solidFill>
                  <a:srgbClr val="660066"/>
                </a:solidFill>
                <a:effectLst>
                  <a:outerShdw blurRad="50800" dist="39000" dir="5460000" algn="tl">
                    <a:srgbClr val="000000">
                      <a:alpha val="38000"/>
                    </a:srgbClr>
                  </a:outerShdw>
                </a:effectLst>
                <a:latin typeface="NikoshBAN" pitchFamily="2" charset="0"/>
                <a:cs typeface="NikoshBAN" pitchFamily="2" charset="0"/>
              </a:rPr>
              <a:t> </a:t>
            </a:r>
            <a:endParaRPr lang="en-US" sz="1350" b="1" dirty="0">
              <a:ln w="11430"/>
              <a:solidFill>
                <a:srgbClr val="660066"/>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2" name="TextBox 5"/>
          <p:cNvSpPr txBox="1"/>
          <p:nvPr/>
        </p:nvSpPr>
        <p:spPr>
          <a:xfrm>
            <a:off x="6257925" y="3543300"/>
            <a:ext cx="971550" cy="1028700"/>
          </a:xfrm>
          <a:prstGeom prst="rect">
            <a:avLst/>
          </a:prstGeom>
          <a:noFill/>
        </p:spPr>
        <p:txBody>
          <a:bodyPr wrap="square" numCol="1"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n w="11430"/>
                <a:solidFill>
                  <a:srgbClr val="000066"/>
                </a:solidFill>
                <a:effectLst>
                  <a:outerShdw blurRad="50800" dist="39000" dir="5460000" algn="tl">
                    <a:srgbClr val="000000">
                      <a:alpha val="38000"/>
                    </a:srgbClr>
                  </a:outerShdw>
                </a:effectLst>
                <a:latin typeface="NikoshBAN" pitchFamily="2" charset="0"/>
                <a:cs typeface="NikoshBAN" pitchFamily="2" charset="0"/>
              </a:rPr>
              <a:t>d</a:t>
            </a:r>
            <a:r>
              <a:rPr lang="bn-BD" sz="1350" b="1" dirty="0">
                <a:ln w="11430"/>
                <a:solidFill>
                  <a:srgbClr val="000066"/>
                </a:solidFill>
                <a:effectLst>
                  <a:outerShdw blurRad="50800" dist="39000" dir="5460000" algn="tl">
                    <a:srgbClr val="000000">
                      <a:alpha val="38000"/>
                    </a:srgbClr>
                  </a:outerShdw>
                </a:effectLst>
                <a:latin typeface="NikoshBAN" pitchFamily="2" charset="0"/>
                <a:cs typeface="NikoshBAN" pitchFamily="2" charset="0"/>
              </a:rPr>
              <a:t> </a:t>
            </a:r>
            <a:endParaRPr lang="en-US" sz="1350" b="1" dirty="0">
              <a:ln w="11430"/>
              <a:solidFill>
                <a:srgbClr val="000066"/>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TextBox 6"/>
          <p:cNvSpPr txBox="1"/>
          <p:nvPr/>
        </p:nvSpPr>
        <p:spPr>
          <a:xfrm>
            <a:off x="6829425" y="4514850"/>
            <a:ext cx="971550" cy="1085850"/>
          </a:xfrm>
          <a:prstGeom prst="rect">
            <a:avLst/>
          </a:prstGeom>
          <a:noFill/>
        </p:spPr>
        <p:txBody>
          <a:bodyPr wrap="square" numCol="1"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Bye</a:t>
            </a:r>
            <a:r>
              <a:rPr lang="bn-BD" sz="135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 </a:t>
            </a:r>
            <a:endParaRPr lang="en-US" sz="135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4" name="Picture 13" descr="F:\animated\Red-Rose-And-Bird-Animated-roses-9846510-219-320.gif"/>
          <p:cNvPicPr>
            <a:picLocks noChangeAspect="1" noChangeArrowheads="1" noCrop="1"/>
          </p:cNvPicPr>
          <p:nvPr/>
        </p:nvPicPr>
        <p:blipFill>
          <a:blip r:embed="rId3"/>
          <a:srcRect/>
          <a:stretch>
            <a:fillRect/>
          </a:stretch>
        </p:blipFill>
        <p:spPr bwMode="auto">
          <a:xfrm>
            <a:off x="1343025" y="1085850"/>
            <a:ext cx="1828800" cy="4686300"/>
          </a:xfrm>
          <a:prstGeom prst="rect">
            <a:avLst/>
          </a:prstGeom>
          <a:noFill/>
        </p:spPr>
      </p:pic>
    </p:spTree>
    <p:extLst>
      <p:ext uri="{BB962C8B-B14F-4D97-AF65-F5344CB8AC3E}">
        <p14:creationId xmlns:p14="http://schemas.microsoft.com/office/powerpoint/2010/main" val="3672081232"/>
      </p:ext>
    </p:extLst>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36162" y="3005284"/>
            <a:ext cx="2590800" cy="369332"/>
          </a:xfrm>
          <a:prstGeom prst="rect">
            <a:avLst/>
          </a:prstGeom>
          <a:noFill/>
        </p:spPr>
        <p:txBody>
          <a:bodyPr wrap="square" rtlCol="0">
            <a:spAutoFit/>
          </a:bodyPr>
          <a:lstStyle/>
          <a:p>
            <a:pPr algn="ctr"/>
            <a:r>
              <a:rPr lang="en-US" b="1" dirty="0" smtClean="0"/>
              <a:t>SRI LANKA</a:t>
            </a:r>
            <a:endParaRPr lang="en-US" b="1" dirty="0"/>
          </a:p>
        </p:txBody>
      </p:sp>
      <p:sp>
        <p:nvSpPr>
          <p:cNvPr id="15" name="TextBox 14"/>
          <p:cNvSpPr txBox="1"/>
          <p:nvPr/>
        </p:nvSpPr>
        <p:spPr>
          <a:xfrm>
            <a:off x="6360568" y="4949618"/>
            <a:ext cx="2302414" cy="369332"/>
          </a:xfrm>
          <a:prstGeom prst="rect">
            <a:avLst/>
          </a:prstGeom>
          <a:noFill/>
        </p:spPr>
        <p:txBody>
          <a:bodyPr wrap="square" rtlCol="0">
            <a:spAutoFit/>
          </a:bodyPr>
          <a:lstStyle/>
          <a:p>
            <a:pPr algn="ctr"/>
            <a:r>
              <a:rPr lang="en-US" b="1" dirty="0" smtClean="0"/>
              <a:t>PAKISTAN</a:t>
            </a:r>
            <a:endParaRPr lang="en-US" b="1" dirty="0"/>
          </a:p>
        </p:txBody>
      </p:sp>
      <p:grpSp>
        <p:nvGrpSpPr>
          <p:cNvPr id="2" name="Group 1"/>
          <p:cNvGrpSpPr/>
          <p:nvPr/>
        </p:nvGrpSpPr>
        <p:grpSpPr>
          <a:xfrm>
            <a:off x="668217" y="1761454"/>
            <a:ext cx="7916222" cy="3180089"/>
            <a:chOff x="668217" y="1761454"/>
            <a:chExt cx="7916222" cy="318008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761454"/>
              <a:ext cx="2590800" cy="12382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76" y="1774067"/>
              <a:ext cx="2574385" cy="123824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568" y="1761454"/>
              <a:ext cx="2223871" cy="123824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217" y="3569942"/>
              <a:ext cx="2302923" cy="137160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6770" y="3548930"/>
              <a:ext cx="2590800" cy="137160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5158" y="3548930"/>
              <a:ext cx="2269281" cy="1371600"/>
            </a:xfrm>
            <a:prstGeom prst="rect">
              <a:avLst/>
            </a:prstGeom>
          </p:spPr>
        </p:pic>
      </p:grpSp>
      <p:sp>
        <p:nvSpPr>
          <p:cNvPr id="10" name="TextBox 9"/>
          <p:cNvSpPr txBox="1"/>
          <p:nvPr/>
        </p:nvSpPr>
        <p:spPr>
          <a:xfrm>
            <a:off x="766103" y="3030240"/>
            <a:ext cx="2107149" cy="369332"/>
          </a:xfrm>
          <a:prstGeom prst="rect">
            <a:avLst/>
          </a:prstGeom>
          <a:noFill/>
        </p:spPr>
        <p:txBody>
          <a:bodyPr wrap="square" rtlCol="0">
            <a:spAutoFit/>
          </a:bodyPr>
          <a:lstStyle/>
          <a:p>
            <a:pPr algn="ctr"/>
            <a:r>
              <a:rPr lang="en-US" b="1" dirty="0" smtClean="0"/>
              <a:t>BHUTAN</a:t>
            </a:r>
            <a:endParaRPr lang="en-US" b="1" dirty="0"/>
          </a:p>
        </p:txBody>
      </p:sp>
      <p:sp>
        <p:nvSpPr>
          <p:cNvPr id="14" name="TextBox 13"/>
          <p:cNvSpPr txBox="1"/>
          <p:nvPr/>
        </p:nvSpPr>
        <p:spPr>
          <a:xfrm>
            <a:off x="6416753" y="3008668"/>
            <a:ext cx="2302414" cy="369332"/>
          </a:xfrm>
          <a:prstGeom prst="rect">
            <a:avLst/>
          </a:prstGeom>
          <a:noFill/>
        </p:spPr>
        <p:txBody>
          <a:bodyPr wrap="square" rtlCol="0">
            <a:spAutoFit/>
          </a:bodyPr>
          <a:lstStyle/>
          <a:p>
            <a:pPr algn="ctr"/>
            <a:r>
              <a:rPr lang="en-US" b="1" dirty="0" smtClean="0"/>
              <a:t>INDIA</a:t>
            </a:r>
            <a:endParaRPr lang="en-US" b="1" dirty="0"/>
          </a:p>
        </p:txBody>
      </p:sp>
      <p:sp>
        <p:nvSpPr>
          <p:cNvPr id="16" name="TextBox 15"/>
          <p:cNvSpPr txBox="1"/>
          <p:nvPr/>
        </p:nvSpPr>
        <p:spPr>
          <a:xfrm>
            <a:off x="684176" y="4991358"/>
            <a:ext cx="2183349" cy="369332"/>
          </a:xfrm>
          <a:prstGeom prst="rect">
            <a:avLst/>
          </a:prstGeom>
          <a:noFill/>
        </p:spPr>
        <p:txBody>
          <a:bodyPr wrap="square" rtlCol="0">
            <a:spAutoFit/>
          </a:bodyPr>
          <a:lstStyle/>
          <a:p>
            <a:pPr algn="ctr"/>
            <a:r>
              <a:rPr lang="en-US" b="1" dirty="0" smtClean="0"/>
              <a:t>MALDIVES</a:t>
            </a:r>
            <a:endParaRPr lang="en-US" b="1" dirty="0"/>
          </a:p>
        </p:txBody>
      </p:sp>
      <p:sp>
        <p:nvSpPr>
          <p:cNvPr id="17" name="TextBox 16"/>
          <p:cNvSpPr txBox="1"/>
          <p:nvPr/>
        </p:nvSpPr>
        <p:spPr>
          <a:xfrm>
            <a:off x="3538972" y="4920840"/>
            <a:ext cx="2133600" cy="369332"/>
          </a:xfrm>
          <a:prstGeom prst="rect">
            <a:avLst/>
          </a:prstGeom>
          <a:noFill/>
        </p:spPr>
        <p:txBody>
          <a:bodyPr wrap="square" rtlCol="0">
            <a:spAutoFit/>
          </a:bodyPr>
          <a:lstStyle/>
          <a:p>
            <a:pPr algn="ctr"/>
            <a:r>
              <a:rPr lang="en-US" b="1" dirty="0" smtClean="0"/>
              <a:t>NEPAL</a:t>
            </a:r>
            <a:endParaRPr lang="en-US" b="1" dirty="0"/>
          </a:p>
        </p:txBody>
      </p:sp>
      <p:sp>
        <p:nvSpPr>
          <p:cNvPr id="18" name="TextBox 17"/>
          <p:cNvSpPr txBox="1"/>
          <p:nvPr/>
        </p:nvSpPr>
        <p:spPr>
          <a:xfrm>
            <a:off x="1447800" y="5638800"/>
            <a:ext cx="6574301" cy="523220"/>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sz="2800" b="1" dirty="0" smtClean="0"/>
              <a:t>They are our neighboring countries.</a:t>
            </a:r>
            <a:endParaRPr lang="en-US" sz="2800" b="1" dirty="0"/>
          </a:p>
        </p:txBody>
      </p:sp>
      <p:sp>
        <p:nvSpPr>
          <p:cNvPr id="12" name="TextBox 11"/>
          <p:cNvSpPr txBox="1"/>
          <p:nvPr/>
        </p:nvSpPr>
        <p:spPr>
          <a:xfrm>
            <a:off x="1066800" y="381000"/>
            <a:ext cx="7162800" cy="830997"/>
          </a:xfrm>
          <a:prstGeom prst="rect">
            <a:avLst/>
          </a:prstGeom>
          <a:solidFill>
            <a:schemeClr val="accent3">
              <a:lumMod val="20000"/>
              <a:lumOff val="80000"/>
            </a:schemeClr>
          </a:solidFill>
        </p:spPr>
        <p:txBody>
          <a:bodyPr wrap="square" rtlCol="0">
            <a:spAutoFit/>
          </a:bodyPr>
          <a:lstStyle/>
          <a:p>
            <a:pPr algn="ctr"/>
            <a:r>
              <a:rPr lang="en-US" sz="2400" b="1" dirty="0" smtClean="0"/>
              <a:t>Look at the flags and  talk with your partner: what are the countries names of these flags?</a:t>
            </a:r>
            <a:endParaRPr lang="en-US" sz="2400" b="1" dirty="0"/>
          </a:p>
        </p:txBody>
      </p:sp>
    </p:spTree>
    <p:extLst>
      <p:ext uri="{BB962C8B-B14F-4D97-AF65-F5344CB8AC3E}">
        <p14:creationId xmlns:p14="http://schemas.microsoft.com/office/powerpoint/2010/main" val="9518664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0" grpId="0"/>
      <p:bldP spid="14" grpId="0"/>
      <p:bldP spid="16" grpId="0"/>
      <p:bldP spid="17" grpId="0"/>
      <p:bldP spid="18"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59286" y="5394375"/>
            <a:ext cx="6172200" cy="523220"/>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sz="2800" b="1" dirty="0" smtClean="0">
                <a:latin typeface="Times New Roman" pitchFamily="18" charset="0"/>
                <a:cs typeface="Times New Roman" pitchFamily="18" charset="0"/>
              </a:rPr>
              <a:t>He is Sri Lankan cricketer.</a:t>
            </a:r>
            <a:endParaRPr lang="en-US" sz="2800" b="1" dirty="0">
              <a:latin typeface="Times New Roman" pitchFamily="18" charset="0"/>
              <a:cs typeface="Times New Roman" pitchFamily="18" charset="0"/>
            </a:endParaRPr>
          </a:p>
        </p:txBody>
      </p:sp>
      <p:sp>
        <p:nvSpPr>
          <p:cNvPr id="6" name="TextBox 5"/>
          <p:cNvSpPr txBox="1"/>
          <p:nvPr/>
        </p:nvSpPr>
        <p:spPr>
          <a:xfrm>
            <a:off x="381000" y="421309"/>
            <a:ext cx="8305800" cy="954107"/>
          </a:xfrm>
          <a:prstGeom prst="rect">
            <a:avLst/>
          </a:prstGeom>
          <a:solidFill>
            <a:schemeClr val="accent3">
              <a:lumMod val="20000"/>
              <a:lumOff val="80000"/>
            </a:schemeClr>
          </a:solidFill>
        </p:spPr>
        <p:txBody>
          <a:bodyPr wrap="square" rtlCol="0">
            <a:spAutoFit/>
          </a:bodyPr>
          <a:lstStyle/>
          <a:p>
            <a:pPr algn="ctr"/>
            <a:r>
              <a:rPr lang="en-US" sz="2800" b="1" dirty="0" smtClean="0"/>
              <a:t>Look at the following picture and guess who he is and what his name is?</a:t>
            </a:r>
            <a:endParaRPr lang="en-US" sz="28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24000"/>
            <a:ext cx="5486400" cy="3352815"/>
          </a:xfrm>
          <a:prstGeom prst="rect">
            <a:avLst/>
          </a:prstGeom>
        </p:spPr>
      </p:pic>
    </p:spTree>
    <p:extLst>
      <p:ext uri="{BB962C8B-B14F-4D97-AF65-F5344CB8AC3E}">
        <p14:creationId xmlns:p14="http://schemas.microsoft.com/office/powerpoint/2010/main" val="21039956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6934200" cy="523220"/>
          </a:xfrm>
          <a:prstGeom prst="rect">
            <a:avLst/>
          </a:prstGeom>
          <a:solidFill>
            <a:schemeClr val="bg1">
              <a:lumMod val="95000"/>
            </a:schemeClr>
          </a:solidFill>
        </p:spPr>
        <p:txBody>
          <a:bodyPr wrap="square" rtlCol="0">
            <a:spAutoFit/>
          </a:bodyPr>
          <a:lstStyle/>
          <a:p>
            <a:pPr algn="ctr"/>
            <a:r>
              <a:rPr lang="en-US" sz="2800" dirty="0" smtClean="0">
                <a:latin typeface="Elephant" pitchFamily="18" charset="0"/>
              </a:rPr>
              <a:t>So, today we’ll read  about</a:t>
            </a:r>
            <a:endParaRPr lang="en-US" sz="2800" dirty="0">
              <a:latin typeface="Elephant" pitchFamily="18" charset="0"/>
            </a:endParaRPr>
          </a:p>
        </p:txBody>
      </p:sp>
      <p:sp>
        <p:nvSpPr>
          <p:cNvPr id="5" name="TextBox 4"/>
          <p:cNvSpPr txBox="1"/>
          <p:nvPr/>
        </p:nvSpPr>
        <p:spPr>
          <a:xfrm>
            <a:off x="1828800" y="2895600"/>
            <a:ext cx="5715000" cy="369332"/>
          </a:xfrm>
          <a:prstGeom prst="rect">
            <a:avLst/>
          </a:prstGeom>
          <a:noFill/>
        </p:spPr>
        <p:txBody>
          <a:bodyPr wrap="square" rtlCol="0">
            <a:spAutoFit/>
          </a:bodyPr>
          <a:lstStyle/>
          <a:p>
            <a:endParaRPr lang="en-US" dirty="0"/>
          </a:p>
        </p:txBody>
      </p:sp>
      <p:sp>
        <p:nvSpPr>
          <p:cNvPr id="9" name="Round Diagonal Corner Rectangle 8"/>
          <p:cNvSpPr/>
          <p:nvPr/>
        </p:nvSpPr>
        <p:spPr>
          <a:xfrm>
            <a:off x="1600200" y="4407932"/>
            <a:ext cx="6172200" cy="1752600"/>
          </a:xfrm>
          <a:prstGeom prst="round2Diag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OUR NEIGHBOURS</a:t>
            </a:r>
          </a:p>
          <a:p>
            <a:pPr algn="ctr"/>
            <a:r>
              <a:rPr lang="en-US" sz="4400" b="1" dirty="0" smtClean="0">
                <a:solidFill>
                  <a:schemeClr val="tx1"/>
                </a:solidFill>
                <a:latin typeface="Times New Roman" pitchFamily="18" charset="0"/>
                <a:cs typeface="Times New Roman" pitchFamily="18" charset="0"/>
              </a:rPr>
              <a:t>* SRI LANKA *</a:t>
            </a:r>
            <a:endParaRPr lang="en-US" sz="4400" b="1"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262" y="1912945"/>
            <a:ext cx="4181475" cy="2228850"/>
          </a:xfrm>
          <a:prstGeom prst="rect">
            <a:avLst/>
          </a:prstGeom>
        </p:spPr>
      </p:pic>
      <p:sp>
        <p:nvSpPr>
          <p:cNvPr id="7" name="Rectangle 6"/>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93870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827369"/>
            <a:ext cx="4724400" cy="707886"/>
          </a:xfrm>
          <a:prstGeom prst="rect">
            <a:avLst/>
          </a:prstGeom>
          <a:solidFill>
            <a:schemeClr val="bg1">
              <a:lumMod val="95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smtClean="0"/>
              <a:t>Learning outcomes</a:t>
            </a:r>
            <a:endParaRPr lang="en-US" sz="4000" b="1" dirty="0"/>
          </a:p>
        </p:txBody>
      </p:sp>
      <p:sp>
        <p:nvSpPr>
          <p:cNvPr id="3" name="TextBox 2"/>
          <p:cNvSpPr txBox="1"/>
          <p:nvPr/>
        </p:nvSpPr>
        <p:spPr>
          <a:xfrm>
            <a:off x="381000" y="2057400"/>
            <a:ext cx="8382000" cy="3539430"/>
          </a:xfrm>
          <a:prstGeom prst="rect">
            <a:avLst/>
          </a:prstGeom>
          <a:solidFill>
            <a:schemeClr val="accent3">
              <a:lumMod val="20000"/>
              <a:lumOff val="8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smtClean="0"/>
              <a:t>about </a:t>
            </a:r>
            <a:r>
              <a:rPr lang="en-US" sz="3200" b="1" dirty="0" smtClean="0"/>
              <a:t>some interesting places of a    country. </a:t>
            </a:r>
          </a:p>
          <a:p>
            <a:r>
              <a:rPr lang="en-US" sz="3200" b="1" dirty="0"/>
              <a:t>After completing this lesson, students will be able to …..</a:t>
            </a:r>
          </a:p>
          <a:p>
            <a:endParaRPr lang="en-US" sz="3200" b="1" dirty="0"/>
          </a:p>
          <a:p>
            <a:pPr marL="285750" indent="-285750">
              <a:buFont typeface="Wingdings" pitchFamily="2" charset="2"/>
              <a:buChar char="Ø"/>
            </a:pPr>
            <a:r>
              <a:rPr lang="en-US" sz="3200" b="1" dirty="0"/>
              <a:t> read, comprehend and summaries text.</a:t>
            </a:r>
          </a:p>
          <a:p>
            <a:pPr marL="342900" indent="-342900">
              <a:buFont typeface="Wingdings" pitchFamily="2" charset="2"/>
              <a:buChar char="Ø"/>
            </a:pPr>
            <a:r>
              <a:rPr lang="en-US" sz="3200" b="1" dirty="0"/>
              <a:t>ask and answer questions.</a:t>
            </a:r>
          </a:p>
          <a:p>
            <a:pPr marL="285750" indent="-285750">
              <a:buFont typeface="Wingdings" pitchFamily="2" charset="2"/>
              <a:buChar char="Ø"/>
            </a:pPr>
            <a:r>
              <a:rPr lang="en-US" sz="3200" b="1" dirty="0"/>
              <a:t> write a paragraph </a:t>
            </a:r>
            <a:endParaRPr lang="en-US" sz="3200" b="1" dirty="0">
              <a:solidFill>
                <a:srgbClr val="0070C0"/>
              </a:solidFill>
            </a:endParaRPr>
          </a:p>
        </p:txBody>
      </p:sp>
      <p:sp>
        <p:nvSpPr>
          <p:cNvPr id="5" name="Rectangle 4"/>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4725413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33400"/>
            <a:ext cx="7391400" cy="830997"/>
          </a:xfrm>
          <a:prstGeom prst="rect">
            <a:avLst/>
          </a:prstGeom>
          <a:solidFill>
            <a:schemeClr val="tx2">
              <a:lumMod val="20000"/>
              <a:lumOff val="80000"/>
            </a:schemeClr>
          </a:solidFill>
          <a:ln w="3175">
            <a:solidFill>
              <a:schemeClr val="tx1"/>
            </a:solidFill>
          </a:ln>
        </p:spPr>
        <p:txBody>
          <a:bodyPr wrap="square" rtlCol="0">
            <a:spAutoFit/>
          </a:bodyPr>
          <a:lstStyle/>
          <a:p>
            <a:pPr algn="ctr"/>
            <a:r>
              <a:rPr lang="en-US" sz="2400" b="1" dirty="0" smtClean="0"/>
              <a:t>Look at the picture and discuss with your friend :       what do we say when any new person come to us?</a:t>
            </a:r>
            <a:endParaRPr lang="en-US" sz="2400" b="1" dirty="0"/>
          </a:p>
        </p:txBody>
      </p:sp>
      <p:sp>
        <p:nvSpPr>
          <p:cNvPr id="4" name="TextBox 3"/>
          <p:cNvSpPr txBox="1"/>
          <p:nvPr/>
        </p:nvSpPr>
        <p:spPr>
          <a:xfrm>
            <a:off x="694723" y="4574685"/>
            <a:ext cx="2362200" cy="46166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b="1" dirty="0" smtClean="0"/>
              <a:t>Usually we say :</a:t>
            </a:r>
            <a:endParaRPr lang="en-US" sz="2400" b="1" dirty="0"/>
          </a:p>
        </p:txBody>
      </p:sp>
      <p:sp>
        <p:nvSpPr>
          <p:cNvPr id="5" name="Rectangle 4"/>
          <p:cNvSpPr/>
          <p:nvPr/>
        </p:nvSpPr>
        <p:spPr>
          <a:xfrm>
            <a:off x="2786163" y="4576465"/>
            <a:ext cx="3571669" cy="1413548"/>
          </a:xfrm>
          <a:prstGeom prst="rect">
            <a:avLst/>
          </a:prstGeom>
        </p:spPr>
        <p:txBody>
          <a:bodyPr wrap="square">
            <a:prstTxWarp prst="textWave2">
              <a:avLst/>
            </a:prstTxWarp>
            <a:spAutoFit/>
          </a:bodyPr>
          <a:lstStyle/>
          <a:p>
            <a:pPr>
              <a:lnSpc>
                <a:spcPct val="107000"/>
              </a:lnSpc>
              <a:spcAft>
                <a:spcPts val="800"/>
              </a:spcAft>
            </a:pPr>
            <a:r>
              <a:rPr lang="en-US" b="1"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Vrinda" panose="02000500000000020004" pitchFamily="2" charset="0"/>
              </a:rPr>
              <a:t>welcome</a:t>
            </a:r>
            <a:endParaRPr lang="en-US" sz="800" dirty="0">
              <a:effectLst/>
              <a:latin typeface="Calibri" panose="020F0502020204030204" pitchFamily="34" charset="0"/>
              <a:ea typeface="Calibri" panose="020F0502020204030204" pitchFamily="34" charset="0"/>
              <a:cs typeface="Vrinda" panose="02000500000000020004" pitchFamily="2" charset="0"/>
            </a:endParaRPr>
          </a:p>
        </p:txBody>
      </p:sp>
      <p:sp>
        <p:nvSpPr>
          <p:cNvPr id="6" name="TextBox 5"/>
          <p:cNvSpPr txBox="1"/>
          <p:nvPr/>
        </p:nvSpPr>
        <p:spPr>
          <a:xfrm>
            <a:off x="1143000" y="528932"/>
            <a:ext cx="7391400" cy="830997"/>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400" b="1" dirty="0" smtClean="0"/>
              <a:t>Do you know what do Sri Lankan people say at this situation? </a:t>
            </a:r>
            <a:endParaRPr lang="en-US" sz="2400" b="1" dirty="0"/>
          </a:p>
        </p:txBody>
      </p:sp>
      <p:sp>
        <p:nvSpPr>
          <p:cNvPr id="7" name="TextBox 6"/>
          <p:cNvSpPr txBox="1"/>
          <p:nvPr/>
        </p:nvSpPr>
        <p:spPr>
          <a:xfrm>
            <a:off x="104511" y="4583850"/>
            <a:ext cx="3124200" cy="461665"/>
          </a:xfrm>
          <a:prstGeom prst="rect">
            <a:avLst/>
          </a:prstGeom>
          <a:solidFill>
            <a:schemeClr val="accent4">
              <a:lumMod val="40000"/>
              <a:lumOff val="60000"/>
            </a:schemeClr>
          </a:solidFill>
          <a:ln w="3175">
            <a:solidFill>
              <a:schemeClr val="tx1"/>
            </a:solidFill>
          </a:ln>
        </p:spPr>
        <p:txBody>
          <a:bodyPr wrap="square" rtlCol="0">
            <a:spAutoFit/>
          </a:bodyPr>
          <a:lstStyle/>
          <a:p>
            <a:r>
              <a:rPr lang="en-US" sz="2400" b="1" dirty="0" smtClean="0"/>
              <a:t>Sri Lankan people say</a:t>
            </a:r>
            <a:endParaRPr lang="en-US" sz="2400" b="1" dirty="0"/>
          </a:p>
        </p:txBody>
      </p:sp>
      <p:sp>
        <p:nvSpPr>
          <p:cNvPr id="8" name="TextBox 7"/>
          <p:cNvSpPr txBox="1"/>
          <p:nvPr/>
        </p:nvSpPr>
        <p:spPr>
          <a:xfrm>
            <a:off x="3286604" y="4656008"/>
            <a:ext cx="3962400" cy="1595615"/>
          </a:xfrm>
          <a:prstGeom prst="rect">
            <a:avLst/>
          </a:prstGeom>
          <a:noFill/>
        </p:spPr>
        <p:txBody>
          <a:bodyPr wrap="square" rtlCol="0">
            <a:prstTxWarp prst="textStop">
              <a:avLst/>
            </a:prstTxWarp>
            <a:spAutoFit/>
          </a:bodyPr>
          <a:lstStyle/>
          <a:p>
            <a:r>
              <a:rPr lang="en-US" sz="48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Ayubowan</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TextBox 8"/>
          <p:cNvSpPr txBox="1"/>
          <p:nvPr/>
        </p:nvSpPr>
        <p:spPr>
          <a:xfrm>
            <a:off x="380996" y="5990013"/>
            <a:ext cx="8382000" cy="523220"/>
          </a:xfrm>
          <a:prstGeom prst="rect">
            <a:avLst/>
          </a:prstGeom>
          <a:noFill/>
        </p:spPr>
        <p:txBody>
          <a:bodyPr wrap="square" rtlCol="0">
            <a:spAutoFit/>
          </a:bodyPr>
          <a:lstStyle/>
          <a:p>
            <a:r>
              <a:rPr lang="en-US" sz="2800" b="1" dirty="0" err="1" smtClean="0"/>
              <a:t>Ayubowan</a:t>
            </a:r>
            <a:r>
              <a:rPr lang="en-US" sz="2800" b="1" dirty="0" smtClean="0"/>
              <a:t> mean: “ May you have the gift of long life”.</a:t>
            </a:r>
            <a:endParaRPr lang="en-US" sz="2800" b="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075" y="1553514"/>
            <a:ext cx="4163057" cy="31222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075" y="1506205"/>
            <a:ext cx="4163057" cy="3083720"/>
          </a:xfrm>
          <a:prstGeom prst="ellipse">
            <a:avLst/>
          </a:prstGeom>
          <a:ln>
            <a:noFill/>
          </a:ln>
          <a:effectLst>
            <a:softEdge rad="112500"/>
          </a:effectLst>
        </p:spPr>
      </p:pic>
    </p:spTree>
    <p:extLst>
      <p:ext uri="{BB962C8B-B14F-4D97-AF65-F5344CB8AC3E}">
        <p14:creationId xmlns:p14="http://schemas.microsoft.com/office/powerpoint/2010/main" val="34622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7"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5"/>
                                        </p:tgtEl>
                                        <p:attrNameLst>
                                          <p:attrName>ppt_w</p:attrName>
                                        </p:attrNameLst>
                                      </p:cBhvr>
                                      <p:tavLst>
                                        <p:tav tm="0">
                                          <p:val>
                                            <p:strVal val="ppt_w"/>
                                          </p:val>
                                        </p:tav>
                                        <p:tav tm="100000">
                                          <p:val>
                                            <p:fltVal val="0"/>
                                          </p:val>
                                        </p:tav>
                                      </p:tavLst>
                                    </p:anim>
                                    <p:anim calcmode="lin" valueType="num">
                                      <p:cBhvr>
                                        <p:cTn id="27" dur="500"/>
                                        <p:tgtEl>
                                          <p:spTgt spid="5"/>
                                        </p:tgtEl>
                                        <p:attrNameLst>
                                          <p:attrName>ppt_h</p:attrName>
                                        </p:attrNameLst>
                                      </p:cBhvr>
                                      <p:tavLst>
                                        <p:tav tm="0">
                                          <p:val>
                                            <p:strVal val="ppt_h"/>
                                          </p:val>
                                        </p:tav>
                                        <p:tav tm="100000">
                                          <p:val>
                                            <p:fltVal val="0"/>
                                          </p:val>
                                        </p:tav>
                                      </p:tavLst>
                                    </p:anim>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par>
                          <p:cTn id="30" fill="hold">
                            <p:stCondLst>
                              <p:cond delay="500"/>
                            </p:stCondLst>
                            <p:childTnLst>
                              <p:par>
                                <p:cTn id="31" presetID="53" presetClass="exit" presetSubtype="32" fill="hold" grpId="1" nodeType="afterEffect">
                                  <p:stCondLst>
                                    <p:cond delay="0"/>
                                  </p:stCondLst>
                                  <p:childTnLst>
                                    <p:anim calcmode="lin" valueType="num">
                                      <p:cBhvr>
                                        <p:cTn id="32" dur="500"/>
                                        <p:tgtEl>
                                          <p:spTgt spid="4"/>
                                        </p:tgtEl>
                                        <p:attrNameLst>
                                          <p:attrName>ppt_w</p:attrName>
                                        </p:attrNameLst>
                                      </p:cBhvr>
                                      <p:tavLst>
                                        <p:tav tm="0">
                                          <p:val>
                                            <p:strVal val="ppt_w"/>
                                          </p:val>
                                        </p:tav>
                                        <p:tav tm="100000">
                                          <p:val>
                                            <p:fltVal val="0"/>
                                          </p:val>
                                        </p:tav>
                                      </p:tavLst>
                                    </p:anim>
                                    <p:anim calcmode="lin" valueType="num">
                                      <p:cBhvr>
                                        <p:cTn id="33" dur="500"/>
                                        <p:tgtEl>
                                          <p:spTgt spid="4"/>
                                        </p:tgtEl>
                                        <p:attrNameLst>
                                          <p:attrName>ppt_h</p:attrName>
                                        </p:attrNameLst>
                                      </p:cBhvr>
                                      <p:tavLst>
                                        <p:tav tm="0">
                                          <p:val>
                                            <p:strVal val="ppt_h"/>
                                          </p:val>
                                        </p:tav>
                                        <p:tav tm="100000">
                                          <p:val>
                                            <p:fltVal val="0"/>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2" nodeType="clickEffect">
                                  <p:stCondLst>
                                    <p:cond delay="0"/>
                                  </p:stCondLst>
                                  <p:childTnLst>
                                    <p:anim calcmode="lin" valueType="num">
                                      <p:cBhvr>
                                        <p:cTn id="39" dur="500"/>
                                        <p:tgtEl>
                                          <p:spTgt spid="5"/>
                                        </p:tgtEl>
                                        <p:attrNameLst>
                                          <p:attrName>ppt_w</p:attrName>
                                        </p:attrNameLst>
                                      </p:cBhvr>
                                      <p:tavLst>
                                        <p:tav tm="0">
                                          <p:val>
                                            <p:strVal val="ppt_w"/>
                                          </p:val>
                                        </p:tav>
                                        <p:tav tm="100000">
                                          <p:val>
                                            <p:fltVal val="0"/>
                                          </p:val>
                                        </p:tav>
                                      </p:tavLst>
                                    </p:anim>
                                    <p:anim calcmode="lin" valueType="num">
                                      <p:cBhvr>
                                        <p:cTn id="40" dur="500"/>
                                        <p:tgtEl>
                                          <p:spTgt spid="5"/>
                                        </p:tgtEl>
                                        <p:attrNameLst>
                                          <p:attrName>ppt_h</p:attrName>
                                        </p:attrNameLst>
                                      </p:cBhvr>
                                      <p:tavLst>
                                        <p:tav tm="0">
                                          <p:val>
                                            <p:strVal val="ppt_h"/>
                                          </p:val>
                                        </p:tav>
                                        <p:tav tm="100000">
                                          <p:val>
                                            <p:fltVal val="0"/>
                                          </p:val>
                                        </p:tav>
                                      </p:tavLst>
                                    </p:anim>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17" presetClass="entr" presetSubtype="1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5" grpId="2"/>
      <p:bldP spid="6" grpId="0" animBg="1"/>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267667"/>
            <a:ext cx="7037385" cy="830997"/>
          </a:xfrm>
          <a:prstGeom prst="rect">
            <a:avLst/>
          </a:prstGeom>
          <a:solidFill>
            <a:schemeClr val="accent3">
              <a:lumMod val="40000"/>
              <a:lumOff val="60000"/>
            </a:schemeClr>
          </a:solidFill>
          <a:ln w="3175">
            <a:solidFill>
              <a:schemeClr val="tx1"/>
            </a:solidFill>
          </a:ln>
          <a:effectLst/>
        </p:spPr>
        <p:txBody>
          <a:bodyPr wrap="square" rtlCol="0">
            <a:spAutoFit/>
          </a:bodyPr>
          <a:lstStyle/>
          <a:p>
            <a:pPr algn="ctr"/>
            <a:r>
              <a:rPr lang="en-US" sz="2400" b="1" dirty="0" smtClean="0">
                <a:ln w="0"/>
                <a:effectLst>
                  <a:outerShdw blurRad="38100" dist="19050" dir="2700000" algn="tl" rotWithShape="0">
                    <a:schemeClr val="dk1">
                      <a:alpha val="40000"/>
                    </a:schemeClr>
                  </a:outerShdw>
                </a:effectLst>
              </a:rPr>
              <a:t>Listen the text attentively then answer the  questions that has been given section ‘A’.</a:t>
            </a:r>
            <a:endParaRPr lang="en-US" sz="2400" b="1"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282" y="1994318"/>
            <a:ext cx="1828800" cy="28693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692" y="742872"/>
            <a:ext cx="3505200" cy="58477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3200" b="1" dirty="0" smtClean="0"/>
              <a:t>Model Reading</a:t>
            </a: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716963"/>
            <a:ext cx="1524000" cy="152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811" y="2591705"/>
            <a:ext cx="1295400" cy="16133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8046153"/>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480731"/>
            <a:ext cx="6238503" cy="46166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The nickname of Sri Lanka is teardrop of India.</a:t>
            </a:r>
            <a:endParaRPr lang="en-US" sz="2400" b="1"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765003"/>
            <a:ext cx="3810000" cy="2581275"/>
          </a:xfrm>
          <a:prstGeom prst="rect">
            <a:avLst/>
          </a:prstGeom>
        </p:spPr>
      </p:pic>
      <p:sp>
        <p:nvSpPr>
          <p:cNvPr id="4" name="TextBox 3"/>
          <p:cNvSpPr txBox="1"/>
          <p:nvPr/>
        </p:nvSpPr>
        <p:spPr>
          <a:xfrm>
            <a:off x="2743200" y="709257"/>
            <a:ext cx="4191000" cy="830997"/>
          </a:xfrm>
          <a:prstGeom prst="rect">
            <a:avLst/>
          </a:prstGeom>
          <a:noFill/>
          <a:ln w="3175">
            <a:noFill/>
          </a:ln>
        </p:spPr>
        <p:txBody>
          <a:bodyPr wrap="square" rtlCol="0">
            <a:prstTxWarp prst="textWave1">
              <a:avLst/>
            </a:prstTxWarp>
            <a:spAutoFit/>
          </a:bodyPr>
          <a:lstStyle/>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Teardrop</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2449056" y="5244995"/>
            <a:ext cx="6161544" cy="1200329"/>
          </a:xfrm>
          <a:prstGeom prst="rect">
            <a:avLst/>
          </a:prstGeom>
          <a:solidFill>
            <a:schemeClr val="accent2">
              <a:lumMod val="20000"/>
              <a:lumOff val="80000"/>
            </a:schemeClr>
          </a:solidFill>
          <a:ln w="3175">
            <a:solidFill>
              <a:schemeClr val="tx1"/>
            </a:solidFill>
          </a:ln>
        </p:spPr>
        <p:txBody>
          <a:bodyPr wrap="square" rtlCol="0">
            <a:spAutoFit/>
          </a:bodyPr>
          <a:lstStyle/>
          <a:p>
            <a:pPr algn="ctr"/>
            <a:endParaRPr lang="en-US" sz="2400" b="1" dirty="0" smtClean="0"/>
          </a:p>
          <a:p>
            <a:pPr algn="ctr"/>
            <a:r>
              <a:rPr lang="en-US" sz="2400" b="1" dirty="0" smtClean="0"/>
              <a:t>A drop of water that comes from eye in sorrow.</a:t>
            </a:r>
          </a:p>
          <a:p>
            <a:pPr algn="ctr"/>
            <a:endParaRPr lang="en-US" sz="2400" b="1" dirty="0"/>
          </a:p>
        </p:txBody>
      </p:sp>
      <p:grpSp>
        <p:nvGrpSpPr>
          <p:cNvPr id="8" name="Group 7"/>
          <p:cNvGrpSpPr/>
          <p:nvPr/>
        </p:nvGrpSpPr>
        <p:grpSpPr>
          <a:xfrm>
            <a:off x="651442" y="571842"/>
            <a:ext cx="1638300" cy="1436179"/>
            <a:chOff x="628650" y="762000"/>
            <a:chExt cx="1600200" cy="1368615"/>
          </a:xfrm>
        </p:grpSpPr>
        <p:sp>
          <p:nvSpPr>
            <p:cNvPr id="9" name="Rectangle 8"/>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650" y="1667445"/>
              <a:ext cx="1600200" cy="46317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ectangle 10"/>
          <p:cNvSpPr/>
          <p:nvPr/>
        </p:nvSpPr>
        <p:spPr>
          <a:xfrm>
            <a:off x="610015" y="5368617"/>
            <a:ext cx="1668004" cy="100337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Meaning</a:t>
            </a:r>
            <a:r>
              <a:rPr lang="en-US" sz="2400" b="1" dirty="0" smtClean="0"/>
              <a:t> </a:t>
            </a:r>
          </a:p>
          <a:p>
            <a:pPr algn="ctr"/>
            <a:r>
              <a:rPr lang="en-US" sz="1400" b="1" dirty="0" smtClean="0">
                <a:solidFill>
                  <a:srgbClr val="FFFF00"/>
                </a:solidFill>
              </a:rPr>
              <a:t>(Click here)</a:t>
            </a:r>
            <a:endParaRPr lang="en-US" sz="1400" dirty="0">
              <a:solidFill>
                <a:srgbClr val="FFFF00"/>
              </a:solidFill>
            </a:endParaRPr>
          </a:p>
        </p:txBody>
      </p:sp>
    </p:spTree>
    <p:extLst>
      <p:ext uri="{BB962C8B-B14F-4D97-AF65-F5344CB8AC3E}">
        <p14:creationId xmlns:p14="http://schemas.microsoft.com/office/powerpoint/2010/main" val="322368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childTnLst>
              </p:cTn>
              <p:nextCondLst>
                <p:cond evt="onClick" delay="0">
                  <p:tgtEl>
                    <p:spTgt spid="11"/>
                  </p:tgtEl>
                </p:cond>
              </p:nextCondLst>
            </p:seq>
          </p:childTnLst>
        </p:cTn>
      </p:par>
    </p:tnLst>
    <p:bldLst>
      <p:bldP spid="2" grpId="0" animBg="1"/>
      <p:bldP spid="4" grpId="0"/>
      <p:bldP spid="5" grpId="0" animBg="1"/>
      <p:bldP spid="11" grpId="0" animBg="1"/>
    </p:bldLst>
  </p:timing>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2204</TotalTime>
  <Words>595</Words>
  <Application>Microsoft Office PowerPoint</Application>
  <PresentationFormat>On-screen Show (4:3)</PresentationFormat>
  <Paragraphs>111</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Samsul</cp:lastModifiedBy>
  <cp:revision>214</cp:revision>
  <dcterms:created xsi:type="dcterms:W3CDTF">2006-08-16T00:00:00Z</dcterms:created>
  <dcterms:modified xsi:type="dcterms:W3CDTF">2021-09-29T12:44:54Z</dcterms:modified>
</cp:coreProperties>
</file>