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4" r:id="rId2"/>
    <p:sldId id="326" r:id="rId3"/>
    <p:sldId id="327" r:id="rId4"/>
    <p:sldId id="328" r:id="rId5"/>
    <p:sldId id="340" r:id="rId6"/>
    <p:sldId id="274" r:id="rId7"/>
    <p:sldId id="338" r:id="rId8"/>
    <p:sldId id="299" r:id="rId9"/>
    <p:sldId id="298" r:id="rId10"/>
    <p:sldId id="297" r:id="rId11"/>
    <p:sldId id="301" r:id="rId12"/>
    <p:sldId id="330" r:id="rId13"/>
    <p:sldId id="331" r:id="rId14"/>
    <p:sldId id="332" r:id="rId15"/>
    <p:sldId id="333" r:id="rId16"/>
    <p:sldId id="334" r:id="rId17"/>
    <p:sldId id="306" r:id="rId18"/>
    <p:sldId id="307" r:id="rId19"/>
    <p:sldId id="335" r:id="rId20"/>
    <p:sldId id="322" r:id="rId21"/>
    <p:sldId id="350" r:id="rId22"/>
    <p:sldId id="336" r:id="rId23"/>
    <p:sldId id="342" r:id="rId24"/>
    <p:sldId id="343" r:id="rId25"/>
    <p:sldId id="32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4C0000"/>
    <a:srgbClr val="1C0A0A"/>
    <a:srgbClr val="E4D2F2"/>
    <a:srgbClr val="FAC6EF"/>
    <a:srgbClr val="FCDCF5"/>
    <a:srgbClr val="FDE9F9"/>
    <a:srgbClr val="7E0000"/>
    <a:srgbClr val="F169D4"/>
    <a:srgbClr val="C7A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5" autoAdjust="0"/>
    <p:restoredTop sz="94660"/>
  </p:normalViewPr>
  <p:slideViewPr>
    <p:cSldViewPr>
      <p:cViewPr varScale="1">
        <p:scale>
          <a:sx n="66" d="100"/>
          <a:sy n="66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FA675-8F11-4B1C-B7F6-664D5384016F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C556-EEDB-4305-B423-EC22A58F7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পাঠ ঘোষনা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1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এবং বাক্য রচনা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C556-EEDB-4305-B423-EC22A58F71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4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612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9156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8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9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6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9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75742"/>
            <a:ext cx="7068250" cy="5107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1481694" y="2667000"/>
            <a:ext cx="54747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>
                  <a:solidFill>
                    <a:srgbClr val="C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</a:p>
          <a:p>
            <a:pPr algn="ctr"/>
            <a:endParaRPr lang="en-US" sz="88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8512"/>
            <a:ext cx="1980032" cy="14863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134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37086"/>
            <a:ext cx="6512854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ব্দের অর্থ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বাক্যগঠন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728" y="1667499"/>
            <a:ext cx="171555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মিনতি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197" y="3429954"/>
            <a:ext cx="19832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কোকনদ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61" y="4983805"/>
            <a:ext cx="18287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41" y="1399133"/>
            <a:ext cx="3124200" cy="15149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866811"/>
            <a:ext cx="3124200" cy="140039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848830" y="1655114"/>
            <a:ext cx="292463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বিনীত প্রার্থনা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2182" y="3161723"/>
            <a:ext cx="231445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পদ্ম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2182" y="4867764"/>
            <a:ext cx="211727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912" y="4382964"/>
            <a:ext cx="3190105" cy="178645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0867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38299" y="370262"/>
            <a:ext cx="5562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" y="1684546"/>
            <a:ext cx="1828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শরদে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7573" y="3348894"/>
            <a:ext cx="14260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973" y="5181600"/>
            <a:ext cx="14006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607555"/>
            <a:ext cx="2895600" cy="1640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m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799" y="2905201"/>
            <a:ext cx="2895600" cy="1514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019801" y="1802427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শরৎ কাল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9801" y="3366203"/>
            <a:ext cx="218661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আশীর্বাদ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1" y="5029200"/>
            <a:ext cx="18287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163117"/>
            <a:ext cx="2945941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4456" y="24077"/>
            <a:ext cx="427014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</a:p>
          <a:p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69" y="438819"/>
            <a:ext cx="1194060" cy="96881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1433" y="3986637"/>
            <a:ext cx="7984995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রেখো, মা, দাসেরে মনে,       এ মিনতি করি পদে।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সাধিতে মনের সাধ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ঘটে যদি পরমাদ,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মধুহীন করো না গো        তব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মনঃকোকনদে।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9" y="1499352"/>
            <a:ext cx="3775882" cy="24681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1" y="1235199"/>
            <a:ext cx="3505200" cy="281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437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3481" y="4267200"/>
            <a:ext cx="7620000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প্রবাসে, দৈবের বশে,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জীব-তারা যদি খসে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এ দেহ-আকাশ হতে,              নাহি খেদ তাহে।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96" y="762001"/>
            <a:ext cx="253927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03" y="762000"/>
            <a:ext cx="2950793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762000"/>
            <a:ext cx="2825681" cy="3276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0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2918612"/>
            <a:ext cx="8250947" cy="2677656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কর তুমি মা-বাবার সাথে প্রবাসে অবস্থান করছ, বিদেশের ঐশ্বর্য ও জৌলুস সত্বেও তুমি জন্মভূমি দেশের কথা ভুলতে পারছনা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এরূপ অবস্থায়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স্বদেশের প্রতি তোমার অনুভূতি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পাঁচটি বাক্যে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</a:t>
            </a:r>
          </a:p>
          <a:p>
            <a:pPr algn="just"/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0" y="582861"/>
            <a:ext cx="1752570" cy="1703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260984" y="402066"/>
            <a:ext cx="4317230" cy="769441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একক কাজ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5914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2" y="4217597"/>
            <a:ext cx="8350826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জন্মিলে মরিতে হবে,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অমর কে কোথা কবে,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চিরস্থির কবে নীর,        হায় রে, জীবন-নদে?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4046264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64" y="609600"/>
            <a:ext cx="3726136" cy="3398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4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648200"/>
            <a:ext cx="7620000" cy="206210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কিন্তু যদি রাখ মনে,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নাহি, মা, ডরি শমনে;</a:t>
            </a:r>
          </a:p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মক্ষিকাও গলে না গো         পড়িলে অমৃত-হ্রদে।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637308"/>
            <a:ext cx="4012195" cy="38584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3981">
            <a:off x="1893604" y="1404179"/>
            <a:ext cx="1679714" cy="14013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0" y="637308"/>
            <a:ext cx="3871040" cy="38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9414" y="3192714"/>
            <a:ext cx="7294418" cy="31085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সেই ধন্য নরকুলে, 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লোকে যারে নাহি ভুলে,</a:t>
            </a:r>
          </a:p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মনের মন্দিরে সদা         সেবে সর্বজন;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কিন্তু কোন গুণ আছে,</a:t>
            </a:r>
          </a:p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যাচিব যে তব কাছে,</a:t>
            </a:r>
          </a:p>
          <a:p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 অমরতা আমি,     কহ, গো, শ্যামা জন্ম দে!</a:t>
            </a:r>
          </a:p>
          <a:p>
            <a:endParaRPr lang="bn-BD" sz="2800" b="1" dirty="0" smtClean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40327"/>
            <a:ext cx="233092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6" y="533400"/>
            <a:ext cx="2286836" cy="2514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33399"/>
            <a:ext cx="2276494" cy="2514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66698" y="4724400"/>
            <a:ext cx="8305801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কবিতায় প্রবাসজীবনে দেশমাতৃকার প্রতি কবির ভালোবাসার স্বরূপ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আলোচনা করে চার লাইন লেখ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9182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9" y="3657600"/>
            <a:ext cx="6443807" cy="2677656"/>
          </a:xfrm>
          <a:prstGeom prst="rect">
            <a:avLst/>
          </a:prstGeom>
          <a:noFill/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তবে যদি দয়া কর,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ভূল দোষ, গুণ, ধর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অমর করিয়া বর      দেহ দাসে, সুবরদে!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ফুটি যেন স্মৃতি-জলে,</a:t>
            </a:r>
          </a:p>
          <a:p>
            <a:r>
              <a:rPr lang="bn-BD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মানসে, মা, যথা ফলে</a:t>
            </a:r>
          </a:p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মধুময় তামারস     কী বসন্ত, কী শরদে!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77397"/>
            <a:ext cx="2895600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38" y="677397"/>
            <a:ext cx="3057813" cy="275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7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105400" y="3962400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 অষ্টম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9" y="3788229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মোছাঃ রোকেয়া খাতুন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endParaRPr lang="bn-IN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সহকারী শিক্ষক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(আইসিটি)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কাহারোল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পাইলট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বালিকা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বিদ্যালয়</a:t>
            </a:r>
            <a:endParaRPr lang="en-US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কাহারোল,দিনাজপুর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।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rokeyakhatun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Miriam" pitchFamily="34" charset="-79"/>
              </a:rPr>
              <a:t>2005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@gmail.com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5673" y="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6" y="1202704"/>
            <a:ext cx="2320363" cy="2335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2" y="1364342"/>
            <a:ext cx="2390367" cy="2166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47" y="1177304"/>
            <a:ext cx="854189" cy="26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8294" y="4038600"/>
            <a:ext cx="8139543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>
                  <a:solidFill>
                    <a:srgbClr val="632B8D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দেশকে মা হিসেবে কল্পনা করেছেন আর নিজেকে ভেবেছেন তাঁর </a:t>
            </a:r>
          </a:p>
          <a:p>
            <a:r>
              <a:rPr lang="bn-BD" sz="2800" b="1" dirty="0" smtClean="0">
                <a:ln w="11430">
                  <a:solidFill>
                    <a:srgbClr val="632B8D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সন্তান। তাই দেশমাতৃকার কাছে তিনি প্রণতি জানাচ্ছেন, পদ্মফুল যেমন </a:t>
            </a:r>
          </a:p>
          <a:p>
            <a:r>
              <a:rPr lang="bn-BD" sz="2800" b="1" dirty="0" smtClean="0">
                <a:ln w="11430">
                  <a:solidFill>
                    <a:srgbClr val="632B8D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ফুটে, তিনিও তেমনি দেশমাতৃকার স্মৃতিতে ফুটে থাকতে চান।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5931"/>
            <a:ext cx="3772008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9" y="208674"/>
            <a:ext cx="4017817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60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412" y="304800"/>
            <a:ext cx="8470377" cy="23083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‘বঙ্গভূমির প্রতি’ একটি গীতিকবিতা। কবিতাটিতে স্বদ্বশের প্রতি কবির শ্রদ্ধা ও একাগ্রতা প্রকাশ পেয়েছে</a:t>
            </a:r>
            <a:r>
              <a:rPr lang="bn-BD" sz="2400" b="1" dirty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বঙ্গভূমি কবির মা এবং কবি তাঁর সন্তান। </a:t>
            </a:r>
            <a:r>
              <a:rPr lang="bn-BD" sz="2400" b="1" dirty="0" smtClean="0">
                <a:ln w="11430">
                  <a:solidFill>
                    <a:srgbClr val="632B8D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ধারণা মায়ের মতো দেশমাতৃকাও কবির সব দোষ ক্ষমা করে দিবেন। তাই মায়ের কাছে  তাঁর প্রার্থনা, মায়ের স্মৃতিতে তিনি পদ্ম ফুলের মত ফুটে থাকতে চান।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30" y="3021839"/>
            <a:ext cx="2381250" cy="160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71800"/>
            <a:ext cx="2438400" cy="1671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2971800"/>
            <a:ext cx="2466109" cy="1636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0" y="2971800"/>
            <a:ext cx="2466109" cy="1659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" t="1639" r="-879" b="2574"/>
          <a:stretch/>
        </p:blipFill>
        <p:spPr>
          <a:xfrm>
            <a:off x="3325092" y="2912249"/>
            <a:ext cx="2451280" cy="16962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29" y="2912248"/>
            <a:ext cx="2501542" cy="164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14" y="3206754"/>
            <a:ext cx="1070374" cy="1239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3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0313 -0.3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833 -0.3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856 L 0.28489 -0.36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8844E-6 L -0.29844 0.0013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087E-6 L 0.30226 -0.003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99" y="152400"/>
            <a:ext cx="5181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968935"/>
            <a:ext cx="7924800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বঙ্গভূমি’ কবিতা অবলম্বনে স্বদেশের প্রতি তোমার দেশপ্রেম ও কর্তব্য সম্পর্কে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দলে আলোচনা করে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 বাক্য লেখ।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02532"/>
            <a:ext cx="6650672" cy="37410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74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0200" y="70662"/>
            <a:ext cx="3681184" cy="769441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43531"/>
            <a:ext cx="8283372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জন্ম কত খ্রিষ্টাব্দে?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3925492"/>
            <a:ext cx="773008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মক্ষিকা’ শব্দের আভিধানিক অর্থ কী?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66991" y="395192"/>
            <a:ext cx="2971801" cy="77270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17570" y="2945537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6433" y="2960914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১৮২৪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6433" y="2221637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১৮২০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17570" y="2221637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১৮২২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21199" y="5600700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টিকটিকি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0062" y="5616077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মাকড়সা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0062" y="4876800"/>
            <a:ext cx="3616337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মাছি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21199" y="4876800"/>
            <a:ext cx="3821222" cy="571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মশা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2" y="3009365"/>
            <a:ext cx="483190" cy="5076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47" y="4937590"/>
            <a:ext cx="540253" cy="4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76400" y="75429"/>
            <a:ext cx="4012227" cy="769441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629" y="990863"/>
            <a:ext cx="8053772" cy="1015663"/>
          </a:xfrm>
          <a:prstGeom prst="rect">
            <a:avLst/>
          </a:prstGeom>
          <a:solidFill>
            <a:srgbClr val="FDE9F9"/>
          </a:solidFill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মধুহীন করো না গো’-এই চরণে প্রকাশ পেয়েছে 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হৃদয়ের</a:t>
            </a:r>
            <a:r>
              <a:rPr lang="bn-IN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863" y="2593124"/>
            <a:ext cx="7742359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4425127"/>
            <a:ext cx="8393222" cy="1015663"/>
          </a:xfrm>
          <a:prstGeom prst="rect">
            <a:avLst/>
          </a:prstGeom>
          <a:noFill/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প্রতি’ কবিতায় কবি কিসের বর চেয়েছেন?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53001" y="442832"/>
            <a:ext cx="4000668" cy="54658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0" y="3899577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i, ii,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0863" y="3914954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0863" y="3366177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3366177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0864" y="1937367"/>
            <a:ext cx="2549538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প্রণতি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1941832"/>
            <a:ext cx="2590799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আত্মনিবেদন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5115" y="1941832"/>
            <a:ext cx="2308107" cy="523220"/>
          </a:xfrm>
          <a:prstGeom prst="rect">
            <a:avLst/>
          </a:prstGeom>
          <a:solidFill>
            <a:srgbClr val="E4D2F2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882284"/>
            <a:ext cx="433468" cy="44633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572000" y="57719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ক্ষমতার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0863" y="5787298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অমরতার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0863" y="5238521"/>
            <a:ext cx="3616337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5238521"/>
            <a:ext cx="3821222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বিবাহের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1" y="5771921"/>
            <a:ext cx="453262" cy="4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0" y="161611"/>
            <a:ext cx="3128517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4835942"/>
            <a:ext cx="7467600" cy="11387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জন্মভূমি’-বিষয়ে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 লিখে আনবে।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36" y="1242356"/>
            <a:ext cx="6019800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0" y="579283"/>
            <a:ext cx="8250475" cy="5809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718254" y="587177"/>
            <a:ext cx="80225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অনেক</a:t>
            </a:r>
            <a:r>
              <a:rPr lang="bn-IN" sz="6000" b="1" dirty="0" smtClean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11430">
                  <a:solidFill>
                    <a:srgbClr val="800000"/>
                  </a:solidFill>
                </a:ln>
                <a:solidFill>
                  <a:srgbClr val="00462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000" b="1" cap="none" spc="0" dirty="0">
              <a:ln w="11430">
                <a:solidFill>
                  <a:srgbClr val="800000"/>
                </a:solidFill>
              </a:ln>
              <a:solidFill>
                <a:srgbClr val="00462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33055" y="226855"/>
            <a:ext cx="5867400" cy="707886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107145"/>
            <a:ext cx="8763000" cy="11387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মাদের জন্মভূমি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মুক্তিযুদ্ধকালীন ও পরবর্তী সময়ের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371600"/>
            <a:ext cx="659508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55589" y="1600200"/>
            <a:ext cx="46118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28" y="244491"/>
            <a:ext cx="1533277" cy="117773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17346" y="215205"/>
            <a:ext cx="42671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800" b="1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</a:p>
          <a:p>
            <a:pPr algn="ctr"/>
            <a:r>
              <a:rPr lang="en-US" sz="28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b="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কবিতাঃ</a:t>
            </a:r>
            <a:endParaRPr lang="en-US" sz="28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3" y="1600200"/>
            <a:ext cx="6950067" cy="45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366655" y="376401"/>
            <a:ext cx="31865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020" y="1324783"/>
            <a:ext cx="402998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305076"/>
            <a:ext cx="7704446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</a:t>
            </a:r>
            <a:r>
              <a:rPr lang="en-US" sz="3200" b="1" dirty="0" err="1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স্বদেশের</a:t>
            </a:r>
            <a:r>
              <a:rPr lang="en-US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 যে বিনয় ও </a:t>
            </a:r>
            <a:r>
              <a:rPr lang="en-US" sz="3200" b="1" dirty="0" err="1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</a:t>
            </a:r>
            <a:r>
              <a:rPr lang="en-US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পেয়েছে তা ব্যাখ্যা করতে পারবে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303002"/>
            <a:ext cx="814802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255418"/>
            <a:ext cx="7899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971550" lvl="1" indent="-51435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200630"/>
            <a:ext cx="8224228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দত্তের’ সংক্ষিপ্ত পরিচয় 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5" grpId="0" animBg="1"/>
      <p:bldP spid="26" grpId="0"/>
      <p:bldP spid="2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24" y="2350541"/>
            <a:ext cx="2413727" cy="1958399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452834" y="4438283"/>
            <a:ext cx="302416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3031149" y="-20608"/>
            <a:ext cx="2939257" cy="1477946"/>
          </a:xfrm>
          <a:prstGeom prst="wedgeEllipseCallout">
            <a:avLst>
              <a:gd name="adj1" fmla="val 364"/>
              <a:gd name="adj2" fmla="val 72885"/>
            </a:avLst>
          </a:prstGeom>
          <a:solidFill>
            <a:srgbClr val="FC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4474111">
            <a:off x="5231081" y="2167981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15000" y="530731"/>
            <a:ext cx="2969947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629400" y="453068"/>
            <a:ext cx="1142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5916793" y="990599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জানুয়ারি,যশোরের সাগরদাঁড়ি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9169364">
            <a:off x="5231081" y="4120344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715000" y="4545964"/>
            <a:ext cx="2888700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5703595" y="4757449"/>
            <a:ext cx="283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১ম মহাকাব্য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5871601" y="5280669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মেঘনাদবধ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3064452">
            <a:off x="2779854" y="4243968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45523" y="4472578"/>
            <a:ext cx="306327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493226" y="4618308"/>
            <a:ext cx="3254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27"/>
          <p:cNvSpPr txBox="1">
            <a:spLocks noChangeArrowheads="1"/>
          </p:cNvSpPr>
          <p:nvPr/>
        </p:nvSpPr>
        <p:spPr bwMode="auto">
          <a:xfrm>
            <a:off x="437507" y="5010108"/>
            <a:ext cx="31986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সালিকের ঘাড়েরোঁ; নাটক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7747083">
            <a:off x="2780330" y="2165310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7507" y="532914"/>
            <a:ext cx="2915293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692549" y="724476"/>
            <a:ext cx="2560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পারদর্শী ভাষা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240781" y="1204392"/>
            <a:ext cx="33292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822449" y="2477455"/>
            <a:ext cx="2788508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24"/>
          <p:cNvSpPr txBox="1">
            <a:spLocks noChangeArrowheads="1"/>
          </p:cNvSpPr>
          <p:nvPr/>
        </p:nvSpPr>
        <p:spPr bwMode="auto">
          <a:xfrm>
            <a:off x="6255568" y="2633988"/>
            <a:ext cx="22148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তাঁর রচনা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27"/>
          <p:cNvSpPr txBox="1">
            <a:spLocks noChangeArrowheads="1"/>
          </p:cNvSpPr>
          <p:nvPr/>
        </p:nvSpPr>
        <p:spPr bwMode="auto">
          <a:xfrm>
            <a:off x="5912517" y="3106787"/>
            <a:ext cx="26657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মহাকাব্য,</a:t>
            </a:r>
            <a:r>
              <a:rPr lang="bn-IN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গীতিকাব্য,</a:t>
            </a:r>
            <a:r>
              <a:rPr lang="bn-IN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সনেট,</a:t>
            </a:r>
            <a:r>
              <a:rPr lang="bn-IN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নাটক,</a:t>
            </a:r>
            <a:r>
              <a:rPr lang="bn-IN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প্রহসন </a:t>
            </a:r>
            <a:r>
              <a:rPr lang="bn-BD" sz="2000" dirty="0" smtClean="0">
                <a:ln>
                  <a:solidFill>
                    <a:srgbClr val="1C0A0A"/>
                  </a:solidFill>
                </a:ln>
                <a:solidFill>
                  <a:srgbClr val="1C0A0A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31834" y="2506693"/>
            <a:ext cx="2566161" cy="1904999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24"/>
          <p:cNvSpPr txBox="1">
            <a:spLocks noChangeArrowheads="1"/>
          </p:cNvSpPr>
          <p:nvPr/>
        </p:nvSpPr>
        <p:spPr bwMode="auto">
          <a:xfrm>
            <a:off x="1161307" y="2506693"/>
            <a:ext cx="132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27"/>
          <p:cNvSpPr txBox="1">
            <a:spLocks noChangeArrowheads="1"/>
          </p:cNvSpPr>
          <p:nvPr/>
        </p:nvSpPr>
        <p:spPr bwMode="auto">
          <a:xfrm>
            <a:off x="491215" y="3220776"/>
            <a:ext cx="2665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শৈশব থেকেই তাঁর মনে কবি হওয়ার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বাসনা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26772" y="4905182"/>
            <a:ext cx="1999211" cy="1529947"/>
          </a:xfrm>
          <a:prstGeom prst="ellipse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4238040" y="4920095"/>
            <a:ext cx="1070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27"/>
          <p:cNvSpPr txBox="1">
            <a:spLocks noChangeArrowheads="1"/>
          </p:cNvSpPr>
          <p:nvPr/>
        </p:nvSpPr>
        <p:spPr bwMode="auto">
          <a:xfrm>
            <a:off x="3608629" y="5403301"/>
            <a:ext cx="22629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১৮৭৩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খ্রিষ্টাব্দের</a:t>
            </a: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২৯শে জুন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23" grpId="0" animBg="1"/>
      <p:bldP spid="25" grpId="0" animBg="1"/>
      <p:bldP spid="26" grpId="0"/>
      <p:bldP spid="29" grpId="0"/>
      <p:bldP spid="30" grpId="0" animBg="1"/>
      <p:bldP spid="31" grpId="0" animBg="1"/>
      <p:bldP spid="32" grpId="0"/>
      <p:bldP spid="33" grpId="0"/>
      <p:bldP spid="35" grpId="0" animBg="1"/>
      <p:bldP spid="36" grpId="0" animBg="1"/>
      <p:bldP spid="37" grpId="0"/>
      <p:bldP spid="38" grpId="0"/>
      <p:bldP spid="27" grpId="0" animBg="1"/>
      <p:bldP spid="28" grpId="0" animBg="1"/>
      <p:bldP spid="34" grpId="0"/>
      <p:bldP spid="39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1" y="5562600"/>
            <a:ext cx="8610600" cy="954107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জীবনী সম্পর্কে পাঁচটি বাক্য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281633"/>
            <a:ext cx="4366444" cy="769441"/>
          </a:xfrm>
          <a:prstGeom prst="rect">
            <a:avLst/>
          </a:prstGeom>
          <a:noFill/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একক কাজ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22" y="1151762"/>
            <a:ext cx="6477000" cy="43101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42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1616" y="425285"/>
            <a:ext cx="45720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6760466" cy="3802762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0833" y="5198836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আবৃত্তি করে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শুনাবে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এবং শিক্ষার্থীদের মনোযোগ দিয়ে শুনতে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বলবে।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69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3300" y="411037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7586134" cy="426720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0" y="5963956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শিক্ষার্থী্দের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আবৃত্তি করবে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4806</TotalTime>
  <Words>813</Words>
  <Application>Microsoft Office PowerPoint</Application>
  <PresentationFormat>On-screen Show (4:3)</PresentationFormat>
  <Paragraphs>162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Miriam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SCE</dc:creator>
  <cp:lastModifiedBy>User</cp:lastModifiedBy>
  <cp:revision>646</cp:revision>
  <dcterms:created xsi:type="dcterms:W3CDTF">2006-08-16T00:00:00Z</dcterms:created>
  <dcterms:modified xsi:type="dcterms:W3CDTF">2021-10-10T15:53:50Z</dcterms:modified>
</cp:coreProperties>
</file>