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CB0202-D0EE-4150-9460-CF924A33219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78C6AF-6E1F-4E42-AD97-FC08187D0E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14546" y="357166"/>
            <a:ext cx="4572032" cy="1214446"/>
          </a:xfrm>
          <a:prstGeom prst="ellips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rgbClr val="0070C0"/>
                </a:solidFill>
              </a:rPr>
              <a:t>স্বাগতম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3" name="Picture 2" descr="download - 2021-09-11T002027.031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928802"/>
            <a:ext cx="7786742" cy="428628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424252B-3C70-4049-8FDD-DB9DAC22EFCD}"/>
              </a:ext>
            </a:extLst>
          </p:cNvPr>
          <p:cNvSpPr/>
          <p:nvPr/>
        </p:nvSpPr>
        <p:spPr>
          <a:xfrm>
            <a:off x="2411760" y="332656"/>
            <a:ext cx="4464496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3200" b="1" dirty="0">
                <a:ln/>
                <a:solidFill>
                  <a:srgbClr val="FFC000"/>
                </a:solidFill>
              </a:rPr>
              <a:t>জোড়ায় কাজ</a:t>
            </a:r>
            <a:endParaRPr lang="en-SG" sz="3200" b="1" dirty="0">
              <a:ln/>
              <a:solidFill>
                <a:srgbClr val="FFC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778A89-00B9-444A-898D-BE5C4738C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73017"/>
            <a:ext cx="5945334" cy="252163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D5D5B4-AA45-40FF-9238-B2ADBE63B820}"/>
              </a:ext>
            </a:extLst>
          </p:cNvPr>
          <p:cNvSpPr/>
          <p:nvPr/>
        </p:nvSpPr>
        <p:spPr>
          <a:xfrm>
            <a:off x="485546" y="1304764"/>
            <a:ext cx="8172908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প্রশ্নঃ “আরো পথ,আরো পথ-বুঝি হয় লাল ও পূর্ব কোন”- </a:t>
            </a:r>
          </a:p>
          <a:p>
            <a:pPr algn="ctr"/>
            <a:r>
              <a:rPr lang="bn-BD" sz="2400" b="1" dirty="0"/>
              <a:t>বলতে কবি কী বুঝাতে চেয়েছেন ব্যখ্যা কর।</a:t>
            </a:r>
            <a:endParaRPr lang="en-SG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30D11-52FD-456B-A9A1-6FD2559B92B0}"/>
              </a:ext>
            </a:extLst>
          </p:cNvPr>
          <p:cNvSpPr/>
          <p:nvPr/>
        </p:nvSpPr>
        <p:spPr>
          <a:xfrm>
            <a:off x="395536" y="2420888"/>
            <a:ext cx="83529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প্রশ্নঃ “ জীবনের সব রাত্রি ওরা কিনেছেন অল্প দামে-” বুঝানো হয়েছে?</a:t>
            </a:r>
            <a:endParaRPr lang="en-SG" sz="2400" b="1" dirty="0"/>
          </a:p>
        </p:txBody>
      </p:sp>
    </p:spTree>
    <p:extLst>
      <p:ext uri="{BB962C8B-B14F-4D97-AF65-F5344CB8AC3E}">
        <p14:creationId xmlns:p14="http://schemas.microsoft.com/office/powerpoint/2010/main" val="44678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rcle: Hollow 1">
            <a:extLst>
              <a:ext uri="{FF2B5EF4-FFF2-40B4-BE49-F238E27FC236}">
                <a16:creationId xmlns:a16="http://schemas.microsoft.com/office/drawing/2014/main" id="{43292A85-9E22-404D-B85E-79BD70FF0ED2}"/>
              </a:ext>
            </a:extLst>
          </p:cNvPr>
          <p:cNvSpPr/>
          <p:nvPr/>
        </p:nvSpPr>
        <p:spPr>
          <a:xfrm>
            <a:off x="2350300" y="332656"/>
            <a:ext cx="4248472" cy="1224136"/>
          </a:xfrm>
          <a:prstGeom prst="don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দলীয় কাজ</a:t>
            </a:r>
            <a:endParaRPr lang="en-SG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70D32B-7103-49EC-8CBB-D7E831B9D007}"/>
              </a:ext>
            </a:extLst>
          </p:cNvPr>
          <p:cNvSpPr/>
          <p:nvPr/>
        </p:nvSpPr>
        <p:spPr>
          <a:xfrm>
            <a:off x="467544" y="1700808"/>
            <a:ext cx="8208912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/>
              <a:t>প্রশ্নঃ এর কথা ঢাকা পড়ে থাকবেই কালো রাত্রির খামে- এ কথা কেন বলা </a:t>
            </a:r>
          </a:p>
          <a:p>
            <a:pPr algn="ctr"/>
            <a:r>
              <a:rPr lang="bn-BD" sz="2000" b="1" dirty="0"/>
              <a:t>হয়েছে ব্যখ্যা কর।</a:t>
            </a:r>
            <a:endParaRPr lang="en-SG" sz="2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00F01-D8C7-484A-9862-2E97A00A6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708920"/>
            <a:ext cx="5112568" cy="2943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73868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le: Hollow 2">
            <a:extLst>
              <a:ext uri="{FF2B5EF4-FFF2-40B4-BE49-F238E27FC236}">
                <a16:creationId xmlns:a16="http://schemas.microsoft.com/office/drawing/2014/main" id="{471FBFBE-4482-4210-9280-B7BA2A836A1D}"/>
              </a:ext>
            </a:extLst>
          </p:cNvPr>
          <p:cNvSpPr/>
          <p:nvPr/>
        </p:nvSpPr>
        <p:spPr>
          <a:xfrm>
            <a:off x="1367644" y="1664804"/>
            <a:ext cx="6408712" cy="3528392"/>
          </a:xfrm>
          <a:prstGeom prst="don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BC7095-7D3D-4092-B852-F7768D8A1F21}"/>
              </a:ext>
            </a:extLst>
          </p:cNvPr>
          <p:cNvSpPr txBox="1"/>
          <p:nvPr/>
        </p:nvSpPr>
        <p:spPr>
          <a:xfrm>
            <a:off x="2483768" y="342839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sz="2400" b="1" dirty="0">
                <a:solidFill>
                  <a:srgbClr val="002060"/>
                </a:solidFill>
              </a:rPr>
              <a:t>মূল্যায়ন (মৌখিক জিজ্ঞাসা)</a:t>
            </a:r>
            <a:endParaRPr lang="en-SG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31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0474115-A4E3-491E-AC4B-5CF29775FA64}"/>
              </a:ext>
            </a:extLst>
          </p:cNvPr>
          <p:cNvSpPr/>
          <p:nvPr/>
        </p:nvSpPr>
        <p:spPr>
          <a:xfrm>
            <a:off x="2051720" y="332656"/>
            <a:ext cx="4896544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বাড়ীর কাজ</a:t>
            </a:r>
            <a:endParaRPr lang="en-SG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0AFF63-6454-4BFF-A17F-51B6B9F42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212976"/>
            <a:ext cx="5400600" cy="2749354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5EDFC3-79F7-47A8-813E-12A29419D3A0}"/>
              </a:ext>
            </a:extLst>
          </p:cNvPr>
          <p:cNvSpPr/>
          <p:nvPr/>
        </p:nvSpPr>
        <p:spPr>
          <a:xfrm>
            <a:off x="467544" y="1609023"/>
            <a:ext cx="8136904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/>
              <a:t>“রানার” কবিতার মূল বিষয়বস্তু তোমার নিজের ভাষায় লিখ।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523286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D40572-3C99-4354-A33C-5F9D3831C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560840" cy="403244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F73C31-42CF-4BA3-8591-97A23829044F}"/>
              </a:ext>
            </a:extLst>
          </p:cNvPr>
          <p:cNvSpPr/>
          <p:nvPr/>
        </p:nvSpPr>
        <p:spPr>
          <a:xfrm>
            <a:off x="2339752" y="404664"/>
            <a:ext cx="4464496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সকলকে ধন্যবাদ</a:t>
            </a:r>
            <a:endParaRPr lang="en-SG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4523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928926" y="428604"/>
            <a:ext cx="3214710" cy="71438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C00000"/>
                </a:solidFill>
              </a:rPr>
              <a:t>পরিচিতি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01718673645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28604"/>
            <a:ext cx="1714512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le 3"/>
          <p:cNvSpPr/>
          <p:nvPr/>
        </p:nvSpPr>
        <p:spPr>
          <a:xfrm>
            <a:off x="428596" y="2643182"/>
            <a:ext cx="4071966" cy="37147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ফাতেমা খানম সিদ্দিকা </a:t>
            </a:r>
          </a:p>
          <a:p>
            <a:pPr algn="ctr"/>
            <a:r>
              <a:rPr lang="bn-BD" sz="2400" b="1" dirty="0"/>
              <a:t>(সহকারি শিক্ষক) </a:t>
            </a:r>
          </a:p>
          <a:p>
            <a:pPr algn="ctr"/>
            <a:r>
              <a:rPr lang="bn-BD" sz="2400" b="1" dirty="0"/>
              <a:t>হামিদপুর জিগাতলা উচ্চবিদ্যালয় </a:t>
            </a:r>
          </a:p>
          <a:p>
            <a:pPr algn="ctr"/>
            <a:r>
              <a:rPr lang="bn-BD" sz="2400" b="1" dirty="0"/>
              <a:t>মহাদেবপুর </a:t>
            </a:r>
          </a:p>
          <a:p>
            <a:pPr algn="ctr"/>
            <a:r>
              <a:rPr lang="bn-BD" sz="2400" b="1" dirty="0"/>
              <a:t>নওগাঁ।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43438" y="2714620"/>
            <a:ext cx="4071966" cy="35719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পাঠঃ বাংলা প্রথম পত্র </a:t>
            </a:r>
          </a:p>
          <a:p>
            <a:pPr algn="ctr"/>
            <a:r>
              <a:rPr lang="bn-BD" sz="2400" b="1" dirty="0"/>
              <a:t>(নবম, দশম) </a:t>
            </a:r>
          </a:p>
          <a:p>
            <a:pPr algn="ctr"/>
            <a:r>
              <a:rPr lang="bn-BD" sz="2400" b="1" dirty="0"/>
              <a:t>রানার (কবিতা) </a:t>
            </a:r>
          </a:p>
          <a:p>
            <a:pPr algn="ctr"/>
            <a:r>
              <a:rPr lang="bn-BD" sz="2400" b="1" dirty="0"/>
              <a:t>সময়ঃ ৫০মি ।</a:t>
            </a:r>
          </a:p>
          <a:p>
            <a:pPr algn="ctr"/>
            <a:endParaRPr lang="en-US" sz="24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00298" y="357166"/>
            <a:ext cx="4143404" cy="10001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C00000"/>
                </a:solidFill>
              </a:rPr>
              <a:t>শিখন ফল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57158" y="1785926"/>
            <a:ext cx="1285884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85918" y="1785926"/>
            <a:ext cx="6929486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পেশা</a:t>
            </a:r>
            <a:r>
              <a:rPr lang="en-US" sz="2400" b="1" dirty="0"/>
              <a:t> </a:t>
            </a:r>
            <a:r>
              <a:rPr lang="en-US" sz="2400" b="1" dirty="0" err="1"/>
              <a:t>হিসাবে</a:t>
            </a:r>
            <a:r>
              <a:rPr lang="en-US" sz="2400" b="1" dirty="0"/>
              <a:t> </a:t>
            </a:r>
            <a:r>
              <a:rPr lang="en-US" sz="2400" b="1" dirty="0" err="1"/>
              <a:t>রানারের</a:t>
            </a:r>
            <a:r>
              <a:rPr lang="en-US" sz="2400" b="1" dirty="0"/>
              <a:t> </a:t>
            </a:r>
            <a:r>
              <a:rPr lang="en-US" sz="2400" b="1" dirty="0" err="1"/>
              <a:t>ন্যায়-নিষ্ঠা</a:t>
            </a:r>
            <a:r>
              <a:rPr lang="en-US" sz="2400" b="1" dirty="0"/>
              <a:t> </a:t>
            </a:r>
            <a:r>
              <a:rPr lang="en-US" sz="2400" b="1" dirty="0" err="1"/>
              <a:t>সম্পর্কে</a:t>
            </a:r>
            <a:r>
              <a:rPr lang="en-US" sz="2400" b="1" dirty="0"/>
              <a:t> </a:t>
            </a:r>
            <a:r>
              <a:rPr lang="en-US" sz="2400" b="1" dirty="0" err="1"/>
              <a:t>জানতে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57158" y="3143248"/>
            <a:ext cx="1285884" cy="64294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85918" y="3000372"/>
            <a:ext cx="7000924" cy="7858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দ</a:t>
            </a:r>
            <a:r>
              <a:rPr lang="bn-BD" sz="2400" b="1" dirty="0"/>
              <a:t>রিদ্র শ্রমজীবি মানুষের জীবনসংগ্রাম সম্পর্কে জানতে পারবে।</a:t>
            </a:r>
            <a:endParaRPr lang="en-US" sz="2400" b="1" dirty="0"/>
          </a:p>
        </p:txBody>
      </p:sp>
      <p:sp>
        <p:nvSpPr>
          <p:cNvPr id="7" name="Right Arrow 6"/>
          <p:cNvSpPr/>
          <p:nvPr/>
        </p:nvSpPr>
        <p:spPr>
          <a:xfrm>
            <a:off x="357158" y="4357694"/>
            <a:ext cx="1285884" cy="57150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85918" y="4286256"/>
            <a:ext cx="7000924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প্রতিকুল পরিবেশ উপেক্ষা করে রানারের দায়িত্বশীলতা </a:t>
            </a:r>
          </a:p>
          <a:p>
            <a:pPr algn="ctr"/>
            <a:r>
              <a:rPr lang="bn-BD" sz="2400" b="1" dirty="0"/>
              <a:t>সম্পর্কে জানতে পারবে।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57158" y="5572140"/>
            <a:ext cx="1285884" cy="57150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85918" y="5500702"/>
            <a:ext cx="7000924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পেশাগত দায়িত্ব পম্পর্কে জানতে পারবে।</a:t>
            </a:r>
            <a:endParaRPr lang="en-US" sz="24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295992-8316-482B-8E05-89EED19ED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647949"/>
            <a:ext cx="5544616" cy="265325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7FB9550-DF27-4A30-BF14-4521CDF553E3}"/>
              </a:ext>
            </a:extLst>
          </p:cNvPr>
          <p:cNvSpPr/>
          <p:nvPr/>
        </p:nvSpPr>
        <p:spPr>
          <a:xfrm>
            <a:off x="1043608" y="332656"/>
            <a:ext cx="6912768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পাঠ শিরোনাম </a:t>
            </a:r>
          </a:p>
          <a:p>
            <a:pPr algn="ctr"/>
            <a:r>
              <a:rPr lang="bn-BD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(মৌখিক জিজ্ঞাসা)</a:t>
            </a:r>
            <a:endParaRPr lang="en-SG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1000100" y="1428736"/>
            <a:ext cx="7072362" cy="4071966"/>
          </a:xfrm>
          <a:prstGeom prst="don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ম্মম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500298" y="2928934"/>
            <a:ext cx="4143404" cy="1071570"/>
          </a:xfrm>
          <a:prstGeom prst="flowChartProcess">
            <a:avLst/>
          </a:prstGeo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rgbClr val="002060"/>
                </a:solidFill>
              </a:rPr>
              <a:t>“রানার”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4F7347-DD7B-4EAC-85BF-35E539342AB5}"/>
              </a:ext>
            </a:extLst>
          </p:cNvPr>
          <p:cNvSpPr txBox="1"/>
          <p:nvPr/>
        </p:nvSpPr>
        <p:spPr>
          <a:xfrm>
            <a:off x="2600330" y="1809503"/>
            <a:ext cx="3871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</a:t>
            </a:r>
            <a:r>
              <a:rPr lang="bn-BD" sz="4000" b="1" dirty="0"/>
              <a:t>আজকের পাঠ</a:t>
            </a:r>
            <a:endParaRPr lang="en-SG" sz="40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83768" y="357166"/>
            <a:ext cx="3857652" cy="1143008"/>
          </a:xfrm>
          <a:prstGeom prst="ellipse">
            <a:avLst/>
          </a:prstGeo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/>
              <a:t>কবি পরিচিতি</a:t>
            </a:r>
            <a:endParaRPr lang="en-US" sz="3200" b="1" dirty="0"/>
          </a:p>
        </p:txBody>
      </p:sp>
      <p:sp>
        <p:nvSpPr>
          <p:cNvPr id="3" name="Oval 2"/>
          <p:cNvSpPr/>
          <p:nvPr/>
        </p:nvSpPr>
        <p:spPr>
          <a:xfrm>
            <a:off x="3635896" y="3214686"/>
            <a:ext cx="1714512" cy="157163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/>
              <a:t>সুকান্ত </a:t>
            </a:r>
          </a:p>
          <a:p>
            <a:pPr algn="ctr"/>
            <a:r>
              <a:rPr lang="bn-BD" sz="2000" b="1" dirty="0"/>
              <a:t>ভট্রাচার্য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5214942" y="2214554"/>
            <a:ext cx="1714512" cy="157163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/>
              <a:t>জন্মঃ </a:t>
            </a:r>
          </a:p>
          <a:p>
            <a:pPr algn="ctr"/>
            <a:r>
              <a:rPr lang="bn-BD" b="1" dirty="0"/>
              <a:t>১৯২৬ </a:t>
            </a:r>
          </a:p>
          <a:p>
            <a:pPr algn="ctr"/>
            <a:r>
              <a:rPr lang="bn-BD" b="1" dirty="0"/>
              <a:t>কলকাতা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5214942" y="4286256"/>
            <a:ext cx="1714512" cy="157163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/>
              <a:t>পত্রিকা </a:t>
            </a:r>
          </a:p>
          <a:p>
            <a:pPr algn="ctr"/>
            <a:r>
              <a:rPr lang="bn-BD" b="1" dirty="0"/>
              <a:t>সম্পাদক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143240" y="4929198"/>
            <a:ext cx="1643074" cy="157163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/>
              <a:t>ছাড়পত্র, </a:t>
            </a:r>
          </a:p>
          <a:p>
            <a:pPr algn="ctr"/>
            <a:r>
              <a:rPr lang="bn-BD" b="1" dirty="0"/>
              <a:t>পূর্বাভাস, </a:t>
            </a:r>
          </a:p>
          <a:p>
            <a:pPr algn="ctr"/>
            <a:r>
              <a:rPr lang="bn-BD" b="1" dirty="0"/>
              <a:t>হরতাল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1785918" y="3429000"/>
            <a:ext cx="1700218" cy="1643074"/>
          </a:xfrm>
          <a:prstGeom prst="ellipse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/>
              <a:t>প্রতিবাদী </a:t>
            </a:r>
          </a:p>
          <a:p>
            <a:pPr algn="ctr"/>
            <a:r>
              <a:rPr lang="bn-BD" b="1" dirty="0"/>
              <a:t>লেখক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2857488" y="1643050"/>
            <a:ext cx="1714512" cy="157163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r>
              <a:rPr lang="bn-BD" b="1" dirty="0"/>
              <a:t>মৃত্যুঃ </a:t>
            </a:r>
          </a:p>
          <a:p>
            <a:pPr algn="ctr"/>
            <a:r>
              <a:rPr lang="bn-BD" b="1" dirty="0"/>
              <a:t>১৯৪৭</a:t>
            </a:r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48B4B6-6C53-4FA6-9C65-30B532EE6CB5}"/>
              </a:ext>
            </a:extLst>
          </p:cNvPr>
          <p:cNvSpPr/>
          <p:nvPr/>
        </p:nvSpPr>
        <p:spPr>
          <a:xfrm>
            <a:off x="2123728" y="332656"/>
            <a:ext cx="4680520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/>
              <a:t>সরব ও নিরব পাঠ</a:t>
            </a:r>
            <a:endParaRPr lang="en-SG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F400EB-0C1B-4C30-8993-709FB7C51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86037"/>
            <a:ext cx="6120680" cy="2931195"/>
          </a:xfrm>
          <a:prstGeom prst="ellipse">
            <a:avLst/>
          </a:prstGeom>
          <a:ln w="190500" cap="rnd">
            <a:solidFill>
              <a:srgbClr val="00206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60770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1A2AD87-3C38-4F1A-ABD7-38AE38637062}"/>
              </a:ext>
            </a:extLst>
          </p:cNvPr>
          <p:cNvSpPr/>
          <p:nvPr/>
        </p:nvSpPr>
        <p:spPr>
          <a:xfrm>
            <a:off x="2951820" y="332656"/>
            <a:ext cx="3240360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2800" b="1" dirty="0">
                <a:ln/>
                <a:solidFill>
                  <a:schemeClr val="accent3"/>
                </a:solidFill>
              </a:rPr>
              <a:t>মূলবিষয় বস্তু</a:t>
            </a:r>
            <a:endParaRPr lang="en-SG" sz="2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4D8698-2E50-4944-9B26-3A999FDF6866}"/>
              </a:ext>
            </a:extLst>
          </p:cNvPr>
          <p:cNvSpPr txBox="1"/>
          <p:nvPr/>
        </p:nvSpPr>
        <p:spPr>
          <a:xfrm>
            <a:off x="323528" y="148478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* </a:t>
            </a:r>
            <a:r>
              <a:rPr lang="bn-BD" sz="2400" b="1" dirty="0"/>
              <a:t>সুকান্ত ভট্রাচার্য শ্রমজীবি মানুষ রানারদের নিয়ে কবিতাটি লিখেছেন।</a:t>
            </a:r>
            <a:endParaRPr lang="en-SG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D6DAF0-FEF9-43A2-BFC5-726B210382BB}"/>
              </a:ext>
            </a:extLst>
          </p:cNvPr>
          <p:cNvSpPr txBox="1"/>
          <p:nvPr/>
        </p:nvSpPr>
        <p:spPr>
          <a:xfrm>
            <a:off x="467544" y="242088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* </a:t>
            </a:r>
            <a:r>
              <a:rPr lang="bn-BD" sz="2400" b="1" dirty="0"/>
              <a:t>ব্যক্তিগত ও প্রয়োজনীয় চিঠি পোঁছে দেয়া তাদের কাজ।</a:t>
            </a:r>
            <a:endParaRPr lang="en-SG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59F88A-C750-4558-B36D-B23E0F0A9CA6}"/>
              </a:ext>
            </a:extLst>
          </p:cNvPr>
          <p:cNvSpPr txBox="1"/>
          <p:nvPr/>
        </p:nvSpPr>
        <p:spPr>
          <a:xfrm>
            <a:off x="611560" y="2882553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sz="2000" b="1" dirty="0"/>
              <a:t>* </a:t>
            </a:r>
            <a:r>
              <a:rPr lang="en-US" sz="2000" b="1" dirty="0" err="1"/>
              <a:t>প্রতিকুল</a:t>
            </a:r>
            <a:r>
              <a:rPr lang="en-US" sz="2000" b="1" dirty="0"/>
              <a:t> </a:t>
            </a:r>
            <a:r>
              <a:rPr lang="en-US" sz="2000" b="1" dirty="0" err="1"/>
              <a:t>পরিবেশে</a:t>
            </a:r>
            <a:r>
              <a:rPr lang="en-US" sz="2000" b="1" dirty="0"/>
              <a:t> </a:t>
            </a:r>
            <a:r>
              <a:rPr lang="en-US" sz="2000" b="1" dirty="0" err="1"/>
              <a:t>রাতের</a:t>
            </a:r>
            <a:r>
              <a:rPr lang="en-US" sz="2000" b="1" dirty="0"/>
              <a:t> </a:t>
            </a:r>
            <a:r>
              <a:rPr lang="bn-BD" sz="2400" b="1" dirty="0"/>
              <a:t>অন্ধকার উপেক্ষা করে দূর্যোগপূর্ণ </a:t>
            </a:r>
            <a:r>
              <a:rPr lang="bn-BD" sz="2000" b="1" dirty="0"/>
              <a:t> </a:t>
            </a:r>
          </a:p>
          <a:p>
            <a:r>
              <a:rPr lang="bn-BD" sz="2400" b="1" dirty="0"/>
              <a:t>                   আবহাওয়ায় নিরন্তর কাজ করে চলে।</a:t>
            </a:r>
            <a:endParaRPr lang="en-SG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E6424D-F83E-4E5F-80E0-BC57B6360FB7}"/>
              </a:ext>
            </a:extLst>
          </p:cNvPr>
          <p:cNvSpPr txBox="1"/>
          <p:nvPr/>
        </p:nvSpPr>
        <p:spPr>
          <a:xfrm>
            <a:off x="539552" y="371355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</a:t>
            </a:r>
            <a:r>
              <a:rPr lang="bn-BD" sz="2400" b="1" dirty="0"/>
              <a:t>* সুখ-দুঃখ,আনন্দ-বেদনার সংবাদ খবরাখবর পৌঁছে দেন।</a:t>
            </a:r>
            <a:endParaRPr lang="en-SG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1EAD0A-25A8-4CB2-A085-96CF144FAD83}"/>
              </a:ext>
            </a:extLst>
          </p:cNvPr>
          <p:cNvSpPr txBox="1"/>
          <p:nvPr/>
        </p:nvSpPr>
        <p:spPr>
          <a:xfrm>
            <a:off x="683568" y="4175215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000" b="1" dirty="0"/>
              <a:t>* </a:t>
            </a:r>
            <a:r>
              <a:rPr lang="en-US" sz="2000" b="1" dirty="0" err="1"/>
              <a:t>রানারের</a:t>
            </a:r>
            <a:r>
              <a:rPr lang="en-US" sz="2000" b="1" dirty="0"/>
              <a:t> </a:t>
            </a:r>
            <a:r>
              <a:rPr lang="en-US" sz="2000" b="1" dirty="0" err="1"/>
              <a:t>কোন</a:t>
            </a:r>
            <a:r>
              <a:rPr lang="en-US" sz="2000" b="1" dirty="0"/>
              <a:t> </a:t>
            </a:r>
            <a:r>
              <a:rPr lang="en-US" sz="2000" b="1" dirty="0" err="1"/>
              <a:t>ক্লান্তি</a:t>
            </a:r>
            <a:r>
              <a:rPr lang="en-US" sz="2000" b="1" dirty="0"/>
              <a:t> </a:t>
            </a:r>
            <a:r>
              <a:rPr lang="en-US" sz="2000" b="1" dirty="0" err="1"/>
              <a:t>নেই</a:t>
            </a:r>
            <a:r>
              <a:rPr lang="en-US" sz="2000" b="1" dirty="0"/>
              <a:t> </a:t>
            </a:r>
            <a:r>
              <a:rPr lang="en-US" dirty="0"/>
              <a:t>, </a:t>
            </a:r>
            <a:r>
              <a:rPr lang="bn-BD" sz="2400" b="1" dirty="0"/>
              <a:t>অবকাশ নেই।</a:t>
            </a:r>
            <a:endParaRPr lang="en-SG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C42846-467F-4386-A69C-1DB34985ADFA}"/>
              </a:ext>
            </a:extLst>
          </p:cNvPr>
          <p:cNvSpPr txBox="1"/>
          <p:nvPr/>
        </p:nvSpPr>
        <p:spPr>
          <a:xfrm>
            <a:off x="611560" y="479715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  </a:t>
            </a:r>
            <a:r>
              <a:rPr lang="bn-BD" sz="2400" b="1" dirty="0"/>
              <a:t>* এই মহান পেশায় নিয়োজিত দায়িত্বশীল ব্যক্তি কতটুকু                              মহৎ এবং  নিষ্ঠাবান তা এই কবিতায় ফুটিয়ে উঠেছে।   </a:t>
            </a:r>
            <a:endParaRPr lang="en-SG" sz="2400" b="1" dirty="0"/>
          </a:p>
        </p:txBody>
      </p:sp>
    </p:spTree>
    <p:extLst>
      <p:ext uri="{BB962C8B-B14F-4D97-AF65-F5344CB8AC3E}">
        <p14:creationId xmlns:p14="http://schemas.microsoft.com/office/powerpoint/2010/main" val="2373482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2" grpId="0"/>
      <p:bldP spid="4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19FB86F-B8FC-466F-BCCF-4AB291765BDB}"/>
              </a:ext>
            </a:extLst>
          </p:cNvPr>
          <p:cNvSpPr/>
          <p:nvPr/>
        </p:nvSpPr>
        <p:spPr>
          <a:xfrm>
            <a:off x="2555777" y="332656"/>
            <a:ext cx="4032448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একক কাজ</a:t>
            </a:r>
            <a:endParaRPr lang="en-SG" sz="4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E5A680-C92D-42F4-8F00-E7A68D4F6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01008"/>
            <a:ext cx="5112568" cy="25459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B9950BF-E4E6-4958-8396-FCD84BE6DC5B}"/>
              </a:ext>
            </a:extLst>
          </p:cNvPr>
          <p:cNvSpPr/>
          <p:nvPr/>
        </p:nvSpPr>
        <p:spPr>
          <a:xfrm>
            <a:off x="395536" y="1268760"/>
            <a:ext cx="8352928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প্রশ্নঃ “ রাত শেষ হয়ে সূর্য উঠবে কবে?” এ জিজ্ঞাসার           </a:t>
            </a:r>
          </a:p>
          <a:p>
            <a:pPr algn="ctr"/>
            <a:r>
              <a:rPr lang="bn-BD" sz="2400" b="1" dirty="0"/>
              <a:t>মধ্য দিয়ে কবি কী বুঝাতে চেয়েছেন? </a:t>
            </a:r>
          </a:p>
          <a:p>
            <a:pPr algn="ctr"/>
            <a:endParaRPr lang="en-S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A0440E-E349-46E0-BCF2-898C6D1239DE}"/>
              </a:ext>
            </a:extLst>
          </p:cNvPr>
          <p:cNvSpPr/>
          <p:nvPr/>
        </p:nvSpPr>
        <p:spPr>
          <a:xfrm>
            <a:off x="395536" y="2276872"/>
            <a:ext cx="8352928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/>
              <a:t>প্রশ্নঃ রানার কেমন প্রতিকূল অবস্হার মধ্যদিয়ে যায়?</a:t>
            </a:r>
            <a:endParaRPr lang="en-SG" sz="2400" b="1" dirty="0"/>
          </a:p>
        </p:txBody>
      </p:sp>
    </p:spTree>
    <p:extLst>
      <p:ext uri="{BB962C8B-B14F-4D97-AF65-F5344CB8AC3E}">
        <p14:creationId xmlns:p14="http://schemas.microsoft.com/office/powerpoint/2010/main" val="2048193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362</TotalTime>
  <Words>283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fatemasiddika1974@outlook.com</cp:lastModifiedBy>
  <cp:revision>10</cp:revision>
  <dcterms:created xsi:type="dcterms:W3CDTF">2021-10-02T13:16:13Z</dcterms:created>
  <dcterms:modified xsi:type="dcterms:W3CDTF">2021-10-10T15:43:59Z</dcterms:modified>
</cp:coreProperties>
</file>