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tags/tag1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4048" r:id="rId1"/>
  </p:sldMasterIdLst>
  <p:notesMasterIdLst>
    <p:notesMasterId r:id="rId20"/>
  </p:notesMasterIdLst>
  <p:sldIdLst>
    <p:sldId id="363" r:id="rId2"/>
    <p:sldId id="261" r:id="rId3"/>
    <p:sldId id="343" r:id="rId4"/>
    <p:sldId id="364" r:id="rId5"/>
    <p:sldId id="258" r:id="rId6"/>
    <p:sldId id="260" r:id="rId7"/>
    <p:sldId id="342" r:id="rId8"/>
    <p:sldId id="359" r:id="rId9"/>
    <p:sldId id="344" r:id="rId10"/>
    <p:sldId id="365" r:id="rId11"/>
    <p:sldId id="308" r:id="rId12"/>
    <p:sldId id="349" r:id="rId13"/>
    <p:sldId id="309" r:id="rId14"/>
    <p:sldId id="348" r:id="rId15"/>
    <p:sldId id="310" r:id="rId16"/>
    <p:sldId id="357" r:id="rId17"/>
    <p:sldId id="358" r:id="rId18"/>
    <p:sldId id="3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2593" autoAdjust="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9D0B2-726F-4AF4-B50D-BEB1F221471A}" type="datetimeFigureOut">
              <a:rPr lang="en-US" smtClean="0"/>
              <a:pPr/>
              <a:t>04-Oct-21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5AB8-494E-42A5-8584-272966F701A5}" type="slidenum">
              <a:rPr lang="en-US" smtClean="0"/>
              <a:pPr/>
              <a:t>‹#›</a:t>
            </a:fld>
            <a:endParaRPr lang="en-US"/>
          </a:p>
        </p:txBody>
      </p:sp>
    </p:spTree>
    <p:extLst>
      <p:ext uri="{BB962C8B-B14F-4D97-AF65-F5344CB8AC3E}">
        <p14:creationId xmlns:p14="http://schemas.microsoft.com/office/powerpoint/2010/main" xmlns="" val="2244002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355FAE-BD9E-4674-A710-9777E36C3ED8}" type="datetimeFigureOut">
              <a:rPr lang="en-US" smtClean="0"/>
              <a:pPr/>
              <a:t>04-Oct-21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pPr/>
              <a:t>‹#›</a:t>
            </a:fld>
            <a:endParaRPr lang="en-US"/>
          </a:p>
        </p:txBody>
      </p:sp>
    </p:spTree>
    <p:extLst>
      <p:ext uri="{BB962C8B-B14F-4D97-AF65-F5344CB8AC3E}">
        <p14:creationId xmlns:p14="http://schemas.microsoft.com/office/powerpoint/2010/main" xmlns="" val="1617150417"/>
      </p:ext>
    </p:extLst>
  </p:cSld>
  <p:clrMapOvr>
    <a:masterClrMapping/>
  </p:clrMapOvr>
  <mc:AlternateContent xmlns:mc="http://schemas.openxmlformats.org/markup-compatibility/2006">
    <mc:Choice xmlns:p14="http://schemas.microsoft.com/office/powerpoint/2010/main" xmlns="" Requires="p14">
      <p:transition spd="slow" p14:dur="1600">
        <p14:prism dir="r" isInverted="1"/>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355FAE-BD9E-4674-A710-9777E36C3ED8}" type="datetimeFigureOut">
              <a:rPr lang="en-US" smtClean="0"/>
              <a:pPr/>
              <a:t>04-Oct-21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pPr/>
              <a:t>‹#›</a:t>
            </a:fld>
            <a:endParaRPr lang="en-US"/>
          </a:p>
        </p:txBody>
      </p:sp>
    </p:spTree>
    <p:extLst>
      <p:ext uri="{BB962C8B-B14F-4D97-AF65-F5344CB8AC3E}">
        <p14:creationId xmlns:p14="http://schemas.microsoft.com/office/powerpoint/2010/main" xmlns="" val="20353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355FAE-BD9E-4674-A710-9777E36C3ED8}" type="datetimeFigureOut">
              <a:rPr lang="en-US" smtClean="0"/>
              <a:pPr/>
              <a:t>04-Oct-21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1040022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355FAE-BD9E-4674-A710-9777E36C3ED8}" type="datetimeFigureOut">
              <a:rPr lang="en-US" smtClean="0"/>
              <a:pPr/>
              <a:t>04-Oct-21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pPr/>
              <a:t>‹#›</a:t>
            </a:fld>
            <a:endParaRPr lang="en-US"/>
          </a:p>
        </p:txBody>
      </p:sp>
    </p:spTree>
    <p:extLst>
      <p:ext uri="{BB962C8B-B14F-4D97-AF65-F5344CB8AC3E}">
        <p14:creationId xmlns:p14="http://schemas.microsoft.com/office/powerpoint/2010/main" xmlns="" val="3124907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355FAE-BD9E-4674-A710-9777E36C3ED8}" type="datetimeFigureOut">
              <a:rPr lang="en-US" smtClean="0"/>
              <a:pPr/>
              <a:t>04-Oct-21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095691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355FAE-BD9E-4674-A710-9777E36C3ED8}" type="datetimeFigureOut">
              <a:rPr lang="en-US" smtClean="0"/>
              <a:pPr/>
              <a:t>04-Oct-21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pPr/>
              <a:t>‹#›</a:t>
            </a:fld>
            <a:endParaRPr lang="en-US"/>
          </a:p>
        </p:txBody>
      </p:sp>
    </p:spTree>
    <p:extLst>
      <p:ext uri="{BB962C8B-B14F-4D97-AF65-F5344CB8AC3E}">
        <p14:creationId xmlns:p14="http://schemas.microsoft.com/office/powerpoint/2010/main" xmlns="" val="2540609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355FAE-BD9E-4674-A710-9777E36C3ED8}" type="datetimeFigureOut">
              <a:rPr lang="en-US" smtClean="0"/>
              <a:pPr/>
              <a:t>04-Oct-21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pPr/>
              <a:t>‹#›</a:t>
            </a:fld>
            <a:endParaRPr lang="en-US"/>
          </a:p>
        </p:txBody>
      </p:sp>
    </p:spTree>
    <p:extLst>
      <p:ext uri="{BB962C8B-B14F-4D97-AF65-F5344CB8AC3E}">
        <p14:creationId xmlns:p14="http://schemas.microsoft.com/office/powerpoint/2010/main" xmlns="" val="1991435888"/>
      </p:ext>
    </p:extLst>
  </p:cSld>
  <p:clrMapOvr>
    <a:masterClrMapping/>
  </p:clrMapOvr>
  <mc:AlternateContent xmlns:mc="http://schemas.openxmlformats.org/markup-compatibility/2006">
    <mc:Choice xmlns:p14="http://schemas.microsoft.com/office/powerpoint/2010/main" xmlns="" Requires="p14">
      <p:transition spd="slow" p14:dur="1600">
        <p14:prism dir="r" isInverted="1"/>
      </p:transition>
    </mc:Choice>
    <mc:Fallback>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355FAE-BD9E-4674-A710-9777E36C3ED8}" type="datetimeFigureOut">
              <a:rPr lang="en-US" smtClean="0"/>
              <a:pPr/>
              <a:t>04-Oct-21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pPr/>
              <a:t>‹#›</a:t>
            </a:fld>
            <a:endParaRPr lang="en-US"/>
          </a:p>
        </p:txBody>
      </p:sp>
    </p:spTree>
    <p:extLst>
      <p:ext uri="{BB962C8B-B14F-4D97-AF65-F5344CB8AC3E}">
        <p14:creationId xmlns:p14="http://schemas.microsoft.com/office/powerpoint/2010/main" xmlns="" val="3558802298"/>
      </p:ext>
    </p:extLst>
  </p:cSld>
  <p:clrMapOvr>
    <a:masterClrMapping/>
  </p:clrMapOvr>
  <mc:AlternateContent xmlns:mc="http://schemas.openxmlformats.org/markup-compatibility/2006">
    <mc:Choice xmlns:p14="http://schemas.microsoft.com/office/powerpoint/2010/main" xmlns="" Requires="p14">
      <p:transition spd="slow" p14:dur="1600">
        <p14:prism dir="r" isInverted="1"/>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355FAE-BD9E-4674-A710-9777E36C3ED8}" type="datetimeFigureOut">
              <a:rPr lang="en-US" smtClean="0"/>
              <a:pPr/>
              <a:t>04-Oct-21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pPr/>
              <a:t>‹#›</a:t>
            </a:fld>
            <a:endParaRPr lang="en-US"/>
          </a:p>
        </p:txBody>
      </p:sp>
    </p:spTree>
    <p:extLst>
      <p:ext uri="{BB962C8B-B14F-4D97-AF65-F5344CB8AC3E}">
        <p14:creationId xmlns:p14="http://schemas.microsoft.com/office/powerpoint/2010/main" xmlns="" val="3824250254"/>
      </p:ext>
    </p:extLst>
  </p:cSld>
  <p:clrMapOvr>
    <a:masterClrMapping/>
  </p:clrMapOvr>
  <mc:AlternateContent xmlns:mc="http://schemas.openxmlformats.org/markup-compatibility/2006">
    <mc:Choice xmlns:p14="http://schemas.microsoft.com/office/powerpoint/2010/main" xmlns="" Requires="p14">
      <p:transition spd="slow" p14:dur="1600">
        <p14:prism dir="r" isInverted="1"/>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355FAE-BD9E-4674-A710-9777E36C3ED8}" type="datetimeFigureOut">
              <a:rPr lang="en-US" smtClean="0"/>
              <a:pPr/>
              <a:t>04-Oct-21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pPr/>
              <a:t>‹#›</a:t>
            </a:fld>
            <a:endParaRPr lang="en-US"/>
          </a:p>
        </p:txBody>
      </p:sp>
    </p:spTree>
    <p:extLst>
      <p:ext uri="{BB962C8B-B14F-4D97-AF65-F5344CB8AC3E}">
        <p14:creationId xmlns:p14="http://schemas.microsoft.com/office/powerpoint/2010/main" xmlns="" val="2064160718"/>
      </p:ext>
    </p:extLst>
  </p:cSld>
  <p:clrMapOvr>
    <a:masterClrMapping/>
  </p:clrMapOvr>
  <mc:AlternateContent xmlns:mc="http://schemas.openxmlformats.org/markup-compatibility/2006">
    <mc:Choice xmlns:p14="http://schemas.microsoft.com/office/powerpoint/2010/main" xmlns="" Requires="p14">
      <p:transition spd="slow" p14:dur="1600">
        <p14:prism dir="r" isInverted="1"/>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355FAE-BD9E-4674-A710-9777E36C3ED8}" type="datetimeFigureOut">
              <a:rPr lang="en-US" smtClean="0"/>
              <a:pPr/>
              <a:t>04-Oct-21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22859-3B21-4E46-A9B5-42AB330EE90D}" type="slidenum">
              <a:rPr lang="en-US" smtClean="0"/>
              <a:pPr/>
              <a:t>‹#›</a:t>
            </a:fld>
            <a:endParaRPr lang="en-US"/>
          </a:p>
        </p:txBody>
      </p:sp>
    </p:spTree>
    <p:extLst>
      <p:ext uri="{BB962C8B-B14F-4D97-AF65-F5344CB8AC3E}">
        <p14:creationId xmlns:p14="http://schemas.microsoft.com/office/powerpoint/2010/main" xmlns="" val="4083933550"/>
      </p:ext>
    </p:extLst>
  </p:cSld>
  <p:clrMapOvr>
    <a:masterClrMapping/>
  </p:clrMapOvr>
  <mc:AlternateContent xmlns:mc="http://schemas.openxmlformats.org/markup-compatibility/2006">
    <mc:Choice xmlns:p14="http://schemas.microsoft.com/office/powerpoint/2010/main" xmlns="" Requires="p14">
      <p:transition spd="slow" p14:dur="1600">
        <p14:prism dir="r" isInverted="1"/>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355FAE-BD9E-4674-A710-9777E36C3ED8}" type="datetimeFigureOut">
              <a:rPr lang="en-US" smtClean="0"/>
              <a:pPr/>
              <a:t>04-Oct-21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D22859-3B21-4E46-A9B5-42AB330EE90D}" type="slidenum">
              <a:rPr lang="en-US" smtClean="0"/>
              <a:pPr/>
              <a:t>‹#›</a:t>
            </a:fld>
            <a:endParaRPr lang="en-US"/>
          </a:p>
        </p:txBody>
      </p:sp>
    </p:spTree>
    <p:extLst>
      <p:ext uri="{BB962C8B-B14F-4D97-AF65-F5344CB8AC3E}">
        <p14:creationId xmlns:p14="http://schemas.microsoft.com/office/powerpoint/2010/main" xmlns="" val="342013947"/>
      </p:ext>
    </p:extLst>
  </p:cSld>
  <p:clrMapOvr>
    <a:masterClrMapping/>
  </p:clrMapOvr>
  <mc:AlternateContent xmlns:mc="http://schemas.openxmlformats.org/markup-compatibility/2006">
    <mc:Choice xmlns:p14="http://schemas.microsoft.com/office/powerpoint/2010/main" xmlns="" Requires="p14">
      <p:transition spd="slow" p14:dur="1600">
        <p14:prism dir="r" isInverted="1"/>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355FAE-BD9E-4674-A710-9777E36C3ED8}" type="datetimeFigureOut">
              <a:rPr lang="en-US" smtClean="0"/>
              <a:pPr/>
              <a:t>04-Oct-21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D22859-3B21-4E46-A9B5-42AB330EE90D}" type="slidenum">
              <a:rPr lang="en-US" smtClean="0"/>
              <a:pPr/>
              <a:t>‹#›</a:t>
            </a:fld>
            <a:endParaRPr lang="en-US"/>
          </a:p>
        </p:txBody>
      </p:sp>
    </p:spTree>
    <p:extLst>
      <p:ext uri="{BB962C8B-B14F-4D97-AF65-F5344CB8AC3E}">
        <p14:creationId xmlns:p14="http://schemas.microsoft.com/office/powerpoint/2010/main" xmlns="" val="664672606"/>
      </p:ext>
    </p:extLst>
  </p:cSld>
  <p:clrMapOvr>
    <a:masterClrMapping/>
  </p:clrMapOvr>
  <mc:AlternateContent xmlns:mc="http://schemas.openxmlformats.org/markup-compatibility/2006">
    <mc:Choice xmlns:p14="http://schemas.microsoft.com/office/powerpoint/2010/main" xmlns="" Requires="p14">
      <p:transition spd="slow" p14:dur="1600">
        <p14:prism dir="r" isInverted="1"/>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55FAE-BD9E-4674-A710-9777E36C3ED8}" type="datetimeFigureOut">
              <a:rPr lang="en-US" smtClean="0"/>
              <a:pPr/>
              <a:t>04-Oct-21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D22859-3B21-4E46-A9B5-42AB330EE90D}" type="slidenum">
              <a:rPr lang="en-US" smtClean="0"/>
              <a:pPr/>
              <a:t>‹#›</a:t>
            </a:fld>
            <a:endParaRPr lang="en-US"/>
          </a:p>
        </p:txBody>
      </p:sp>
    </p:spTree>
    <p:extLst>
      <p:ext uri="{BB962C8B-B14F-4D97-AF65-F5344CB8AC3E}">
        <p14:creationId xmlns:p14="http://schemas.microsoft.com/office/powerpoint/2010/main" xmlns="" val="1292652045"/>
      </p:ext>
    </p:extLst>
  </p:cSld>
  <p:clrMapOvr>
    <a:masterClrMapping/>
  </p:clrMapOvr>
  <mc:AlternateContent xmlns:mc="http://schemas.openxmlformats.org/markup-compatibility/2006">
    <mc:Choice xmlns:p14="http://schemas.microsoft.com/office/powerpoint/2010/main" xmlns="" Requires="p14">
      <p:transition spd="slow" p14:dur="1600">
        <p14:prism dir="r" isInverted="1"/>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55FAE-BD9E-4674-A710-9777E36C3ED8}" type="datetimeFigureOut">
              <a:rPr lang="en-US" smtClean="0"/>
              <a:pPr/>
              <a:t>04-Oct-21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22859-3B21-4E46-A9B5-42AB330EE90D}" type="slidenum">
              <a:rPr lang="en-US" smtClean="0"/>
              <a:pPr/>
              <a:t>‹#›</a:t>
            </a:fld>
            <a:endParaRPr lang="en-US"/>
          </a:p>
        </p:txBody>
      </p:sp>
    </p:spTree>
    <p:extLst>
      <p:ext uri="{BB962C8B-B14F-4D97-AF65-F5344CB8AC3E}">
        <p14:creationId xmlns:p14="http://schemas.microsoft.com/office/powerpoint/2010/main" xmlns="" val="245731991"/>
      </p:ext>
    </p:extLst>
  </p:cSld>
  <p:clrMapOvr>
    <a:masterClrMapping/>
  </p:clrMapOvr>
  <mc:AlternateContent xmlns:mc="http://schemas.openxmlformats.org/markup-compatibility/2006">
    <mc:Choice xmlns:p14="http://schemas.microsoft.com/office/powerpoint/2010/main" xmlns="" Requires="p14">
      <p:transition spd="slow" p14:dur="1600">
        <p14:prism dir="r" isInverted="1"/>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55FAE-BD9E-4674-A710-9777E36C3ED8}" type="datetimeFigureOut">
              <a:rPr lang="en-US" smtClean="0"/>
              <a:pPr/>
              <a:t>04-Oct-21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22859-3B21-4E46-A9B5-42AB330EE90D}" type="slidenum">
              <a:rPr lang="en-US" smtClean="0"/>
              <a:pPr/>
              <a:t>‹#›</a:t>
            </a:fld>
            <a:endParaRPr lang="en-US"/>
          </a:p>
        </p:txBody>
      </p:sp>
    </p:spTree>
    <p:extLst>
      <p:ext uri="{BB962C8B-B14F-4D97-AF65-F5344CB8AC3E}">
        <p14:creationId xmlns:p14="http://schemas.microsoft.com/office/powerpoint/2010/main" xmlns="" val="683197955"/>
      </p:ext>
    </p:extLst>
  </p:cSld>
  <p:clrMapOvr>
    <a:masterClrMapping/>
  </p:clrMapOvr>
  <mc:AlternateContent xmlns:mc="http://schemas.openxmlformats.org/markup-compatibility/2006">
    <mc:Choice xmlns:p14="http://schemas.microsoft.com/office/powerpoint/2010/main" xmlns="" Requires="p14">
      <p:transition spd="slow" p14:dur="1600">
        <p14:prism dir="r" isInverted="1"/>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355FAE-BD9E-4674-A710-9777E36C3ED8}" type="datetimeFigureOut">
              <a:rPr lang="en-US" smtClean="0"/>
              <a:pPr/>
              <a:t>04-Oct-21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6D22859-3B21-4E46-A9B5-42AB330EE90D}" type="slidenum">
              <a:rPr lang="en-US" smtClean="0"/>
              <a:pPr/>
              <a:t>‹#›</a:t>
            </a:fld>
            <a:endParaRPr lang="en-US"/>
          </a:p>
        </p:txBody>
      </p:sp>
    </p:spTree>
    <p:extLst>
      <p:ext uri="{BB962C8B-B14F-4D97-AF65-F5344CB8AC3E}">
        <p14:creationId xmlns:p14="http://schemas.microsoft.com/office/powerpoint/2010/main" xmlns="" val="1349393835"/>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 id="2147484062" r:id="rId14"/>
    <p:sldLayoutId id="2147484063" r:id="rId15"/>
    <p:sldLayoutId id="2147484064" r:id="rId16"/>
  </p:sldLayoutIdLst>
  <mc:AlternateContent xmlns:mc="http://schemas.openxmlformats.org/markup-compatibility/2006">
    <mc:Choice xmlns:p14="http://schemas.microsoft.com/office/powerpoint/2010/main" xmlns="" Requires="p14">
      <p:transition spd="slow" p14:dur="1600">
        <p14:prism dir="r" isInverted="1"/>
      </p:transition>
    </mc:Choice>
    <mc:Fallback>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 xmlns:a16="http://schemas.microsoft.com/office/drawing/2014/main" id="{1C6469BE-DED8-42F0-BF72-79ECA74422CC}"/>
              </a:ext>
            </a:extLst>
          </p:cNvPr>
          <p:cNvSpPr/>
          <p:nvPr/>
        </p:nvSpPr>
        <p:spPr>
          <a:xfrm>
            <a:off x="0" y="0"/>
            <a:ext cx="11993880" cy="6858000"/>
          </a:xfrm>
          <a:prstGeom prst="frame">
            <a:avLst>
              <a:gd name="adj1" fmla="val 3804"/>
            </a:avLst>
          </a:prstGeom>
          <a:solidFill>
            <a:schemeClr val="accent6"/>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4" name="TextBox 3"/>
          <p:cNvSpPr txBox="1"/>
          <p:nvPr/>
        </p:nvSpPr>
        <p:spPr>
          <a:xfrm>
            <a:off x="274320" y="287383"/>
            <a:ext cx="11430000" cy="6370975"/>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7383" y="326572"/>
            <a:ext cx="11416937" cy="6309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65760" y="303945"/>
            <a:ext cx="11260183" cy="1015663"/>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60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পল্লবী ডিগ্রী</a:t>
            </a:r>
            <a:r>
              <a:rPr lang="en-US" sz="60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000" b="1" dirty="0" err="1" smtClean="0">
                <a:solidFill>
                  <a:srgbClr val="66FF66"/>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কলেজে</a:t>
            </a:r>
            <a:r>
              <a:rPr lang="bn-IN" sz="6000" b="1" dirty="0" smtClean="0">
                <a:solidFill>
                  <a:srgbClr val="66FF66"/>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000" b="1" dirty="0" err="1" smtClean="0">
                <a:solidFill>
                  <a:srgbClr val="04FC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অনলাইন</a:t>
            </a:r>
            <a:r>
              <a:rPr lang="en-US" sz="6000" b="1" dirty="0" smtClean="0">
                <a:solidFill>
                  <a:srgbClr val="04FC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6000" b="1" dirty="0" smtClean="0">
                <a:solidFill>
                  <a:srgbClr val="66FF66"/>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ইতিহাস ক্লাসে</a:t>
            </a:r>
            <a:endParaRPr lang="en-US" sz="6000" b="1" dirty="0">
              <a:solidFill>
                <a:srgbClr val="FF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990600" y="5315596"/>
            <a:ext cx="10424160" cy="1200329"/>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7200" b="1" dirty="0" err="1"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en-US" sz="7200" b="1" dirty="0" err="1" smtClean="0">
                <a:solidFill>
                  <a:srgbClr val="04FC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7200" b="1" dirty="0" err="1"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a:t>
            </a:r>
            <a:r>
              <a:rPr lang="en-US" sz="72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72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7200" b="1" dirty="0" err="1"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a:t>
            </a:r>
            <a:r>
              <a:rPr lang="en-US" sz="7200" b="1" dirty="0" err="1" smtClean="0">
                <a:solidFill>
                  <a:srgbClr val="0BFB39"/>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r>
              <a:rPr lang="en-US" sz="7200" b="1" dirty="0" err="1" smtClean="0">
                <a:solidFill>
                  <a:srgbClr val="3B0EF8"/>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7200" b="1" dirty="0" err="1"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endParaRPr lang="en-US" sz="72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14:prism dir="r"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iterate type="wd">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 calcmode="lin" valueType="num">
                                      <p:cBhvr>
                                        <p:cTn id="15" dur="2000" fill="hold"/>
                                        <p:tgtEl>
                                          <p:spTgt spid="6"/>
                                        </p:tgtEl>
                                        <p:attrNameLst>
                                          <p:attrName>style.rotation</p:attrName>
                                        </p:attrNameLst>
                                      </p:cBhvr>
                                      <p:tavLst>
                                        <p:tav tm="0">
                                          <p:val>
                                            <p:fltVal val="360"/>
                                          </p:val>
                                        </p:tav>
                                        <p:tav tm="100000">
                                          <p:val>
                                            <p:fltVal val="0"/>
                                          </p:val>
                                        </p:tav>
                                      </p:tavLst>
                                    </p:anim>
                                    <p:animEffect transition="in" filter="fade">
                                      <p:cBhvr>
                                        <p:cTn id="16" dur="2000"/>
                                        <p:tgtEl>
                                          <p:spTgt spid="6"/>
                                        </p:tgtEl>
                                      </p:cBhvr>
                                    </p:animEffect>
                                  </p:childTnLst>
                                </p:cTn>
                              </p:par>
                            </p:childTnLst>
                          </p:cTn>
                        </p:par>
                        <p:par>
                          <p:cTn id="17" fill="hold">
                            <p:stCondLst>
                              <p:cond delay="3000"/>
                            </p:stCondLst>
                            <p:childTnLst>
                              <p:par>
                                <p:cTn id="18" presetID="35" presetClass="entr" presetSubtype="0" fill="hold" grpId="0" nodeType="afterEffect">
                                  <p:stCondLst>
                                    <p:cond delay="0"/>
                                  </p:stCondLst>
                                  <p:iterate type="wd">
                                    <p:tmPct val="10000"/>
                                  </p:iterate>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anim calcmode="lin" valueType="num">
                                      <p:cBhvr>
                                        <p:cTn id="21" dur="2000" fill="hold"/>
                                        <p:tgtEl>
                                          <p:spTgt spid="7"/>
                                        </p:tgtEl>
                                        <p:attrNameLst>
                                          <p:attrName>style.rotation</p:attrName>
                                        </p:attrNameLst>
                                      </p:cBhvr>
                                      <p:tavLst>
                                        <p:tav tm="0">
                                          <p:val>
                                            <p:fltVal val="720"/>
                                          </p:val>
                                        </p:tav>
                                        <p:tav tm="100000">
                                          <p:val>
                                            <p:fltVal val="0"/>
                                          </p:val>
                                        </p:tav>
                                      </p:tavLst>
                                    </p:anim>
                                    <p:anim calcmode="lin" valueType="num">
                                      <p:cBhvr>
                                        <p:cTn id="22" dur="2000" fill="hold"/>
                                        <p:tgtEl>
                                          <p:spTgt spid="7"/>
                                        </p:tgtEl>
                                        <p:attrNameLst>
                                          <p:attrName>ppt_h</p:attrName>
                                        </p:attrNameLst>
                                      </p:cBhvr>
                                      <p:tavLst>
                                        <p:tav tm="0">
                                          <p:val>
                                            <p:fltVal val="0"/>
                                          </p:val>
                                        </p:tav>
                                        <p:tav tm="100000">
                                          <p:val>
                                            <p:strVal val="#ppt_h"/>
                                          </p:val>
                                        </p:tav>
                                      </p:tavLst>
                                    </p:anim>
                                    <p:anim calcmode="lin" valueType="num">
                                      <p:cBhvr>
                                        <p:cTn id="23"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0" y="0"/>
            <a:ext cx="12192000" cy="6858000"/>
          </a:xfrm>
          <a:prstGeom prst="beve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utonnyMJ" pitchFamily="2" charset="0"/>
              <a:cs typeface="SutonnyMJ" pitchFamily="2" charset="0"/>
            </a:endParaRPr>
          </a:p>
        </p:txBody>
      </p:sp>
      <p:sp>
        <p:nvSpPr>
          <p:cNvPr id="3" name="Flowchart: Manual Operation 2"/>
          <p:cNvSpPr/>
          <p:nvPr/>
        </p:nvSpPr>
        <p:spPr>
          <a:xfrm>
            <a:off x="1554480" y="169816"/>
            <a:ext cx="8203474" cy="580608"/>
          </a:xfrm>
          <a:prstGeom prst="flowChartManualOperation">
            <a:avLst/>
          </a:prstGeom>
          <a:solidFill>
            <a:srgbClr val="FFFF00"/>
          </a:solidFill>
          <a:ln w="57150">
            <a:solidFill>
              <a:srgbClr val="FF3399"/>
            </a:solidFill>
          </a:ln>
          <a:effectLst>
            <a:glow rad="228600">
              <a:schemeClr val="accent2">
                <a:satMod val="175000"/>
                <a:alpha val="40000"/>
              </a:schemeClr>
            </a:glow>
            <a:outerShdw blurRad="225425" dist="50800" dir="5220000" algn="ctr">
              <a:srgbClr val="000000">
                <a:alpha val="33000"/>
              </a:srgb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IN" sz="2800" dirty="0" smtClean="0">
                <a:solidFill>
                  <a:srgbClr val="3B0EF8"/>
                </a:solidFill>
                <a:effectLst>
                  <a:outerShdw blurRad="38100" dist="38100" dir="2700000" algn="tl">
                    <a:srgbClr val="000000">
                      <a:alpha val="43137"/>
                    </a:srgbClr>
                  </a:outerShdw>
                </a:effectLst>
                <a:latin typeface="NikoshBAN" pitchFamily="2" charset="0"/>
                <a:cs typeface="NikoshBAN" pitchFamily="2" charset="0"/>
              </a:rPr>
              <a:t>বার্লিনপ্রাচীরের অবসান ও একত্রিত জার্মানি</a:t>
            </a:r>
            <a:endParaRPr lang="en-US" sz="2800" dirty="0">
              <a:solidFill>
                <a:srgbClr val="3B0EF8"/>
              </a:solidFill>
            </a:endParaRPr>
          </a:p>
        </p:txBody>
      </p:sp>
      <p:sp>
        <p:nvSpPr>
          <p:cNvPr id="4" name="TextBox 3"/>
          <p:cNvSpPr txBox="1"/>
          <p:nvPr/>
        </p:nvSpPr>
        <p:spPr>
          <a:xfrm>
            <a:off x="587829" y="1240971"/>
            <a:ext cx="11338560" cy="1569660"/>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400" dirty="0" smtClean="0">
                <a:latin typeface="NikoshBAN" pitchFamily="2" charset="0"/>
                <a:cs typeface="NikoshBAN" pitchFamily="2" charset="0"/>
              </a:rPr>
              <a:t>পশ্চিমাবিশ্ব বার্লিন প্রাচীরকে একটি সময় নাম দিয়েছিল ফ্যাসিবাদ বিরোধী প্রতিরক্ষা দূর্গ। পশ্চিম জার্মানি এবং পূর্ব জার্মানিকে বিভক্তকারী এ প্রাচীরের দৈর্ঘ ১৫৫ কিলোমিটার। ১৯৬১ সালে পূর্ব জার্মানির জার্মান ডেমোক্রেটিক রিপাবলিক সরকার এ প্রাচীর নির্মাণ করেছিল। পশ্চিম জার্মানির রাজধানী করা হয় বন শহরকে এবং পূর্ব জার্মানির রাজধানী বার্লিন। দু জার্মানির সরকার বার্লিনের আধিপত্য প্রতিষ্ঠার জন্য সক্রিয় হয়। </a:t>
            </a:r>
            <a:endParaRPr lang="en-US" sz="2400" dirty="0">
              <a:latin typeface="NikoshBAN" pitchFamily="2" charset="0"/>
              <a:cs typeface="NikoshBAN" pitchFamily="2" charset="0"/>
            </a:endParaRPr>
          </a:p>
        </p:txBody>
      </p:sp>
      <p:sp>
        <p:nvSpPr>
          <p:cNvPr id="6" name="TextBox 5"/>
          <p:cNvSpPr txBox="1"/>
          <p:nvPr/>
        </p:nvSpPr>
        <p:spPr>
          <a:xfrm>
            <a:off x="548640" y="2913017"/>
            <a:ext cx="11338560" cy="2308324"/>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400" dirty="0" smtClean="0">
                <a:latin typeface="NikoshBAN" pitchFamily="2" charset="0"/>
                <a:cs typeface="NikoshBAN" pitchFamily="2" charset="0"/>
              </a:rPr>
              <a:t>১৯৮৯ সালের ৯ নভেম্বর বার্লিন দেয়ালের ভাঙনের ১১ মাস পর এলো দুই জার্মানির ঐক্যকরণের চূড়ান্ত মুহুর্ত। ১৯৯০ সালের ৩ অক্টোবর আলো আর আতশবাজির ঝলসানি ও মধ্যরাতের চার্চের মংগল ধ্বনির দিয়ে চল্লিশ বছর ব্যাপী বিভাজনের অবসান ঘটল। ঐক্যবদ্ধ জার্মানির চ্যান্সেলর হেলমুট কোল জার্মান ঐক্যকে গণতন্ত্র ও স্বাধীনতার বিজয় বলে চিহ্নিত করলেন এবং এ ঐক্য ইউরোপীয় ঐক্যের সোপানরপে মন্তব্য করলেন। পূর্ব জার্মানির রাষ্ট্রপ্রধান তার বিদায়ী ভাষণে তার রাষ্ট্রের বিপুপ্তি ‘অশ্রুহীন বিদায় যাত্রা’ বলে মন্তব্য করেন। জার্মান ঐক্যের আট মাস পর ১৯৯১ সালের ২০ জুন বার্লিন ঐক্য জার্মান রাষ্ট্রের রাজধানীতে পরিণত হলো। জার্মানি ন্যাটো সদস্য হিসেবে বর্তমান বিশ্বে গুরুত্বপূর্ণ ভূমিকা পালন করে আসছে।    </a:t>
            </a:r>
            <a:endParaRPr lang="en-US" sz="2400" dirty="0">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14:prism dir="r"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0" y="0"/>
            <a:ext cx="12192000" cy="6858000"/>
          </a:xfrm>
          <a:prstGeom prst="beve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chemeClr val="tx1"/>
                </a:solidFill>
                <a:latin typeface="NikoshBAN" panose="02000000000000000000" pitchFamily="2" charset="0"/>
                <a:cs typeface="NikoshBAN" panose="02000000000000000000" pitchFamily="2" charset="0"/>
              </a:rPr>
              <a:t>  </a:t>
            </a:r>
            <a:endParaRPr lang="en-US" dirty="0">
              <a:solidFill>
                <a:schemeClr val="tx1"/>
              </a:solidFill>
              <a:latin typeface="NikoshBAN" panose="02000000000000000000" pitchFamily="2" charset="0"/>
              <a:cs typeface="NikoshBAN" panose="02000000000000000000" pitchFamily="2" charset="0"/>
            </a:endParaRPr>
          </a:p>
        </p:txBody>
      </p:sp>
      <p:sp>
        <p:nvSpPr>
          <p:cNvPr id="7" name="TextBox 6"/>
          <p:cNvSpPr txBox="1"/>
          <p:nvPr/>
        </p:nvSpPr>
        <p:spPr>
          <a:xfrm>
            <a:off x="222069" y="3664134"/>
            <a:ext cx="11599817" cy="1200329"/>
          </a:xfrm>
          <a:prstGeom prst="rect">
            <a:avLst/>
          </a:prstGeom>
          <a:solidFill>
            <a:schemeClr val="tx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400" dirty="0" smtClean="0">
                <a:latin typeface="NikoshBAN" pitchFamily="2" charset="0"/>
                <a:cs typeface="NikoshBAN" pitchFamily="2" charset="0"/>
              </a:rPr>
              <a:t>স্নায়ুযুদ্ধ পরবর্তী সময়ে বিগত দশ বছরে সবচেয়ে সংকটপূর্ণ সম্পর্কের এক পর্যায়ে যখন দুই দেশের মধ‍্যে সম্পর্ক তলানিতে এসে ঠেকেছে, তখন রাশিয়ার প্রেসিডেন্ট ভ্লাদিমির পুতিন ও মার্কিন যুক্তরাষ্ট্রের প্রেসিডেন্ট জো বাইডেনের মধ‍্যেকার গত ১৬ জুন ২০২১ বুধবারের দ্বিপাক্ষিক বৈঠকটিকে সর্বস্তরের বিশ্ব নেতৃবৃন্দ ‘সর্বনিম্ন বিন্দু’র বলে একমত পোষণ করেছেন।</a:t>
            </a:r>
            <a:endParaRPr lang="en-US" sz="2400" dirty="0">
              <a:latin typeface="NikoshBAN" pitchFamily="2" charset="0"/>
              <a:cs typeface="NikoshBAN" pitchFamily="2" charset="0"/>
            </a:endParaRPr>
          </a:p>
        </p:txBody>
      </p:sp>
      <p:pic>
        <p:nvPicPr>
          <p:cNvPr id="22530" name="Picture 2" descr="https://ekota.live/wp-content/uploads/2021/06/Putin-Biden.jpg"/>
          <p:cNvPicPr>
            <a:picLocks noChangeAspect="1" noChangeArrowheads="1"/>
          </p:cNvPicPr>
          <p:nvPr/>
        </p:nvPicPr>
        <p:blipFill>
          <a:blip r:embed="rId3"/>
          <a:srcRect/>
          <a:stretch>
            <a:fillRect/>
          </a:stretch>
        </p:blipFill>
        <p:spPr bwMode="auto">
          <a:xfrm>
            <a:off x="2246811" y="731521"/>
            <a:ext cx="7210698" cy="27693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Flowchart: Terminator 7"/>
          <p:cNvSpPr/>
          <p:nvPr/>
        </p:nvSpPr>
        <p:spPr>
          <a:xfrm>
            <a:off x="3718162" y="0"/>
            <a:ext cx="4350328" cy="627017"/>
          </a:xfrm>
          <a:prstGeom prst="flowChartTerminator">
            <a:avLst/>
          </a:prstGeom>
          <a:blipFill>
            <a:blip r:embed="rId4"/>
            <a:tile tx="0" ty="0" sx="100000" sy="100000" flip="none" algn="tl"/>
          </a:blip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bn-IN" sz="3600" dirty="0" smtClean="0">
                <a:solidFill>
                  <a:schemeClr val="accent2">
                    <a:lumMod val="60000"/>
                    <a:lumOff val="40000"/>
                  </a:schemeClr>
                </a:solidFill>
                <a:latin typeface="NikoshBAN" pitchFamily="2" charset="0"/>
                <a:cs typeface="NikoshBAN" pitchFamily="2" charset="0"/>
              </a:rPr>
              <a:t>বাইডেন-পুতিন শীর্ষ বৈঠক</a:t>
            </a:r>
            <a:endParaRPr lang="bn-IN" sz="3600" dirty="0">
              <a:solidFill>
                <a:schemeClr val="accent2">
                  <a:lumMod val="60000"/>
                  <a:lumOff val="40000"/>
                </a:schemeClr>
              </a:solidFill>
              <a:latin typeface="NikoshBAN" pitchFamily="2" charset="0"/>
              <a:cs typeface="NikoshBAN" pitchFamily="2" charset="0"/>
            </a:endParaRPr>
          </a:p>
        </p:txBody>
      </p:sp>
      <p:sp>
        <p:nvSpPr>
          <p:cNvPr id="9" name="TextBox 8"/>
          <p:cNvSpPr txBox="1"/>
          <p:nvPr/>
        </p:nvSpPr>
        <p:spPr>
          <a:xfrm>
            <a:off x="222068" y="4916142"/>
            <a:ext cx="11547565" cy="1785104"/>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200" dirty="0" smtClean="0">
                <a:latin typeface="NikoshBAN" pitchFamily="2" charset="0"/>
                <a:cs typeface="NikoshBAN" pitchFamily="2" charset="0"/>
              </a:rPr>
              <a:t>মার্কিন যুক্তরাষ্ট্রের প্রেসিডেন্ট জো বাইডেন যখন বলছেন, ‘আমি যা করতে এসেছি, আমি তা করেছি’, তখন রাশিয়ার প্রেসিডেন্ট ভ্লাদিমির পুতিন বলছেন, ‘জেনেভার বৈঠক গঠনমূলক এবং বৈরিতামুক্ত’। বিশ্বাসযোগ্যতা নিয়ে প্রশ্ন করা হলে বাইডেন বলেন যে, পুতিনের সাথে তার এই বৈঠক বিশ্বাসের প্রশ্নে নয় বরং মার্কিন যুক্তরাষ্ট্রের নিজেদের স্বার্থের প্রশ্নে সংঘটিত হচ্ছে। আর তিনি যেকোন ভাবেই একটি ঐকমত্যের জায়গা খুঁজে বের করবেন। অপরপক্ষে একই প্রশ্নের জবাবে পুতিন বলেন যে, জো বাইডেন একজন দক্ষ প্রশাসক, অভিজ্ঞ রাজনীতিবিদ এবং পরিপক্ক মানুষ। তার কাছ থেকে তিনি দায়িত্বশীল আচরণই প্রত‍্যাশা করেন। </a:t>
            </a:r>
          </a:p>
        </p:txBody>
      </p:sp>
    </p:spTree>
    <p:custDataLst>
      <p:tags r:id="rId1"/>
    </p:custDataLst>
    <p:extLst>
      <p:ext uri="{BB962C8B-B14F-4D97-AF65-F5344CB8AC3E}">
        <p14:creationId xmlns:p14="http://schemas.microsoft.com/office/powerpoint/2010/main" xmlns="" val="1977793616"/>
      </p:ext>
    </p:extLst>
  </p:cSld>
  <p:clrMapOvr>
    <a:masterClrMapping/>
  </p:clrMapOvr>
  <mc:AlternateContent xmlns:mc="http://schemas.openxmlformats.org/markup-compatibility/2006">
    <mc:Choice xmlns:p14="http://schemas.microsoft.com/office/powerpoint/2010/main" xmlns="" Requires="p14">
      <p:transition spd="slow" p14:dur="1600" advTm="42381">
        <p14:prism dir="r" isInverted="1"/>
      </p:transition>
    </mc:Choice>
    <mc:Fallback>
      <p:transition spd="slow" advTm="4238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nodeType="clickEffect">
                                  <p:stCondLst>
                                    <p:cond delay="0"/>
                                  </p:stCondLst>
                                  <p:childTnLst>
                                    <p:set>
                                      <p:cBhvr>
                                        <p:cTn id="12" dur="1" fill="hold">
                                          <p:stCondLst>
                                            <p:cond delay="0"/>
                                          </p:stCondLst>
                                        </p:cTn>
                                        <p:tgtEl>
                                          <p:spTgt spid="22530"/>
                                        </p:tgtEl>
                                        <p:attrNameLst>
                                          <p:attrName>style.visibility</p:attrName>
                                        </p:attrNameLst>
                                      </p:cBhvr>
                                      <p:to>
                                        <p:strVal val="visible"/>
                                      </p:to>
                                    </p:set>
                                    <p:anim calcmode="lin" valueType="num">
                                      <p:cBhvr>
                                        <p:cTn id="13" dur="5000" fill="hold"/>
                                        <p:tgtEl>
                                          <p:spTgt spid="22530"/>
                                        </p:tgtEl>
                                        <p:attrNameLst>
                                          <p:attrName>ppt_w</p:attrName>
                                        </p:attrNameLst>
                                      </p:cBhvr>
                                      <p:tavLst>
                                        <p:tav tm="0" fmla="#ppt_w*sin(2.5*pi*$)">
                                          <p:val>
                                            <p:fltVal val="0"/>
                                          </p:val>
                                        </p:tav>
                                        <p:tav tm="100000">
                                          <p:val>
                                            <p:fltVal val="1"/>
                                          </p:val>
                                        </p:tav>
                                      </p:tavLst>
                                    </p:anim>
                                    <p:anim calcmode="lin" valueType="num">
                                      <p:cBhvr>
                                        <p:cTn id="14" dur="5000" fill="hold"/>
                                        <p:tgtEl>
                                          <p:spTgt spid="2253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amond(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xmlns="" id="{1C6469BE-DED8-42F0-BF72-79ECA74422CC}"/>
              </a:ext>
            </a:extLst>
          </p:cNvPr>
          <p:cNvSpPr/>
          <p:nvPr/>
        </p:nvSpPr>
        <p:spPr>
          <a:xfrm>
            <a:off x="0" y="0"/>
            <a:ext cx="12192000" cy="6858000"/>
          </a:xfrm>
          <a:prstGeom prst="frame">
            <a:avLst>
              <a:gd name="adj1" fmla="val 3804"/>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3" name="Frame 2"/>
          <p:cNvSpPr/>
          <p:nvPr/>
        </p:nvSpPr>
        <p:spPr>
          <a:xfrm>
            <a:off x="248194" y="248194"/>
            <a:ext cx="11625943" cy="6361612"/>
          </a:xfrm>
          <a:prstGeom prst="frame">
            <a:avLst/>
          </a:prstGeom>
          <a:blipFill>
            <a:blip r:embed="rId3"/>
            <a:tile tx="0" ty="0" sx="100000" sy="100000" flip="none" algn="tl"/>
          </a:blip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457200" y="396241"/>
            <a:ext cx="11247120" cy="600164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p:txBody>
      </p:sp>
      <p:sp>
        <p:nvSpPr>
          <p:cNvPr id="5" name="TextBox 4"/>
          <p:cNvSpPr txBox="1"/>
          <p:nvPr/>
        </p:nvSpPr>
        <p:spPr>
          <a:xfrm>
            <a:off x="4280647" y="439271"/>
            <a:ext cx="3657600" cy="923330"/>
          </a:xfrm>
          <a:prstGeom prst="rect">
            <a:avLst/>
          </a:prstGeom>
          <a:blipFill>
            <a:blip r:embed="rId4"/>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5400" b="1" dirty="0" smtClean="0">
                <a:solidFill>
                  <a:schemeClr val="tx1"/>
                </a:solidFill>
                <a:latin typeface="NikoshBAN" pitchFamily="2" charset="0"/>
                <a:cs typeface="NikoshBAN" pitchFamily="2" charset="0"/>
              </a:rPr>
              <a:t>উপসংহার                                                                            </a:t>
            </a:r>
            <a:endParaRPr lang="en-US" sz="5400" b="1" dirty="0"/>
          </a:p>
        </p:txBody>
      </p:sp>
      <p:sp>
        <p:nvSpPr>
          <p:cNvPr id="7" name="TextBox 6"/>
          <p:cNvSpPr txBox="1"/>
          <p:nvPr/>
        </p:nvSpPr>
        <p:spPr>
          <a:xfrm>
            <a:off x="578223" y="1573305"/>
            <a:ext cx="10838330" cy="2677656"/>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400" dirty="0" smtClean="0">
                <a:latin typeface="NikoshBAN" pitchFamily="2" charset="0"/>
                <a:cs typeface="NikoshBAN" pitchFamily="2" charset="0"/>
              </a:rPr>
              <a:t>স্নায়ুযুদ্ধের পরবর্তী ধাপে সবচেয়ে গুরুত্বপূর্ণ অংশ বলা যেতে পারে সোভিয়েত ইউনিয়নের পতনকে। এরপর বিশ্বের নানা দেশে বিদ্যমান রাজনীতির মেরুকরণে একটি বদল লক্ষ করা যায়। বিশেষত, যে দেশগুলোতে রাশিয়ার প্রভাব ছিল তারা স্বাধীন দেশ হিসেবে আত্মপ্রকাশ করে। অন্যদিকে কেউ কেউ পতনের পরেও রাশিয়ার উপর আস্থা রাখতে গিয়ে কোণঠাসা হয়ে পড়ে। রাশিয়া থেকে মুক্তি পাওয়ার পরেও অনেক দেশ শেষ পর্যন্ত স্বাধীনতার স্বাদ আস্বাদন করতে ব্যর্থ হয়েছিল। বিশেষ করে এসব দেশ সন্ত্রাসবাদের মদদ দিচ্ছে এমন অযুহাতে সেখানে যুদ্ধ শুরু করে আমেরিকা। তবে সোভিয়েত ইউনিয়নের পতন ঘটলে এক পর্যায়ে এসে হয় বার্লিন প্রাচীন। তারপর নতুনভাবে একত্রিত হয় জার্মানি। তাদের পতাকা এবং সংবিধান নতুনভাবে নির্ধারিত হয়।  </a:t>
            </a:r>
            <a:endParaRPr lang="en-US" sz="2400" dirty="0">
              <a:latin typeface="NikoshBAN" pitchFamily="2" charset="0"/>
              <a:cs typeface="NikoshBAN" pitchFamily="2" charset="0"/>
            </a:endParaRPr>
          </a:p>
        </p:txBody>
      </p:sp>
      <p:sp>
        <p:nvSpPr>
          <p:cNvPr id="8" name="TextBox 7"/>
          <p:cNvSpPr txBox="1"/>
          <p:nvPr/>
        </p:nvSpPr>
        <p:spPr>
          <a:xfrm>
            <a:off x="645459" y="4329953"/>
            <a:ext cx="10797988" cy="1569660"/>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400" dirty="0" smtClean="0">
                <a:latin typeface="NikoshBAN" pitchFamily="2" charset="0"/>
                <a:cs typeface="NikoshBAN" pitchFamily="2" charset="0"/>
              </a:rPr>
              <a:t>স্নায়ুযুদ্ধ সংঘাতটা ছিল বিশ্ব নেতৃত্বের! আদর্শের, পুঁজিবাদ এবং সমাজতন্ত্রের , সংঘাত ছিল স্বার্থের বাজার দখল এবং নিয়ন্ত্রন প্রতিষ্ঠার</a:t>
            </a:r>
            <a:r>
              <a:rPr lang="bn-IN" sz="2400" smtClean="0">
                <a:latin typeface="NikoshBAN" pitchFamily="2" charset="0"/>
                <a:cs typeface="NikoshBAN" pitchFamily="2" charset="0"/>
              </a:rPr>
              <a:t>।  ১। </a:t>
            </a:r>
            <a:r>
              <a:rPr lang="bn-IN" sz="2400" dirty="0" smtClean="0">
                <a:latin typeface="NikoshBAN" pitchFamily="2" charset="0"/>
                <a:cs typeface="NikoshBAN" pitchFamily="2" charset="0"/>
              </a:rPr>
              <a:t>সরাসরি বিরোধীতা এবং শান্তিপূর্ণ সহ অবস্থান – ১৯৪৫-১৯৬২,</a:t>
            </a:r>
            <a:r>
              <a:rPr lang="bn-IN" sz="2400" smtClean="0">
                <a:latin typeface="NikoshBAN" pitchFamily="2" charset="0"/>
                <a:cs typeface="NikoshBAN" pitchFamily="2" charset="0"/>
              </a:rPr>
              <a:t/>
            </a:r>
            <a:br>
              <a:rPr lang="bn-IN" sz="2400" smtClean="0">
                <a:latin typeface="NikoshBAN" pitchFamily="2" charset="0"/>
                <a:cs typeface="NikoshBAN" pitchFamily="2" charset="0"/>
              </a:rPr>
            </a:br>
            <a:r>
              <a:rPr lang="bn-IN" sz="2400" smtClean="0">
                <a:latin typeface="NikoshBAN" pitchFamily="2" charset="0"/>
                <a:cs typeface="NikoshBAN" pitchFamily="2" charset="0"/>
              </a:rPr>
              <a:t>                       ২। </a:t>
            </a:r>
            <a:r>
              <a:rPr lang="bn-IN" sz="2400" dirty="0" smtClean="0">
                <a:latin typeface="NikoshBAN" pitchFamily="2" charset="0"/>
                <a:cs typeface="NikoshBAN" pitchFamily="2" charset="0"/>
              </a:rPr>
              <a:t>ডেতান্ত ( আপেক্ষিক শান্তিপূর্ণ সময় )-১৯৬৩-১৯৭৮,</a:t>
            </a:r>
            <a:r>
              <a:rPr lang="bn-IN" sz="2400" smtClean="0">
                <a:latin typeface="NikoshBAN" pitchFamily="2" charset="0"/>
                <a:cs typeface="NikoshBAN" pitchFamily="2" charset="0"/>
              </a:rPr>
              <a:t/>
            </a:r>
            <a:br>
              <a:rPr lang="bn-IN" sz="2400" smtClean="0">
                <a:latin typeface="NikoshBAN" pitchFamily="2" charset="0"/>
                <a:cs typeface="NikoshBAN" pitchFamily="2" charset="0"/>
              </a:rPr>
            </a:br>
            <a:r>
              <a:rPr lang="bn-IN" sz="2400" smtClean="0">
                <a:latin typeface="NikoshBAN" pitchFamily="2" charset="0"/>
                <a:cs typeface="NikoshBAN" pitchFamily="2" charset="0"/>
              </a:rPr>
              <a:t>                       ৩। </a:t>
            </a:r>
            <a:r>
              <a:rPr lang="bn-IN" sz="2400" dirty="0" smtClean="0">
                <a:latin typeface="NikoshBAN" pitchFamily="2" charset="0"/>
                <a:cs typeface="NikoshBAN" pitchFamily="2" charset="0"/>
              </a:rPr>
              <a:t>পুনরায় ঝামেলা এবং সমাপ্তি -১৯৭৯-১৯৯১।</a:t>
            </a:r>
            <a:endParaRPr lang="en-US" sz="2400" dirty="0">
              <a:latin typeface="NikoshBAN" pitchFamily="2" charset="0"/>
              <a:cs typeface="NikoshBAN" pitchFamily="2" charset="0"/>
            </a:endParaRPr>
          </a:p>
        </p:txBody>
      </p:sp>
    </p:spTree>
    <p:custDataLst>
      <p:tags r:id="rId1"/>
    </p:custDataLst>
    <p:extLst>
      <p:ext uri="{BB962C8B-B14F-4D97-AF65-F5344CB8AC3E}">
        <p14:creationId xmlns:p14="http://schemas.microsoft.com/office/powerpoint/2010/main" xmlns="" val="2033605191"/>
      </p:ext>
    </p:extLst>
  </p:cSld>
  <p:clrMapOvr>
    <a:masterClrMapping/>
  </p:clrMapOvr>
  <mc:AlternateContent xmlns:mc="http://schemas.openxmlformats.org/markup-compatibility/2006">
    <mc:Choice xmlns:p14="http://schemas.microsoft.com/office/powerpoint/2010/main" xmlns="" Requires="p14">
      <p:transition spd="slow" p14:dur="1600" advTm="52387">
        <p14:prism dir="r" isInverted="1"/>
      </p:transition>
    </mc:Choice>
    <mc:Fallback>
      <p:transition spd="slow" advTm="5238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xmlns="" id="{1C6469BE-DED8-42F0-BF72-79ECA74422CC}"/>
              </a:ext>
            </a:extLst>
          </p:cNvPr>
          <p:cNvSpPr/>
          <p:nvPr/>
        </p:nvSpPr>
        <p:spPr>
          <a:xfrm>
            <a:off x="0" y="0"/>
            <a:ext cx="12192000" cy="6858000"/>
          </a:xfrm>
          <a:prstGeom prst="frame">
            <a:avLst>
              <a:gd name="adj1" fmla="val 3804"/>
            </a:avLst>
          </a:prstGeom>
          <a:solidFill>
            <a:srgbClr val="FF00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3" name="Frame 2"/>
          <p:cNvSpPr/>
          <p:nvPr/>
        </p:nvSpPr>
        <p:spPr>
          <a:xfrm>
            <a:off x="248194" y="248194"/>
            <a:ext cx="11625943" cy="6361612"/>
          </a:xfrm>
          <a:prstGeom prst="frame">
            <a:avLst/>
          </a:prstGeom>
          <a:blipFill>
            <a:blip r:embed="rId3"/>
            <a:tile tx="0" ty="0" sx="100000" sy="100000" flip="none" algn="tl"/>
          </a:blip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457200" y="396241"/>
            <a:ext cx="11247120" cy="6001643"/>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p:txBody>
      </p:sp>
      <p:sp>
        <p:nvSpPr>
          <p:cNvPr id="5" name="Oval 4"/>
          <p:cNvSpPr/>
          <p:nvPr/>
        </p:nvSpPr>
        <p:spPr>
          <a:xfrm>
            <a:off x="4103915" y="224246"/>
            <a:ext cx="3581400" cy="755469"/>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একক</a:t>
            </a:r>
            <a:r>
              <a:rPr lang="en-US" sz="4000" b="1"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4000" b="1"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কাজ</a:t>
            </a:r>
            <a:endParaRPr lang="en-US" sz="4000" dirty="0"/>
          </a:p>
        </p:txBody>
      </p:sp>
      <p:sp>
        <p:nvSpPr>
          <p:cNvPr id="6" name="Google Shape;167;p14"/>
          <p:cNvSpPr/>
          <p:nvPr/>
        </p:nvSpPr>
        <p:spPr>
          <a:xfrm>
            <a:off x="3200400" y="5410200"/>
            <a:ext cx="5394960" cy="1029789"/>
          </a:xfrm>
          <a:prstGeom prst="homePlate">
            <a:avLst>
              <a:gd name="adj"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endParaRPr lang="bn-IN" sz="3200" b="1" dirty="0" smtClean="0">
              <a:solidFill>
                <a:srgbClr val="FF9900"/>
              </a:solidFill>
              <a:latin typeface="NikoshBAN" pitchFamily="2" charset="0"/>
              <a:cs typeface="NikoshBAN" pitchFamily="2" charset="0"/>
            </a:endParaRPr>
          </a:p>
          <a:p>
            <a:pPr marL="0" marR="0" lvl="0" indent="0" algn="ctr" rtl="0">
              <a:lnSpc>
                <a:spcPct val="100000"/>
              </a:lnSpc>
              <a:spcBef>
                <a:spcPts val="0"/>
              </a:spcBef>
              <a:spcAft>
                <a:spcPts val="0"/>
              </a:spcAft>
              <a:buClr>
                <a:srgbClr val="000000"/>
              </a:buClr>
              <a:buSzPts val="3100"/>
              <a:buFont typeface="Arial"/>
              <a:buNone/>
            </a:pPr>
            <a:endParaRPr lang="bn-IN" sz="3200" b="1" dirty="0" smtClean="0">
              <a:solidFill>
                <a:srgbClr val="FF9900"/>
              </a:solidFill>
              <a:latin typeface="NikoshBAN" pitchFamily="2" charset="0"/>
              <a:cs typeface="NikoshBAN" pitchFamily="2" charset="0"/>
            </a:endParaRPr>
          </a:p>
          <a:p>
            <a:pPr marL="0" marR="0" lvl="0" indent="0" algn="ctr" rtl="0">
              <a:lnSpc>
                <a:spcPct val="100000"/>
              </a:lnSpc>
              <a:spcBef>
                <a:spcPts val="0"/>
              </a:spcBef>
              <a:spcAft>
                <a:spcPts val="0"/>
              </a:spcAft>
              <a:buClr>
                <a:srgbClr val="000000"/>
              </a:buClr>
              <a:buSzPts val="3100"/>
              <a:buFont typeface="Arial"/>
              <a:buNone/>
            </a:pPr>
            <a:r>
              <a:rPr lang="bn-IN" sz="3200" b="1" dirty="0" smtClean="0">
                <a:solidFill>
                  <a:srgbClr val="FF9900"/>
                </a:solidFill>
                <a:latin typeface="NikoshBAN" pitchFamily="2" charset="0"/>
                <a:cs typeface="NikoshBAN" pitchFamily="2" charset="0"/>
              </a:rPr>
              <a:t>স্নায়ুযুদ্ধ পরবর্তী বিশ্ব</a:t>
            </a:r>
            <a:r>
              <a:rPr lang="en-GB" sz="3200" b="1" dirty="0" smtClean="0">
                <a:solidFill>
                  <a:srgbClr val="FF9900"/>
                </a:solidFill>
                <a:latin typeface="NikoshBAN" pitchFamily="2" charset="0"/>
                <a:cs typeface="NikoshBAN" pitchFamily="2" charset="0"/>
              </a:rPr>
              <a:t> </a:t>
            </a:r>
            <a:r>
              <a:rPr lang="bn-IN" sz="3200" b="1" dirty="0" smtClean="0">
                <a:solidFill>
                  <a:srgbClr val="FF9900"/>
                </a:solidFill>
                <a:latin typeface="NikoshBAN" pitchFamily="2" charset="0"/>
                <a:cs typeface="NikoshBAN" pitchFamily="2" charset="0"/>
              </a:rPr>
              <a:t>কি? ব্যাখ্যা কর।</a:t>
            </a:r>
          </a:p>
          <a:p>
            <a:pPr algn="ctr">
              <a:buClr>
                <a:srgbClr val="000000"/>
              </a:buClr>
              <a:buSzPts val="3100"/>
            </a:pPr>
            <a:endParaRPr lang="en-US" sz="3200" dirty="0" smtClean="0">
              <a:solidFill>
                <a:srgbClr val="FFC000"/>
              </a:solidFill>
              <a:latin typeface="NikoshBAN" panose="02000000000000000000" pitchFamily="2" charset="0"/>
              <a:cs typeface="NikoshBAN" panose="02000000000000000000" pitchFamily="2" charset="0"/>
            </a:endParaRPr>
          </a:p>
          <a:p>
            <a:pPr marL="0" marR="0" lvl="0" indent="0" algn="ctr" rtl="0">
              <a:lnSpc>
                <a:spcPct val="100000"/>
              </a:lnSpc>
              <a:spcBef>
                <a:spcPts val="0"/>
              </a:spcBef>
              <a:spcAft>
                <a:spcPts val="0"/>
              </a:spcAft>
              <a:buClr>
                <a:srgbClr val="000000"/>
              </a:buClr>
              <a:buSzPts val="3100"/>
              <a:buFont typeface="Arial"/>
              <a:buNone/>
            </a:pPr>
            <a:r>
              <a:rPr lang="bn-IN" sz="3200" b="1" dirty="0" smtClean="0">
                <a:solidFill>
                  <a:srgbClr val="FF9900"/>
                </a:solidFill>
                <a:latin typeface="NikoshBAN" pitchFamily="2" charset="0"/>
                <a:cs typeface="NikoshBAN" pitchFamily="2" charset="0"/>
              </a:rPr>
              <a:t>  </a:t>
            </a:r>
            <a:endParaRPr sz="3200" b="1" i="0" u="none" strike="noStrike" cap="none">
              <a:solidFill>
                <a:srgbClr val="FF9900"/>
              </a:solidFill>
              <a:latin typeface="NikoshBAN" pitchFamily="2" charset="0"/>
              <a:cs typeface="NikoshBAN" pitchFamily="2" charset="0"/>
              <a:sym typeface="Arial"/>
            </a:endParaRPr>
          </a:p>
        </p:txBody>
      </p:sp>
      <p:pic>
        <p:nvPicPr>
          <p:cNvPr id="7" name="Picture 6" descr="C:\Users\need\Pictures\টেবিলে একা বসে পড়ার ছবি2.jpg"/>
          <p:cNvPicPr>
            <a:picLocks noChangeAspect="1" noChangeArrowheads="1"/>
          </p:cNvPicPr>
          <p:nvPr/>
        </p:nvPicPr>
        <p:blipFill>
          <a:blip r:embed="rId4"/>
          <a:srcRect/>
          <a:stretch>
            <a:fillRect/>
          </a:stretch>
        </p:blipFill>
        <p:spPr bwMode="auto">
          <a:xfrm>
            <a:off x="2076994" y="1201783"/>
            <a:ext cx="8249195" cy="394498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ustDataLst>
      <p:tags r:id="rId1"/>
    </p:custDataLst>
    <p:extLst>
      <p:ext uri="{BB962C8B-B14F-4D97-AF65-F5344CB8AC3E}">
        <p14:creationId xmlns:p14="http://schemas.microsoft.com/office/powerpoint/2010/main" xmlns="" val="315990185"/>
      </p:ext>
    </p:extLst>
  </p:cSld>
  <p:clrMapOvr>
    <a:masterClrMapping/>
  </p:clrMapOvr>
  <mc:AlternateContent xmlns:mc="http://schemas.openxmlformats.org/markup-compatibility/2006">
    <mc:Choice xmlns:p14="http://schemas.microsoft.com/office/powerpoint/2010/main" xmlns="" Requires="p14">
      <p:transition spd="slow" p14:dur="1600" advTm="50121">
        <p14:prism dir="r" isInverted="1"/>
      </p:transition>
    </mc:Choice>
    <mc:Fallback>
      <p:transition spd="slow" advTm="5012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xmlns="" id="{1C6469BE-DED8-42F0-BF72-79ECA74422CC}"/>
              </a:ext>
            </a:extLst>
          </p:cNvPr>
          <p:cNvSpPr/>
          <p:nvPr/>
        </p:nvSpPr>
        <p:spPr>
          <a:xfrm>
            <a:off x="0" y="0"/>
            <a:ext cx="12192000" cy="6858000"/>
          </a:xfrm>
          <a:prstGeom prst="frame">
            <a:avLst>
              <a:gd name="adj1" fmla="val 3804"/>
            </a:avLst>
          </a:prstGeom>
          <a:solidFill>
            <a:schemeClr val="accent2">
              <a:lumMod val="20000"/>
              <a:lumOff val="8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3" name="Frame 2"/>
          <p:cNvSpPr/>
          <p:nvPr/>
        </p:nvSpPr>
        <p:spPr>
          <a:xfrm>
            <a:off x="248194" y="248194"/>
            <a:ext cx="11625943" cy="6361612"/>
          </a:xfrm>
          <a:prstGeom prst="frame">
            <a:avLst/>
          </a:prstGeom>
          <a:blipFill>
            <a:blip r:embed="rId3"/>
            <a:tile tx="0" ty="0" sx="100000" sy="100000" flip="none" algn="tl"/>
          </a:blip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457200" y="396241"/>
            <a:ext cx="11247120" cy="6001643"/>
          </a:xfrm>
          <a:prstGeom prst="rect">
            <a:avLst/>
          </a:prstGeom>
          <a:solidFill>
            <a:schemeClr val="accent3"/>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p:txBody>
      </p:sp>
      <p:sp>
        <p:nvSpPr>
          <p:cNvPr id="5" name="Flowchart: Terminator 4"/>
          <p:cNvSpPr/>
          <p:nvPr/>
        </p:nvSpPr>
        <p:spPr>
          <a:xfrm>
            <a:off x="5014258" y="169817"/>
            <a:ext cx="2722417" cy="574766"/>
          </a:xfrm>
          <a:prstGeom prst="flowChartTerminator">
            <a:avLst/>
          </a:prstGeom>
          <a:solidFill>
            <a:srgbClr val="00B050"/>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ln/>
                <a:solidFill>
                  <a:schemeClr val="bg1"/>
                </a:solidFill>
                <a:latin typeface="NikoshBAN" panose="02000000000000000000" pitchFamily="2" charset="0"/>
                <a:cs typeface="NikoshBAN" panose="02000000000000000000" pitchFamily="2" charset="0"/>
              </a:rPr>
              <a:t>জোড়ায় কাজ </a:t>
            </a:r>
            <a:endParaRPr lang="en-US" sz="3600" b="1" dirty="0">
              <a:solidFill>
                <a:schemeClr val="bg1"/>
              </a:solidFill>
            </a:endParaRPr>
          </a:p>
        </p:txBody>
      </p:sp>
      <p:sp>
        <p:nvSpPr>
          <p:cNvPr id="6" name="Flowchart: Alternate Process 5"/>
          <p:cNvSpPr/>
          <p:nvPr/>
        </p:nvSpPr>
        <p:spPr>
          <a:xfrm>
            <a:off x="1210492" y="5486401"/>
            <a:ext cx="9540240" cy="1008215"/>
          </a:xfrm>
          <a:prstGeom prst="flowChartAlternateProcess">
            <a:avLst/>
          </a:prstGeom>
          <a:solidFill>
            <a:srgbClr val="00B05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3200" b="1" dirty="0" smtClean="0">
                <a:solidFill>
                  <a:srgbClr val="FFFF00"/>
                </a:solidFill>
                <a:latin typeface="NikoshBAN" pitchFamily="2" charset="0"/>
                <a:cs typeface="NikoshBAN" pitchFamily="2" charset="0"/>
              </a:rPr>
              <a:t>সোভিয়েত ইউনিয়ন পতনের দীর্ঘমেয়াদী প্রভাব</a:t>
            </a:r>
            <a:r>
              <a:rPr lang="bn-IN" sz="3200" b="1" dirty="0" smtClean="0">
                <a:solidFill>
                  <a:srgbClr val="FFFF00"/>
                </a:solidFill>
                <a:latin typeface="NikoshBAN" pitchFamily="2" charset="0"/>
                <a:cs typeface="NikoshBAN" pitchFamily="2" charset="0"/>
              </a:rPr>
              <a:t> আলোচনা কর। </a:t>
            </a:r>
            <a:endParaRPr lang="as-IN" sz="3200" b="1" dirty="0" smtClean="0">
              <a:solidFill>
                <a:srgbClr val="FFFF00"/>
              </a:solidFill>
              <a:latin typeface="NikoshBAN" pitchFamily="2" charset="0"/>
              <a:cs typeface="NikoshBAN" pitchFamily="2" charset="0"/>
            </a:endParaRPr>
          </a:p>
        </p:txBody>
      </p:sp>
      <p:pic>
        <p:nvPicPr>
          <p:cNvPr id="7" name="Picture 2" descr="পঞ্চম শ্রেণির পড়াশোনা | প্রথম আলো"/>
          <p:cNvPicPr>
            <a:picLocks noChangeAspect="1" noChangeArrowheads="1"/>
          </p:cNvPicPr>
          <p:nvPr/>
        </p:nvPicPr>
        <p:blipFill>
          <a:blip r:embed="rId4"/>
          <a:srcRect/>
          <a:stretch>
            <a:fillRect/>
          </a:stretch>
        </p:blipFill>
        <p:spPr bwMode="auto">
          <a:xfrm>
            <a:off x="1870165" y="901336"/>
            <a:ext cx="8867504" cy="43499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xmlns="" val="3486672380"/>
      </p:ext>
    </p:extLst>
  </p:cSld>
  <p:clrMapOvr>
    <a:masterClrMapping/>
  </p:clrMapOvr>
  <mc:AlternateContent xmlns:mc="http://schemas.openxmlformats.org/markup-compatibility/2006">
    <mc:Choice xmlns:p14="http://schemas.microsoft.com/office/powerpoint/2010/main" xmlns="" Requires="p14">
      <p:transition spd="slow" p14:dur="1600" advTm="60625">
        <p14:prism dir="r" isInverted="1"/>
      </p:transition>
    </mc:Choice>
    <mc:Fallback>
      <p:transition spd="slow" advTm="6062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checkerboard(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xmlns="" id="{1C6469BE-DED8-42F0-BF72-79ECA74422CC}"/>
              </a:ext>
            </a:extLst>
          </p:cNvPr>
          <p:cNvSpPr/>
          <p:nvPr/>
        </p:nvSpPr>
        <p:spPr>
          <a:xfrm>
            <a:off x="0" y="0"/>
            <a:ext cx="12192000" cy="6858000"/>
          </a:xfrm>
          <a:prstGeom prst="frame">
            <a:avLst>
              <a:gd name="adj1" fmla="val 3804"/>
            </a:avLst>
          </a:prstGeom>
          <a:solidFill>
            <a:schemeClr val="tx1">
              <a:lumMod val="65000"/>
              <a:lumOff val="35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6" name="Frame 5"/>
          <p:cNvSpPr/>
          <p:nvPr/>
        </p:nvSpPr>
        <p:spPr>
          <a:xfrm>
            <a:off x="248194" y="248194"/>
            <a:ext cx="11625943" cy="6361612"/>
          </a:xfrm>
          <a:prstGeom prst="frame">
            <a:avLst/>
          </a:prstGeom>
          <a:blipFill>
            <a:blip r:embed="rId3"/>
            <a:tile tx="0" ty="0" sx="100000" sy="100000" flip="none" algn="tl"/>
          </a:blip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574766" y="396241"/>
            <a:ext cx="11247120" cy="6001643"/>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p:txBody>
      </p:sp>
      <p:sp>
        <p:nvSpPr>
          <p:cNvPr id="8" name="Flowchart: Terminator 7"/>
          <p:cNvSpPr/>
          <p:nvPr/>
        </p:nvSpPr>
        <p:spPr>
          <a:xfrm>
            <a:off x="3931920" y="563684"/>
            <a:ext cx="3749040" cy="768728"/>
          </a:xfrm>
          <a:prstGeom prst="flowChartTerminator">
            <a:avLst/>
          </a:prstGeom>
          <a:blipFill>
            <a:blip r:embed="rId4"/>
            <a:tile tx="0" ty="0" sx="100000" sy="100000" flip="none" algn="tl"/>
          </a:blip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ln/>
                <a:solidFill>
                  <a:schemeClr val="tx1"/>
                </a:solidFill>
                <a:latin typeface="NikoshBAN" panose="02000000000000000000" pitchFamily="2" charset="0"/>
                <a:cs typeface="NikoshBAN" panose="02000000000000000000" pitchFamily="2" charset="0"/>
              </a:rPr>
              <a:t>দলগত কাজ </a:t>
            </a:r>
            <a:endParaRPr lang="en-US" sz="3600" dirty="0"/>
          </a:p>
        </p:txBody>
      </p:sp>
      <p:sp>
        <p:nvSpPr>
          <p:cNvPr id="9" name="Flowchart: Connector 8"/>
          <p:cNvSpPr/>
          <p:nvPr/>
        </p:nvSpPr>
        <p:spPr>
          <a:xfrm>
            <a:off x="953588" y="1502229"/>
            <a:ext cx="10554789" cy="4718462"/>
          </a:xfrm>
          <a:prstGeom prst="flowChartConnector">
            <a:avLst/>
          </a:prstGeom>
          <a:noFill/>
          <a:ln w="28575">
            <a:solidFill>
              <a:srgbClr val="FF0000"/>
            </a:solidFill>
            <a:prstDash val="lgDashDot"/>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1097280" y="1898074"/>
            <a:ext cx="4624648" cy="3431571"/>
          </a:xfrm>
          <a:prstGeom prst="triangle">
            <a:avLst/>
          </a:prstGeom>
          <a:solidFill>
            <a:srgbClr val="FFC00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ln/>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পদ্মা</a:t>
            </a:r>
          </a:p>
          <a:p>
            <a:pPr algn="ctr"/>
            <a:r>
              <a:rPr lang="bn-IN" sz="3200" b="1" dirty="0" smtClean="0">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সোভিয়েত </a:t>
            </a:r>
            <a:endParaRPr lang="bn-IN" sz="3200" b="1" dirty="0">
              <a:ln/>
              <a:solidFill>
                <a:schemeClr val="tx1"/>
              </a:solidFill>
              <a:latin typeface="NikoshBAN" panose="02000000000000000000" pitchFamily="2" charset="0"/>
              <a:cs typeface="NikoshBAN" panose="02000000000000000000" pitchFamily="2" charset="0"/>
            </a:endParaRPr>
          </a:p>
          <a:p>
            <a:pPr algn="ctr"/>
            <a:r>
              <a:rPr lang="bn-IN" sz="3200" b="1" dirty="0" smtClean="0">
                <a:ln/>
                <a:solidFill>
                  <a:srgbClr val="000000"/>
                </a:solidFill>
                <a:latin typeface="NikoshBAN" panose="02000000000000000000" pitchFamily="2" charset="0"/>
                <a:cs typeface="NikoshBAN" panose="02000000000000000000" pitchFamily="2" charset="0"/>
              </a:rPr>
              <a:t>পতনের কারণসমূহ ব্যাখ্যা কর।</a:t>
            </a:r>
            <a:endParaRPr lang="bn-IN" sz="3200" b="1" dirty="0">
              <a:ln/>
              <a:solidFill>
                <a:srgbClr val="000000"/>
              </a:solidFill>
              <a:latin typeface="NikoshBAN" panose="02000000000000000000" pitchFamily="2" charset="0"/>
              <a:cs typeface="NikoshBAN" panose="02000000000000000000" pitchFamily="2" charset="0"/>
            </a:endParaRPr>
          </a:p>
          <a:p>
            <a:pPr algn="ctr"/>
            <a:endParaRPr lang="bn-IN" sz="4000" b="1" dirty="0" smtClean="0">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endParaRPr lang="en-US" sz="4000" b="1" dirty="0">
              <a:effectLst>
                <a:outerShdw blurRad="38100" dist="38100" dir="2700000" algn="tl">
                  <a:srgbClr val="000000">
                    <a:alpha val="43137"/>
                  </a:srgbClr>
                </a:outerShdw>
              </a:effectLst>
            </a:endParaRPr>
          </a:p>
        </p:txBody>
      </p:sp>
      <p:sp>
        <p:nvSpPr>
          <p:cNvPr id="11" name="Isosceles Triangle 10"/>
          <p:cNvSpPr/>
          <p:nvPr/>
        </p:nvSpPr>
        <p:spPr>
          <a:xfrm>
            <a:off x="5969726" y="1898075"/>
            <a:ext cx="4937760" cy="3444634"/>
          </a:xfrm>
          <a:prstGeom prst="triangle">
            <a:avLst/>
          </a:prstGeom>
          <a:solidFill>
            <a:srgbClr val="92D050"/>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ln/>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মেঘনা</a:t>
            </a:r>
          </a:p>
          <a:p>
            <a:pPr algn="ctr"/>
            <a:r>
              <a:rPr lang="bn-IN" sz="2400" b="1" dirty="0" smtClean="0">
                <a:ln/>
                <a:solidFill>
                  <a:schemeClr val="bg1"/>
                </a:solidFill>
                <a:latin typeface="NikoshBAN" panose="02000000000000000000" pitchFamily="2" charset="0"/>
                <a:cs typeface="NikoshBAN" panose="02000000000000000000" pitchFamily="2" charset="0"/>
              </a:rPr>
              <a:t> </a:t>
            </a:r>
            <a:r>
              <a:rPr lang="bn-IN" sz="3200" b="1" dirty="0" smtClean="0">
                <a:ln/>
                <a:solidFill>
                  <a:srgbClr val="000000"/>
                </a:solidFill>
                <a:latin typeface="NikoshBAN" panose="02000000000000000000" pitchFamily="2" charset="0"/>
                <a:cs typeface="NikoshBAN" panose="02000000000000000000" pitchFamily="2" charset="0"/>
              </a:rPr>
              <a:t>সমাজতান্ত্রিক রাষ্ট্রগুলোর পতনের কারণ বর্ণনা কর। </a:t>
            </a:r>
            <a:endParaRPr lang="bn-IN" sz="2400" b="1" dirty="0" smtClean="0">
              <a:ln/>
              <a:solidFill>
                <a:srgbClr val="000000"/>
              </a:solidFill>
              <a:latin typeface="NikoshBAN" panose="02000000000000000000" pitchFamily="2" charset="0"/>
              <a:cs typeface="NikoshBAN" panose="02000000000000000000" pitchFamily="2" charset="0"/>
            </a:endParaRPr>
          </a:p>
          <a:p>
            <a:pPr algn="ctr"/>
            <a:endParaRPr lang="bn-IN" sz="4000" b="1" dirty="0">
              <a:ln/>
              <a:solidFill>
                <a:schemeClr val="bg1"/>
              </a:solidFill>
              <a:latin typeface="NikoshBAN" panose="02000000000000000000" pitchFamily="2" charset="0"/>
              <a:cs typeface="NikoshBAN" panose="02000000000000000000" pitchFamily="2" charset="0"/>
            </a:endParaRPr>
          </a:p>
          <a:p>
            <a:pPr algn="ctr"/>
            <a:r>
              <a:rPr lang="bn-IN" sz="4000" b="1" dirty="0" smtClean="0">
                <a:ln/>
                <a:solidFill>
                  <a:schemeClr val="bg1"/>
                </a:solidFill>
                <a:latin typeface="NikoshBAN" panose="02000000000000000000" pitchFamily="2" charset="0"/>
                <a:cs typeface="NikoshBAN" panose="02000000000000000000" pitchFamily="2" charset="0"/>
              </a:rPr>
              <a:t> </a:t>
            </a:r>
            <a:endParaRPr lang="en-US" sz="4000" b="1" dirty="0">
              <a:effectLst>
                <a:outerShdw blurRad="38100" dist="38100" dir="2700000" algn="tl">
                  <a:srgbClr val="000000">
                    <a:alpha val="43137"/>
                  </a:srgbClr>
                </a:outerShdw>
              </a:effectLst>
            </a:endParaRPr>
          </a:p>
        </p:txBody>
      </p:sp>
      <p:pic>
        <p:nvPicPr>
          <p:cNvPr id="13" name="Google Shape;256;p17"/>
          <p:cNvPicPr preferRelativeResize="0"/>
          <p:nvPr/>
        </p:nvPicPr>
        <p:blipFill rotWithShape="1">
          <a:blip r:embed="rId5">
            <a:alphaModFix/>
          </a:blip>
          <a:srcRect/>
          <a:stretch/>
        </p:blipFill>
        <p:spPr>
          <a:xfrm>
            <a:off x="4412974" y="1643271"/>
            <a:ext cx="2955236" cy="18685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xmlns="" val="3837839873"/>
      </p:ext>
    </p:extLst>
  </p:cSld>
  <p:clrMapOvr>
    <a:masterClrMapping/>
  </p:clrMapOvr>
  <mc:AlternateContent xmlns:mc="http://schemas.openxmlformats.org/markup-compatibility/2006">
    <mc:Choice xmlns:p14="http://schemas.microsoft.com/office/powerpoint/2010/main" xmlns="" Requires="p14">
      <p:transition spd="slow" p14:dur="1600" advTm="37374">
        <p14:prism dir="r" isInverted="1"/>
      </p:transition>
    </mc:Choice>
    <mc:Fallback>
      <p:transition spd="slow" advTm="3737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0" fill="hold"/>
                                        <p:tgtEl>
                                          <p:spTgt spid="8"/>
                                        </p:tgtEl>
                                        <p:attrNameLst>
                                          <p:attrName>ppt_w</p:attrName>
                                        </p:attrNameLst>
                                      </p:cBhvr>
                                      <p:tavLst>
                                        <p:tav tm="0" fmla="#ppt_w*sin(2.5*pi*$)">
                                          <p:val>
                                            <p:fltVal val="0"/>
                                          </p:val>
                                        </p:tav>
                                        <p:tav tm="100000">
                                          <p:val>
                                            <p:fltVal val="1"/>
                                          </p:val>
                                        </p:tav>
                                      </p:tavLst>
                                    </p:anim>
                                    <p:anim calcmode="lin" valueType="num">
                                      <p:cBhvr>
                                        <p:cTn id="20" dur="5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amond(in)">
                                      <p:cBhvr>
                                        <p:cTn id="2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xmlns="" id="{1C6469BE-DED8-42F0-BF72-79ECA74422CC}"/>
              </a:ext>
            </a:extLst>
          </p:cNvPr>
          <p:cNvSpPr/>
          <p:nvPr/>
        </p:nvSpPr>
        <p:spPr>
          <a:xfrm>
            <a:off x="0" y="0"/>
            <a:ext cx="12192000" cy="6858000"/>
          </a:xfrm>
          <a:prstGeom prst="frame">
            <a:avLst>
              <a:gd name="adj1" fmla="val 3804"/>
            </a:avLst>
          </a:prstGeom>
          <a:solidFill>
            <a:schemeClr val="accent6">
              <a:lumMod val="40000"/>
              <a:lumOff val="6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6" name="Frame 5"/>
          <p:cNvSpPr/>
          <p:nvPr/>
        </p:nvSpPr>
        <p:spPr>
          <a:xfrm>
            <a:off x="248194" y="248194"/>
            <a:ext cx="11625943" cy="6361612"/>
          </a:xfrm>
          <a:prstGeom prst="frame">
            <a:avLst/>
          </a:prstGeom>
          <a:blipFill>
            <a:blip r:embed="rId3"/>
            <a:tile tx="0" ty="0" sx="100000" sy="100000" flip="none" algn="tl"/>
          </a:blip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574766" y="396241"/>
            <a:ext cx="11247120" cy="6001643"/>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p:txBody>
      </p:sp>
      <p:sp>
        <p:nvSpPr>
          <p:cNvPr id="8" name="Flowchart: Preparation 7"/>
          <p:cNvSpPr/>
          <p:nvPr/>
        </p:nvSpPr>
        <p:spPr>
          <a:xfrm>
            <a:off x="4253345" y="509450"/>
            <a:ext cx="3449782" cy="875213"/>
          </a:xfrm>
          <a:prstGeom prst="flowChartPrepar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smtClean="0">
                <a:ln/>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6000" b="1" dirty="0">
              <a:solidFill>
                <a:srgbClr val="FF0000"/>
              </a:solidFill>
              <a:effectLst>
                <a:outerShdw blurRad="38100" dist="38100" dir="2700000" algn="tl">
                  <a:srgbClr val="000000">
                    <a:alpha val="43137"/>
                  </a:srgbClr>
                </a:outerShdw>
              </a:effectLst>
            </a:endParaRPr>
          </a:p>
        </p:txBody>
      </p:sp>
      <p:sp>
        <p:nvSpPr>
          <p:cNvPr id="9" name="Pentagon 8"/>
          <p:cNvSpPr/>
          <p:nvPr/>
        </p:nvSpPr>
        <p:spPr>
          <a:xfrm>
            <a:off x="744583" y="1821871"/>
            <a:ext cx="7067005" cy="3470564"/>
          </a:xfrm>
          <a:prstGeom prst="homePlate">
            <a:avLst/>
          </a:prstGeom>
          <a:solidFill>
            <a:srgbClr val="92D050"/>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solidFill>
                  <a:schemeClr val="tx1"/>
                </a:solidFill>
                <a:latin typeface="NikoshBAN" pitchFamily="2" charset="0"/>
                <a:cs typeface="NikoshBAN" pitchFamily="2" charset="0"/>
              </a:rPr>
              <a:t>কত সালে বার্লিন প্রাচীরের অবসান ঘটে?</a:t>
            </a:r>
          </a:p>
          <a:p>
            <a:r>
              <a:rPr lang="bn-IN" sz="2400" dirty="0" smtClean="0">
                <a:solidFill>
                  <a:schemeClr val="tx1"/>
                </a:solidFill>
                <a:latin typeface="NikoshBAN" pitchFamily="2" charset="0"/>
                <a:cs typeface="NikoshBAN" pitchFamily="2" charset="0"/>
              </a:rPr>
              <a:t>বার্লিন প্রাচীর অবসানের পর কত সালে জার্মানির ঐক্য চূড়ান্ত হয়?</a:t>
            </a:r>
          </a:p>
          <a:p>
            <a:r>
              <a:rPr lang="bn-IN" sz="3200" dirty="0" smtClean="0">
                <a:solidFill>
                  <a:schemeClr val="tx1"/>
                </a:solidFill>
                <a:latin typeface="NikoshBAN" pitchFamily="2" charset="0"/>
                <a:cs typeface="NikoshBAN" pitchFamily="2" charset="0"/>
              </a:rPr>
              <a:t>ঐক্যবদ্ধ জার্মানির প্রথম চ্যান্সেলর কে ছিলেন?</a:t>
            </a:r>
          </a:p>
          <a:p>
            <a:r>
              <a:rPr lang="bn-IN" sz="3200" dirty="0" smtClean="0">
                <a:solidFill>
                  <a:schemeClr val="tx1"/>
                </a:solidFill>
                <a:latin typeface="NikoshBAN" pitchFamily="2" charset="0"/>
                <a:cs typeface="NikoshBAN" pitchFamily="2" charset="0"/>
              </a:rPr>
              <a:t>বাল্টিক প্রজাতন্ত্রের রাষ্ট্রগুলো কী কী?</a:t>
            </a:r>
          </a:p>
          <a:p>
            <a:r>
              <a:rPr lang="bn-IN" sz="3200" dirty="0" smtClean="0">
                <a:solidFill>
                  <a:schemeClr val="tx1"/>
                </a:solidFill>
                <a:latin typeface="NikoshBAN" pitchFamily="2" charset="0"/>
                <a:cs typeface="NikoshBAN" pitchFamily="2" charset="0"/>
              </a:rPr>
              <a:t>লেস ওয়েলেসা কে ছিলেন?</a:t>
            </a:r>
          </a:p>
          <a:p>
            <a:r>
              <a:rPr lang="bn-IN" sz="3200" dirty="0" smtClean="0">
                <a:solidFill>
                  <a:schemeClr val="tx1"/>
                </a:solidFill>
                <a:latin typeface="NikoshBAN" pitchFamily="2" charset="0"/>
                <a:cs typeface="NikoshBAN" pitchFamily="2" charset="0"/>
              </a:rPr>
              <a:t>চসেস্কু কে?</a:t>
            </a:r>
          </a:p>
        </p:txBody>
      </p:sp>
      <p:sp>
        <p:nvSpPr>
          <p:cNvPr id="10" name="Flowchart: Off-page Connector 9"/>
          <p:cNvSpPr/>
          <p:nvPr/>
        </p:nvSpPr>
        <p:spPr>
          <a:xfrm>
            <a:off x="7236822" y="1926375"/>
            <a:ext cx="4493623" cy="3468586"/>
          </a:xfrm>
          <a:prstGeom prst="flowChartOffpageConnector">
            <a:avLst/>
          </a:prstGeom>
          <a:solidFill>
            <a:srgbClr val="00B0F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chemeClr val="tx1"/>
                </a:solidFill>
                <a:latin typeface="NikoshBAN" pitchFamily="2" charset="0"/>
                <a:cs typeface="NikoshBAN" pitchFamily="2" charset="0"/>
              </a:rPr>
              <a:t>উত্তর : ১৯৮৯ সালের ৯ নভেম্বর।</a:t>
            </a:r>
            <a:endParaRPr lang="bn-IN" sz="2800" b="1" dirty="0" smtClean="0">
              <a:ln/>
              <a:solidFill>
                <a:schemeClr val="tx1"/>
              </a:solidFill>
              <a:latin typeface="NikoshBAN" panose="02000000000000000000" pitchFamily="2" charset="0"/>
              <a:cs typeface="NikoshBAN" panose="02000000000000000000" pitchFamily="2" charset="0"/>
            </a:endParaRPr>
          </a:p>
          <a:p>
            <a:r>
              <a:rPr lang="bn-IN" sz="2800" dirty="0" smtClean="0">
                <a:solidFill>
                  <a:schemeClr val="tx1"/>
                </a:solidFill>
                <a:latin typeface="NikoshBAN" pitchFamily="2" charset="0"/>
                <a:cs typeface="NikoshBAN" pitchFamily="2" charset="0"/>
              </a:rPr>
              <a:t>উত্তর : ১৯৯০ সালের ৩ অক্টোবর।</a:t>
            </a:r>
            <a:endParaRPr lang="bn-IN" sz="2800" b="1" dirty="0" smtClean="0">
              <a:ln/>
              <a:solidFill>
                <a:schemeClr val="tx1"/>
              </a:solidFill>
              <a:latin typeface="NikoshBAN" panose="02000000000000000000" pitchFamily="2" charset="0"/>
              <a:cs typeface="NikoshBAN" panose="02000000000000000000" pitchFamily="2" charset="0"/>
            </a:endParaRPr>
          </a:p>
          <a:p>
            <a:r>
              <a:rPr lang="bn-IN" sz="2800" dirty="0" smtClean="0">
                <a:solidFill>
                  <a:schemeClr val="tx1"/>
                </a:solidFill>
                <a:latin typeface="NikoshBAN" pitchFamily="2" charset="0"/>
                <a:cs typeface="NikoshBAN" pitchFamily="2" charset="0"/>
              </a:rPr>
              <a:t>উত্তর : হেলমুট কোল।</a:t>
            </a:r>
          </a:p>
          <a:p>
            <a:r>
              <a:rPr lang="bn-IN" sz="2400" dirty="0" smtClean="0">
                <a:solidFill>
                  <a:schemeClr val="tx1"/>
                </a:solidFill>
                <a:latin typeface="NikoshBAN" pitchFamily="2" charset="0"/>
                <a:cs typeface="NikoshBAN" pitchFamily="2" charset="0"/>
              </a:rPr>
              <a:t>উত্তর : লিথুয়ানিয়া, লাটভিয়া ও এস্তোনিয়া।</a:t>
            </a:r>
          </a:p>
          <a:p>
            <a:r>
              <a:rPr lang="bn-IN" sz="2000" dirty="0" smtClean="0">
                <a:solidFill>
                  <a:schemeClr val="tx1"/>
                </a:solidFill>
                <a:latin typeface="NikoshBAN" pitchFamily="2" charset="0"/>
                <a:cs typeface="NikoshBAN" pitchFamily="2" charset="0"/>
              </a:rPr>
              <a:t>উত্তর:পোল্যান্ডের আশির দশকে জাতীয় শ্রমিক নেতা।</a:t>
            </a:r>
          </a:p>
          <a:p>
            <a:r>
              <a:rPr lang="bn-IN" sz="2800" dirty="0" smtClean="0">
                <a:solidFill>
                  <a:schemeClr val="tx1"/>
                </a:solidFill>
                <a:latin typeface="NikoshBAN" pitchFamily="2" charset="0"/>
                <a:cs typeface="NikoshBAN" pitchFamily="2" charset="0"/>
              </a:rPr>
              <a:t>উত্তর : রোমানিয়ার কমিউনিস্ট শাসক।</a:t>
            </a:r>
            <a:endParaRPr lang="bn-IN" sz="2800" dirty="0">
              <a:solidFill>
                <a:schemeClr val="tx1"/>
              </a:solidFill>
              <a:latin typeface="NikoshBAN" pitchFamily="2" charset="0"/>
              <a:cs typeface="NikoshBAN" pitchFamily="2" charset="0"/>
            </a:endParaRPr>
          </a:p>
        </p:txBody>
      </p:sp>
    </p:spTree>
    <p:custDataLst>
      <p:tags r:id="rId1"/>
    </p:custDataLst>
    <p:extLst>
      <p:ext uri="{BB962C8B-B14F-4D97-AF65-F5344CB8AC3E}">
        <p14:creationId xmlns:p14="http://schemas.microsoft.com/office/powerpoint/2010/main" xmlns="" val="1935099499"/>
      </p:ext>
    </p:extLst>
  </p:cSld>
  <p:clrMapOvr>
    <a:masterClrMapping/>
  </p:clrMapOvr>
  <mc:AlternateContent xmlns:mc="http://schemas.openxmlformats.org/markup-compatibility/2006">
    <mc:Choice xmlns:p14="http://schemas.microsoft.com/office/powerpoint/2010/main" xmlns="" Requires="p14">
      <p:transition spd="slow" p14:dur="1600" advTm="27149">
        <p14:prism dir="r" isInverted="1"/>
      </p:transition>
    </mc:Choice>
    <mc:Fallback>
      <p:transition spd="slow" advTm="2714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800" decel="100000"/>
                                        <p:tgtEl>
                                          <p:spTgt spid="9">
                                            <p:bg/>
                                          </p:spTgt>
                                        </p:tgtEl>
                                      </p:cBhvr>
                                    </p:animEffect>
                                    <p:anim calcmode="lin" valueType="num">
                                      <p:cBhvr>
                                        <p:cTn id="8" dur="800" decel="100000" fill="hold"/>
                                        <p:tgtEl>
                                          <p:spTgt spid="9">
                                            <p:bg/>
                                          </p:spTgt>
                                        </p:tgtEl>
                                        <p:attrNameLst>
                                          <p:attrName>style.rotation</p:attrName>
                                        </p:attrNameLst>
                                      </p:cBhvr>
                                      <p:tavLst>
                                        <p:tav tm="0">
                                          <p:val>
                                            <p:fltVal val="-90"/>
                                          </p:val>
                                        </p:tav>
                                        <p:tav tm="100000">
                                          <p:val>
                                            <p:fltVal val="0"/>
                                          </p:val>
                                        </p:tav>
                                      </p:tavLst>
                                    </p:anim>
                                    <p:anim calcmode="lin" valueType="num">
                                      <p:cBhvr>
                                        <p:cTn id="9" dur="800" decel="100000" fill="hold"/>
                                        <p:tgtEl>
                                          <p:spTgt spid="9">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9">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bg/>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800" decel="100000"/>
                                        <p:tgtEl>
                                          <p:spTgt spid="9">
                                            <p:txEl>
                                              <p:pRg st="0" end="0"/>
                                            </p:txEl>
                                          </p:spTgt>
                                        </p:tgtEl>
                                      </p:cBhvr>
                                    </p:animEffect>
                                    <p:anim calcmode="lin" valueType="num">
                                      <p:cBhvr>
                                        <p:cTn id="18" dur="800" decel="100000" fill="hold"/>
                                        <p:tgtEl>
                                          <p:spTgt spid="9">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9">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9">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9">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9">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800" decel="100000"/>
                                        <p:tgtEl>
                                          <p:spTgt spid="9">
                                            <p:txEl>
                                              <p:pRg st="1" end="1"/>
                                            </p:txEl>
                                          </p:spTgt>
                                        </p:tgtEl>
                                      </p:cBhvr>
                                    </p:animEffect>
                                    <p:anim calcmode="lin" valueType="num">
                                      <p:cBhvr>
                                        <p:cTn id="28" dur="800" decel="100000" fill="hold"/>
                                        <p:tgtEl>
                                          <p:spTgt spid="9">
                                            <p:txEl>
                                              <p:pRg st="1" end="1"/>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9">
                                            <p:txEl>
                                              <p:pRg st="1" end="1"/>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9">
                                            <p:txEl>
                                              <p:pRg st="1" end="1"/>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9">
                                            <p:txEl>
                                              <p:pRg st="1" end="1"/>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9">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fade">
                                      <p:cBhvr>
                                        <p:cTn id="37" dur="800" decel="100000"/>
                                        <p:tgtEl>
                                          <p:spTgt spid="9">
                                            <p:txEl>
                                              <p:pRg st="2" end="2"/>
                                            </p:txEl>
                                          </p:spTgt>
                                        </p:tgtEl>
                                      </p:cBhvr>
                                    </p:animEffect>
                                    <p:anim calcmode="lin" valueType="num">
                                      <p:cBhvr>
                                        <p:cTn id="38" dur="800" decel="100000" fill="hold"/>
                                        <p:tgtEl>
                                          <p:spTgt spid="9">
                                            <p:txEl>
                                              <p:pRg st="2" end="2"/>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9">
                                            <p:txEl>
                                              <p:pRg st="2" end="2"/>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9">
                                            <p:txEl>
                                              <p:pRg st="2" end="2"/>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9">
                                            <p:txEl>
                                              <p:pRg st="2" end="2"/>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9">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animEffect transition="in" filter="fade">
                                      <p:cBhvr>
                                        <p:cTn id="47" dur="800" decel="100000"/>
                                        <p:tgtEl>
                                          <p:spTgt spid="9">
                                            <p:txEl>
                                              <p:pRg st="3" end="3"/>
                                            </p:txEl>
                                          </p:spTgt>
                                        </p:tgtEl>
                                      </p:cBhvr>
                                    </p:animEffect>
                                    <p:anim calcmode="lin" valueType="num">
                                      <p:cBhvr>
                                        <p:cTn id="48" dur="800" decel="100000" fill="hold"/>
                                        <p:tgtEl>
                                          <p:spTgt spid="9">
                                            <p:txEl>
                                              <p:pRg st="3" end="3"/>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9">
                                            <p:txEl>
                                              <p:pRg st="3" end="3"/>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9">
                                            <p:txEl>
                                              <p:pRg st="3" end="3"/>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9">
                                            <p:txEl>
                                              <p:pRg st="3" end="3"/>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9">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9">
                                            <p:txEl>
                                              <p:pRg st="4" end="4"/>
                                            </p:txEl>
                                          </p:spTgt>
                                        </p:tgtEl>
                                        <p:attrNameLst>
                                          <p:attrName>style.visibility</p:attrName>
                                        </p:attrNameLst>
                                      </p:cBhvr>
                                      <p:to>
                                        <p:strVal val="visible"/>
                                      </p:to>
                                    </p:set>
                                    <p:animEffect transition="in" filter="fade">
                                      <p:cBhvr>
                                        <p:cTn id="57" dur="800" decel="100000"/>
                                        <p:tgtEl>
                                          <p:spTgt spid="9">
                                            <p:txEl>
                                              <p:pRg st="4" end="4"/>
                                            </p:txEl>
                                          </p:spTgt>
                                        </p:tgtEl>
                                      </p:cBhvr>
                                    </p:animEffect>
                                    <p:anim calcmode="lin" valueType="num">
                                      <p:cBhvr>
                                        <p:cTn id="58" dur="800" decel="100000" fill="hold"/>
                                        <p:tgtEl>
                                          <p:spTgt spid="9">
                                            <p:txEl>
                                              <p:pRg st="4" end="4"/>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9">
                                            <p:txEl>
                                              <p:pRg st="4" end="4"/>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9">
                                            <p:txEl>
                                              <p:pRg st="4" end="4"/>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9">
                                            <p:txEl>
                                              <p:pRg st="4" end="4"/>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9">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9">
                                            <p:txEl>
                                              <p:pRg st="5" end="5"/>
                                            </p:txEl>
                                          </p:spTgt>
                                        </p:tgtEl>
                                        <p:attrNameLst>
                                          <p:attrName>style.visibility</p:attrName>
                                        </p:attrNameLst>
                                      </p:cBhvr>
                                      <p:to>
                                        <p:strVal val="visible"/>
                                      </p:to>
                                    </p:set>
                                    <p:animEffect transition="in" filter="fade">
                                      <p:cBhvr>
                                        <p:cTn id="67" dur="800" decel="100000"/>
                                        <p:tgtEl>
                                          <p:spTgt spid="9">
                                            <p:txEl>
                                              <p:pRg st="5" end="5"/>
                                            </p:txEl>
                                          </p:spTgt>
                                        </p:tgtEl>
                                      </p:cBhvr>
                                    </p:animEffect>
                                    <p:anim calcmode="lin" valueType="num">
                                      <p:cBhvr>
                                        <p:cTn id="68" dur="800" decel="100000" fill="hold"/>
                                        <p:tgtEl>
                                          <p:spTgt spid="9">
                                            <p:txEl>
                                              <p:pRg st="5" end="5"/>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9">
                                            <p:txEl>
                                              <p:pRg st="5" end="5"/>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9">
                                            <p:txEl>
                                              <p:pRg st="5" end="5"/>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9">
                                            <p:txEl>
                                              <p:pRg st="5" end="5"/>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9">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2" presetClass="entr" presetSubtype="0" fill="hold" grpId="0" nodeType="clickEffect">
                                  <p:stCondLst>
                                    <p:cond delay="0"/>
                                  </p:stCondLst>
                                  <p:childTnLst>
                                    <p:set>
                                      <p:cBhvr>
                                        <p:cTn id="76" dur="1" fill="hold">
                                          <p:stCondLst>
                                            <p:cond delay="0"/>
                                          </p:stCondLst>
                                        </p:cTn>
                                        <p:tgtEl>
                                          <p:spTgt spid="10">
                                            <p:bg/>
                                          </p:spTgt>
                                        </p:tgtEl>
                                        <p:attrNameLst>
                                          <p:attrName>style.visibility</p:attrName>
                                        </p:attrNameLst>
                                      </p:cBhvr>
                                      <p:to>
                                        <p:strVal val="visible"/>
                                      </p:to>
                                    </p:set>
                                    <p:animScale>
                                      <p:cBhvr>
                                        <p:cTn id="77" dur="1000" decel="50000" fill="hold">
                                          <p:stCondLst>
                                            <p:cond delay="0"/>
                                          </p:stCondLst>
                                        </p:cTn>
                                        <p:tgtEl>
                                          <p:spTgt spid="10">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10">
                                            <p:bg/>
                                          </p:spTgt>
                                        </p:tgtEl>
                                        <p:attrNameLst>
                                          <p:attrName>ppt_x</p:attrName>
                                          <p:attrName>ppt_y</p:attrName>
                                        </p:attrNameLst>
                                      </p:cBhvr>
                                    </p:animMotion>
                                    <p:animEffect transition="in" filter="fade">
                                      <p:cBhvr>
                                        <p:cTn id="79" dur="1000"/>
                                        <p:tgtEl>
                                          <p:spTgt spid="10">
                                            <p:bg/>
                                          </p:spTgt>
                                        </p:tgtEl>
                                      </p:cBhvr>
                                    </p:animEffect>
                                  </p:childTnLst>
                                </p:cTn>
                              </p:par>
                            </p:childTnLst>
                          </p:cTn>
                        </p:par>
                      </p:childTnLst>
                    </p:cTn>
                  </p:par>
                  <p:par>
                    <p:cTn id="80" fill="hold">
                      <p:stCondLst>
                        <p:cond delay="indefinite"/>
                      </p:stCondLst>
                      <p:childTnLst>
                        <p:par>
                          <p:cTn id="81" fill="hold">
                            <p:stCondLst>
                              <p:cond delay="0"/>
                            </p:stCondLst>
                            <p:childTnLst>
                              <p:par>
                                <p:cTn id="82" presetID="52" presetClass="entr" presetSubtype="0" fill="hold" grpId="0" nodeType="clickEffect">
                                  <p:stCondLst>
                                    <p:cond delay="0"/>
                                  </p:stCondLst>
                                  <p:childTnLst>
                                    <p:set>
                                      <p:cBhvr>
                                        <p:cTn id="83" dur="1" fill="hold">
                                          <p:stCondLst>
                                            <p:cond delay="0"/>
                                          </p:stCondLst>
                                        </p:cTn>
                                        <p:tgtEl>
                                          <p:spTgt spid="10">
                                            <p:txEl>
                                              <p:pRg st="0" end="0"/>
                                            </p:txEl>
                                          </p:spTgt>
                                        </p:tgtEl>
                                        <p:attrNameLst>
                                          <p:attrName>style.visibility</p:attrName>
                                        </p:attrNameLst>
                                      </p:cBhvr>
                                      <p:to>
                                        <p:strVal val="visible"/>
                                      </p:to>
                                    </p:set>
                                    <p:animScale>
                                      <p:cBhvr>
                                        <p:cTn id="84" dur="1000" decel="50000" fill="hold">
                                          <p:stCondLst>
                                            <p:cond delay="0"/>
                                          </p:stCondLst>
                                        </p:cTn>
                                        <p:tgtEl>
                                          <p:spTgt spid="1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10">
                                            <p:txEl>
                                              <p:pRg st="0" end="0"/>
                                            </p:txEl>
                                          </p:spTgt>
                                        </p:tgtEl>
                                        <p:attrNameLst>
                                          <p:attrName>ppt_x</p:attrName>
                                          <p:attrName>ppt_y</p:attrName>
                                        </p:attrNameLst>
                                      </p:cBhvr>
                                    </p:animMotion>
                                    <p:animEffect transition="in" filter="fade">
                                      <p:cBhvr>
                                        <p:cTn id="86" dur="1000"/>
                                        <p:tgtEl>
                                          <p:spTgt spid="10">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2" presetClass="entr" presetSubtype="0" fill="hold" grpId="0" nodeType="clickEffect">
                                  <p:stCondLst>
                                    <p:cond delay="0"/>
                                  </p:stCondLst>
                                  <p:childTnLst>
                                    <p:set>
                                      <p:cBhvr>
                                        <p:cTn id="90" dur="1" fill="hold">
                                          <p:stCondLst>
                                            <p:cond delay="0"/>
                                          </p:stCondLst>
                                        </p:cTn>
                                        <p:tgtEl>
                                          <p:spTgt spid="10">
                                            <p:txEl>
                                              <p:pRg st="1" end="1"/>
                                            </p:txEl>
                                          </p:spTgt>
                                        </p:tgtEl>
                                        <p:attrNameLst>
                                          <p:attrName>style.visibility</p:attrName>
                                        </p:attrNameLst>
                                      </p:cBhvr>
                                      <p:to>
                                        <p:strVal val="visible"/>
                                      </p:to>
                                    </p:set>
                                    <p:animScale>
                                      <p:cBhvr>
                                        <p:cTn id="91" dur="1000" decel="50000" fill="hold">
                                          <p:stCondLst>
                                            <p:cond delay="0"/>
                                          </p:stCondLst>
                                        </p:cTn>
                                        <p:tgtEl>
                                          <p:spTgt spid="10">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10">
                                            <p:txEl>
                                              <p:pRg st="1" end="1"/>
                                            </p:txEl>
                                          </p:spTgt>
                                        </p:tgtEl>
                                        <p:attrNameLst>
                                          <p:attrName>ppt_x</p:attrName>
                                          <p:attrName>ppt_y</p:attrName>
                                        </p:attrNameLst>
                                      </p:cBhvr>
                                    </p:animMotion>
                                    <p:animEffect transition="in" filter="fade">
                                      <p:cBhvr>
                                        <p:cTn id="93" dur="1000"/>
                                        <p:tgtEl>
                                          <p:spTgt spid="10">
                                            <p:txEl>
                                              <p:pRg st="1" end="1"/>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2" presetClass="entr" presetSubtype="0" fill="hold" grpId="0" nodeType="clickEffect">
                                  <p:stCondLst>
                                    <p:cond delay="0"/>
                                  </p:stCondLst>
                                  <p:childTnLst>
                                    <p:set>
                                      <p:cBhvr>
                                        <p:cTn id="97" dur="1" fill="hold">
                                          <p:stCondLst>
                                            <p:cond delay="0"/>
                                          </p:stCondLst>
                                        </p:cTn>
                                        <p:tgtEl>
                                          <p:spTgt spid="10">
                                            <p:txEl>
                                              <p:pRg st="2" end="2"/>
                                            </p:txEl>
                                          </p:spTgt>
                                        </p:tgtEl>
                                        <p:attrNameLst>
                                          <p:attrName>style.visibility</p:attrName>
                                        </p:attrNameLst>
                                      </p:cBhvr>
                                      <p:to>
                                        <p:strVal val="visible"/>
                                      </p:to>
                                    </p:set>
                                    <p:animScale>
                                      <p:cBhvr>
                                        <p:cTn id="98" dur="1000" decel="50000" fill="hold">
                                          <p:stCondLst>
                                            <p:cond delay="0"/>
                                          </p:stCondLst>
                                        </p:cTn>
                                        <p:tgtEl>
                                          <p:spTgt spid="10">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9" dur="1000" decel="50000" fill="hold">
                                          <p:stCondLst>
                                            <p:cond delay="0"/>
                                          </p:stCondLst>
                                        </p:cTn>
                                        <p:tgtEl>
                                          <p:spTgt spid="10">
                                            <p:txEl>
                                              <p:pRg st="2" end="2"/>
                                            </p:txEl>
                                          </p:spTgt>
                                        </p:tgtEl>
                                        <p:attrNameLst>
                                          <p:attrName>ppt_x</p:attrName>
                                          <p:attrName>ppt_y</p:attrName>
                                        </p:attrNameLst>
                                      </p:cBhvr>
                                    </p:animMotion>
                                    <p:animEffect transition="in" filter="fade">
                                      <p:cBhvr>
                                        <p:cTn id="100" dur="1000"/>
                                        <p:tgtEl>
                                          <p:spTgt spid="10">
                                            <p:txEl>
                                              <p:pRg st="2" end="2"/>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2" presetClass="entr" presetSubtype="0" fill="hold" grpId="0" nodeType="clickEffect">
                                  <p:stCondLst>
                                    <p:cond delay="0"/>
                                  </p:stCondLst>
                                  <p:childTnLst>
                                    <p:set>
                                      <p:cBhvr>
                                        <p:cTn id="104" dur="1" fill="hold">
                                          <p:stCondLst>
                                            <p:cond delay="0"/>
                                          </p:stCondLst>
                                        </p:cTn>
                                        <p:tgtEl>
                                          <p:spTgt spid="10">
                                            <p:txEl>
                                              <p:pRg st="3" end="3"/>
                                            </p:txEl>
                                          </p:spTgt>
                                        </p:tgtEl>
                                        <p:attrNameLst>
                                          <p:attrName>style.visibility</p:attrName>
                                        </p:attrNameLst>
                                      </p:cBhvr>
                                      <p:to>
                                        <p:strVal val="visible"/>
                                      </p:to>
                                    </p:set>
                                    <p:animScale>
                                      <p:cBhvr>
                                        <p:cTn id="105" dur="1000" decel="50000" fill="hold">
                                          <p:stCondLst>
                                            <p:cond delay="0"/>
                                          </p:stCondLst>
                                        </p:cTn>
                                        <p:tgtEl>
                                          <p:spTgt spid="10">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6" dur="1000" decel="50000" fill="hold">
                                          <p:stCondLst>
                                            <p:cond delay="0"/>
                                          </p:stCondLst>
                                        </p:cTn>
                                        <p:tgtEl>
                                          <p:spTgt spid="10">
                                            <p:txEl>
                                              <p:pRg st="3" end="3"/>
                                            </p:txEl>
                                          </p:spTgt>
                                        </p:tgtEl>
                                        <p:attrNameLst>
                                          <p:attrName>ppt_x</p:attrName>
                                          <p:attrName>ppt_y</p:attrName>
                                        </p:attrNameLst>
                                      </p:cBhvr>
                                    </p:animMotion>
                                    <p:animEffect transition="in" filter="fade">
                                      <p:cBhvr>
                                        <p:cTn id="107" dur="1000"/>
                                        <p:tgtEl>
                                          <p:spTgt spid="10">
                                            <p:txEl>
                                              <p:pRg st="3" end="3"/>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2" presetClass="entr" presetSubtype="0" fill="hold" grpId="0" nodeType="clickEffect">
                                  <p:stCondLst>
                                    <p:cond delay="0"/>
                                  </p:stCondLst>
                                  <p:childTnLst>
                                    <p:set>
                                      <p:cBhvr>
                                        <p:cTn id="111" dur="1" fill="hold">
                                          <p:stCondLst>
                                            <p:cond delay="0"/>
                                          </p:stCondLst>
                                        </p:cTn>
                                        <p:tgtEl>
                                          <p:spTgt spid="10">
                                            <p:txEl>
                                              <p:pRg st="4" end="4"/>
                                            </p:txEl>
                                          </p:spTgt>
                                        </p:tgtEl>
                                        <p:attrNameLst>
                                          <p:attrName>style.visibility</p:attrName>
                                        </p:attrNameLst>
                                      </p:cBhvr>
                                      <p:to>
                                        <p:strVal val="visible"/>
                                      </p:to>
                                    </p:set>
                                    <p:animScale>
                                      <p:cBhvr>
                                        <p:cTn id="112" dur="1000" decel="50000" fill="hold">
                                          <p:stCondLst>
                                            <p:cond delay="0"/>
                                          </p:stCondLst>
                                        </p:cTn>
                                        <p:tgtEl>
                                          <p:spTgt spid="10">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10">
                                            <p:txEl>
                                              <p:pRg st="4" end="4"/>
                                            </p:txEl>
                                          </p:spTgt>
                                        </p:tgtEl>
                                        <p:attrNameLst>
                                          <p:attrName>ppt_x</p:attrName>
                                          <p:attrName>ppt_y</p:attrName>
                                        </p:attrNameLst>
                                      </p:cBhvr>
                                    </p:animMotion>
                                    <p:animEffect transition="in" filter="fade">
                                      <p:cBhvr>
                                        <p:cTn id="114" dur="1000"/>
                                        <p:tgtEl>
                                          <p:spTgt spid="10">
                                            <p:txEl>
                                              <p:pRg st="4" end="4"/>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9" presetClass="entr" presetSubtype="10" fill="hold" grpId="0" nodeType="clickEffect">
                                  <p:stCondLst>
                                    <p:cond delay="0"/>
                                  </p:stCondLst>
                                  <p:childTnLst>
                                    <p:set>
                                      <p:cBhvr>
                                        <p:cTn id="118" dur="1" fill="hold">
                                          <p:stCondLst>
                                            <p:cond delay="0"/>
                                          </p:stCondLst>
                                        </p:cTn>
                                        <p:tgtEl>
                                          <p:spTgt spid="8"/>
                                        </p:tgtEl>
                                        <p:attrNameLst>
                                          <p:attrName>style.visibility</p:attrName>
                                        </p:attrNameLst>
                                      </p:cBhvr>
                                      <p:to>
                                        <p:strVal val="visible"/>
                                      </p:to>
                                    </p:set>
                                    <p:anim calcmode="lin" valueType="num">
                                      <p:cBhvr>
                                        <p:cTn id="119" dur="5000" fill="hold"/>
                                        <p:tgtEl>
                                          <p:spTgt spid="8"/>
                                        </p:tgtEl>
                                        <p:attrNameLst>
                                          <p:attrName>ppt_w</p:attrName>
                                        </p:attrNameLst>
                                      </p:cBhvr>
                                      <p:tavLst>
                                        <p:tav tm="0" fmla="#ppt_w*sin(2.5*pi*$)">
                                          <p:val>
                                            <p:fltVal val="0"/>
                                          </p:val>
                                        </p:tav>
                                        <p:tav tm="100000">
                                          <p:val>
                                            <p:fltVal val="1"/>
                                          </p:val>
                                        </p:tav>
                                      </p:tavLst>
                                    </p:anim>
                                    <p:anim calcmode="lin" valueType="num">
                                      <p:cBhvr>
                                        <p:cTn id="120" dur="5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animBg="1"/>
      <p:bldP spid="10"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xmlns="" id="{1C6469BE-DED8-42F0-BF72-79ECA74422CC}"/>
              </a:ext>
            </a:extLst>
          </p:cNvPr>
          <p:cNvSpPr/>
          <p:nvPr/>
        </p:nvSpPr>
        <p:spPr>
          <a:xfrm>
            <a:off x="0" y="0"/>
            <a:ext cx="12192000" cy="6858000"/>
          </a:xfrm>
          <a:prstGeom prst="frame">
            <a:avLst>
              <a:gd name="adj1" fmla="val 3804"/>
            </a:avLst>
          </a:prstGeom>
          <a:solidFill>
            <a:schemeClr val="accent2">
              <a:lumMod val="60000"/>
              <a:lumOff val="4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4" name="Frame 3"/>
          <p:cNvSpPr/>
          <p:nvPr/>
        </p:nvSpPr>
        <p:spPr>
          <a:xfrm>
            <a:off x="248194" y="248194"/>
            <a:ext cx="11625943" cy="6361612"/>
          </a:xfrm>
          <a:prstGeom prst="frame">
            <a:avLst/>
          </a:prstGeom>
          <a:blipFill>
            <a:blip r:embed="rId3"/>
            <a:tile tx="0" ty="0" sx="100000" sy="100000" flip="none" algn="tl"/>
          </a:blip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574766" y="396241"/>
            <a:ext cx="11126904" cy="6001643"/>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p:txBody>
      </p:sp>
      <p:sp>
        <p:nvSpPr>
          <p:cNvPr id="6" name="Flowchart: Decision 5"/>
          <p:cNvSpPr/>
          <p:nvPr/>
        </p:nvSpPr>
        <p:spPr>
          <a:xfrm>
            <a:off x="3654437" y="169817"/>
            <a:ext cx="4731327" cy="1169410"/>
          </a:xfrm>
          <a:prstGeom prst="flowChartDecision">
            <a:avLst/>
          </a:prstGeom>
          <a:solidFill>
            <a:schemeClr val="accent2">
              <a:lumMod val="60000"/>
              <a:lumOff val="40000"/>
            </a:schemeClr>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ln/>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 কাজ</a:t>
            </a:r>
            <a:endParaRPr lang="en-US" sz="4400" b="1" dirty="0">
              <a:solidFill>
                <a:srgbClr val="002060"/>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100354" y="1358536"/>
            <a:ext cx="5551713" cy="4101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Flowchart: Terminator 7"/>
          <p:cNvSpPr/>
          <p:nvPr/>
        </p:nvSpPr>
        <p:spPr>
          <a:xfrm>
            <a:off x="914399" y="5708468"/>
            <a:ext cx="10450287" cy="561703"/>
          </a:xfrm>
          <a:prstGeom prst="flowChartTerminator">
            <a:avLst/>
          </a:prstGeom>
          <a:solidFill>
            <a:schemeClr val="accent6">
              <a:lumMod val="60000"/>
              <a:lumOff val="40000"/>
            </a:schemeClr>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bn-IN" sz="4000" dirty="0" smtClean="0">
              <a:solidFill>
                <a:srgbClr val="3A05FB"/>
              </a:solidFill>
              <a:latin typeface="NikoshBAN" pitchFamily="2" charset="0"/>
              <a:cs typeface="NikoshBAN" pitchFamily="2" charset="0"/>
            </a:endParaRPr>
          </a:p>
          <a:p>
            <a:pPr algn="just"/>
            <a:endParaRPr lang="bn-IN" sz="4000" dirty="0" smtClean="0">
              <a:solidFill>
                <a:srgbClr val="3A05FB"/>
              </a:solidFill>
              <a:latin typeface="NikoshBAN" pitchFamily="2" charset="0"/>
              <a:cs typeface="NikoshBAN" pitchFamily="2" charset="0"/>
            </a:endParaRPr>
          </a:p>
          <a:p>
            <a:pPr algn="just"/>
            <a:r>
              <a:rPr lang="bn-IN" sz="2800" dirty="0" smtClean="0">
                <a:solidFill>
                  <a:schemeClr val="tx1"/>
                </a:solidFill>
                <a:latin typeface="NikoshBAN" pitchFamily="2" charset="0"/>
                <a:cs typeface="NikoshBAN" pitchFamily="2" charset="0"/>
              </a:rPr>
              <a:t>স্নায়ুযুদ্ধ পরবর্তী বিশ্ব বার্লিন প্রাচীরের অবসান ও জার্মানির একত্রিতকরণ বিশ্লেষণ কর।</a:t>
            </a:r>
            <a:endParaRPr lang="bn-BD" sz="2800" dirty="0" smtClean="0">
              <a:solidFill>
                <a:schemeClr val="tx1"/>
              </a:solidFill>
              <a:latin typeface="NikoshBAN" pitchFamily="2" charset="0"/>
              <a:cs typeface="NikoshBAN" pitchFamily="2" charset="0"/>
            </a:endParaRPr>
          </a:p>
          <a:p>
            <a:pPr algn="just"/>
            <a:endParaRPr lang="bn-IN" sz="6600" dirty="0" smtClean="0">
              <a:solidFill>
                <a:srgbClr val="002060"/>
              </a:solidFill>
              <a:latin typeface="NikoshBAN" pitchFamily="2" charset="0"/>
              <a:cs typeface="NikoshBAN" pitchFamily="2" charset="0"/>
            </a:endParaRPr>
          </a:p>
        </p:txBody>
      </p:sp>
      <p:pic>
        <p:nvPicPr>
          <p:cNvPr id="9" name="Picture 2" descr="ছোট্ট সুন্দর ১ তলা বাড়ির ডিজাইন !! House design in Bangladesh!! - YouTube"/>
          <p:cNvPicPr>
            <a:picLocks noChangeAspect="1" noChangeArrowheads="1"/>
          </p:cNvPicPr>
          <p:nvPr/>
        </p:nvPicPr>
        <p:blipFill>
          <a:blip r:embed="rId5"/>
          <a:srcRect/>
          <a:stretch>
            <a:fillRect/>
          </a:stretch>
        </p:blipFill>
        <p:spPr bwMode="auto">
          <a:xfrm>
            <a:off x="718457" y="1371599"/>
            <a:ext cx="5238206" cy="4101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xmlns="" val="3939634656"/>
      </p:ext>
    </p:extLst>
  </p:cSld>
  <p:clrMapOvr>
    <a:masterClrMapping/>
  </p:clrMapOvr>
  <mc:AlternateContent xmlns:mc="http://schemas.openxmlformats.org/markup-compatibility/2006">
    <mc:Choice xmlns:p14="http://schemas.microsoft.com/office/powerpoint/2010/main" xmlns="" Requires="p14">
      <p:transition spd="slow" p14:dur="1600" advTm="28760">
        <p14:prism dir="r" isInverted="1"/>
      </p:transition>
    </mc:Choice>
    <mc:Fallback>
      <p:transition spd="slow" advTm="2876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0" y="0"/>
            <a:ext cx="12192000" cy="6858000"/>
          </a:xfrm>
          <a:prstGeom prst="beve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utonnyMJ" pitchFamily="2" charset="0"/>
              <a:cs typeface="SutonnyMJ" pitchFamily="2" charset="0"/>
            </a:endParaRPr>
          </a:p>
        </p:txBody>
      </p:sp>
      <p:sp>
        <p:nvSpPr>
          <p:cNvPr id="3" name="Bevel 2"/>
          <p:cNvSpPr/>
          <p:nvPr/>
        </p:nvSpPr>
        <p:spPr>
          <a:xfrm>
            <a:off x="862149" y="313508"/>
            <a:ext cx="10450285" cy="6230983"/>
          </a:xfrm>
          <a:prstGeom prst="bevel">
            <a:avLst/>
          </a:prstGeom>
          <a:solidFill>
            <a:schemeClr val="accent4">
              <a:lumMod val="40000"/>
              <a:lumOff val="60000"/>
            </a:schemeClr>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Plaque 3"/>
          <p:cNvSpPr/>
          <p:nvPr/>
        </p:nvSpPr>
        <p:spPr>
          <a:xfrm>
            <a:off x="1580607" y="989742"/>
            <a:ext cx="8987244" cy="858981"/>
          </a:xfrm>
          <a:prstGeom prst="plaqu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rthographicFront"/>
              <a:lightRig rig="harsh" dir="t"/>
            </a:scene3d>
            <a:sp3d extrusionH="57150" prstMaterial="matte">
              <a:bevelT w="63500" h="12700" prst="angle"/>
              <a:contourClr>
                <a:schemeClr val="bg1">
                  <a:lumMod val="65000"/>
                </a:schemeClr>
              </a:contourClr>
            </a:sp3d>
          </a:bodyPr>
          <a:lstStyle/>
          <a:p>
            <a:pPr algn="ctr"/>
            <a:r>
              <a:rPr lang="bn-IN" sz="19900" b="1" dirty="0" smtClean="0">
                <a:ln/>
                <a:solidFill>
                  <a:srgbClr val="FF0000"/>
                </a:solidFill>
                <a:latin typeface="NikoshBAN" panose="02000000000000000000" pitchFamily="2" charset="0"/>
                <a:cs typeface="NikoshBAN" panose="02000000000000000000" pitchFamily="2" charset="0"/>
              </a:rPr>
              <a:t>ধন্যবাদ</a:t>
            </a:r>
            <a:endParaRPr lang="en-US" sz="19900" b="1" dirty="0">
              <a:ln/>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06731" y="1898073"/>
            <a:ext cx="8908869" cy="3885343"/>
          </a:xfrm>
          <a:prstGeom prst="rect">
            <a:avLst/>
          </a:prstGeom>
          <a:solidFill>
            <a:schemeClr val="accent3">
              <a:lumMod val="75000"/>
            </a:schemeClr>
          </a:solidFill>
          <a:effectLst>
            <a:glow rad="228600">
              <a:schemeClr val="accent6">
                <a:satMod val="175000"/>
                <a:alpha val="40000"/>
              </a:schemeClr>
            </a:glow>
          </a:effectLst>
        </p:spPr>
      </p:pic>
    </p:spTree>
  </p:cSld>
  <p:clrMapOvr>
    <a:masterClrMapping/>
  </p:clrMapOvr>
  <mc:AlternateContent xmlns:mc="http://schemas.openxmlformats.org/markup-compatibility/2006">
    <mc:Choice xmlns:p14="http://schemas.microsoft.com/office/powerpoint/2010/main" xmlns="" Requires="p14">
      <p:transition spd="slow" p14:dur="1600">
        <p14:prism dir="r"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0" y="0"/>
            <a:ext cx="12192000" cy="6858000"/>
          </a:xfrm>
          <a:prstGeom prst="bevel">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NikoshBAN" panose="02000000000000000000" pitchFamily="2" charset="0"/>
              <a:cs typeface="NikoshBAN" panose="02000000000000000000" pitchFamily="2" charset="0"/>
            </a:endParaRPr>
          </a:p>
        </p:txBody>
      </p:sp>
      <p:sp>
        <p:nvSpPr>
          <p:cNvPr id="3" name="Round Diagonal Corner Rectangle 2"/>
          <p:cNvSpPr/>
          <p:nvPr/>
        </p:nvSpPr>
        <p:spPr>
          <a:xfrm>
            <a:off x="1128517" y="1377089"/>
            <a:ext cx="4969565" cy="4081670"/>
          </a:xfrm>
          <a:prstGeom prst="round2Diag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উপস্থাপনায়</a:t>
            </a:r>
            <a:endParaRPr lang="en-SG" sz="2800" dirty="0" smtClean="0">
              <a:solidFill>
                <a:schemeClr val="tx1"/>
              </a:solidFill>
              <a:latin typeface="NikoshBAN" panose="02000000000000000000" pitchFamily="2" charset="0"/>
              <a:cs typeface="NikoshBAN" panose="02000000000000000000" pitchFamily="2" charset="0"/>
            </a:endParaRPr>
          </a:p>
          <a:p>
            <a:r>
              <a:rPr lang="en-SG" sz="2800" dirty="0" smtClean="0">
                <a:solidFill>
                  <a:schemeClr val="tx1"/>
                </a:solidFill>
                <a:latin typeface="NikoshBAN" panose="02000000000000000000" pitchFamily="2" charset="0"/>
                <a:cs typeface="NikoshBAN" panose="02000000000000000000" pitchFamily="2" charset="0"/>
              </a:rPr>
              <a:t>    আ</a:t>
            </a:r>
            <a:r>
              <a:rPr lang="as-IN" sz="2800" dirty="0" smtClean="0">
                <a:solidFill>
                  <a:schemeClr val="tx1"/>
                </a:solidFill>
                <a:latin typeface="NikoshBAN" panose="02000000000000000000" pitchFamily="2" charset="0"/>
                <a:cs typeface="NikoshBAN" panose="02000000000000000000" pitchFamily="2" charset="0"/>
              </a:rPr>
              <a:t>ম</a:t>
            </a:r>
            <a:r>
              <a:rPr lang="en-SG" sz="2800" dirty="0" smtClean="0">
                <a:solidFill>
                  <a:schemeClr val="tx1"/>
                </a:solidFill>
                <a:latin typeface="NikoshBAN" panose="02000000000000000000" pitchFamily="2" charset="0"/>
                <a:cs typeface="NikoshBAN" panose="02000000000000000000" pitchFamily="2" charset="0"/>
              </a:rPr>
              <a:t>ি-   </a:t>
            </a:r>
            <a:r>
              <a:rPr lang="en-SG" sz="2800" b="1" dirty="0" err="1" smtClean="0">
                <a:solidFill>
                  <a:schemeClr val="tx1"/>
                </a:solidFill>
                <a:latin typeface="NikoshBAN" panose="02000000000000000000" pitchFamily="2" charset="0"/>
                <a:cs typeface="NikoshBAN" panose="02000000000000000000" pitchFamily="2" charset="0"/>
              </a:rPr>
              <a:t>মোঃ</a:t>
            </a:r>
            <a:r>
              <a:rPr lang="bn-IN" sz="2800" b="1" dirty="0" smtClean="0">
                <a:solidFill>
                  <a:schemeClr val="tx1"/>
                </a:solidFill>
                <a:latin typeface="NikoshBAN" panose="02000000000000000000" pitchFamily="2" charset="0"/>
                <a:cs typeface="NikoshBAN" panose="02000000000000000000" pitchFamily="2" charset="0"/>
              </a:rPr>
              <a:t> জাহিদুল ইসলাম</a:t>
            </a:r>
          </a:p>
          <a:p>
            <a:pPr algn="ctr"/>
            <a:r>
              <a:rPr lang="bn-IN" sz="2800" b="1" dirty="0" smtClean="0">
                <a:solidFill>
                  <a:schemeClr val="tx1"/>
                </a:solidFill>
                <a:latin typeface="NikoshBAN" panose="02000000000000000000" pitchFamily="2" charset="0"/>
                <a:cs typeface="NikoshBAN" panose="02000000000000000000" pitchFamily="2" charset="0"/>
              </a:rPr>
              <a:t>সহকারী অধ্যাপক</a:t>
            </a:r>
            <a:r>
              <a:rPr lang="en-US" sz="2800" b="1" dirty="0" smtClean="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পল্লবী ডিগ্রী</a:t>
            </a:r>
            <a:r>
              <a:rPr lang="en-SG" sz="2800" dirty="0" smtClean="0">
                <a:solidFill>
                  <a:schemeClr val="tx1"/>
                </a:solidFill>
                <a:latin typeface="NikoshBAN" panose="02000000000000000000" pitchFamily="2" charset="0"/>
                <a:cs typeface="NikoshBAN" panose="02000000000000000000" pitchFamily="2" charset="0"/>
              </a:rPr>
              <a:t> </a:t>
            </a:r>
            <a:r>
              <a:rPr lang="en-SG" sz="2800" dirty="0" err="1" smtClean="0">
                <a:solidFill>
                  <a:schemeClr val="tx1"/>
                </a:solidFill>
                <a:latin typeface="NikoshBAN" panose="02000000000000000000" pitchFamily="2" charset="0"/>
                <a:cs typeface="NikoshBAN" panose="02000000000000000000" pitchFamily="2" charset="0"/>
              </a:rPr>
              <a:t>কলেজ</a:t>
            </a:r>
            <a:r>
              <a:rPr lang="en-SG" sz="2800" dirty="0" smtClean="0">
                <a:solidFill>
                  <a:schemeClr val="tx1"/>
                </a:solidFill>
                <a:latin typeface="NikoshBAN" panose="02000000000000000000" pitchFamily="2" charset="0"/>
                <a:cs typeface="NikoshBAN" panose="02000000000000000000" pitchFamily="2" charset="0"/>
              </a:rPr>
              <a:t>,</a:t>
            </a:r>
            <a:endParaRPr lang="bn-IN" sz="2800" dirty="0" smtClean="0">
              <a:solidFill>
                <a:schemeClr val="tx1"/>
              </a:solidFill>
              <a:latin typeface="NikoshBAN" panose="02000000000000000000" pitchFamily="2" charset="0"/>
              <a:cs typeface="NikoshBAN" panose="02000000000000000000" pitchFamily="2" charset="0"/>
            </a:endParaRPr>
          </a:p>
          <a:p>
            <a:pPr algn="ctr"/>
            <a:r>
              <a:rPr lang="bn-IN" sz="2800" dirty="0" smtClean="0">
                <a:solidFill>
                  <a:schemeClr val="tx1"/>
                </a:solidFill>
                <a:latin typeface="NikoshBAN" panose="02000000000000000000" pitchFamily="2" charset="0"/>
                <a:cs typeface="NikoshBAN" panose="02000000000000000000" pitchFamily="2" charset="0"/>
              </a:rPr>
              <a:t>প্লট#১/১, রোড#৫, সেকশন#৮,দুয়ারিপাড়া,</a:t>
            </a:r>
          </a:p>
          <a:p>
            <a:pPr algn="ctr"/>
            <a:r>
              <a:rPr lang="bn-IN" sz="2800" dirty="0" smtClean="0">
                <a:solidFill>
                  <a:schemeClr val="tx1"/>
                </a:solidFill>
                <a:latin typeface="NikoshBAN" panose="02000000000000000000" pitchFamily="2" charset="0"/>
                <a:cs typeface="NikoshBAN" panose="02000000000000000000" pitchFamily="2" charset="0"/>
              </a:rPr>
              <a:t>রুপনগর, ঢাকা -১২১৬।</a:t>
            </a:r>
            <a:endParaRPr lang="en-SG" sz="2800" dirty="0" smtClean="0">
              <a:solidFill>
                <a:schemeClr val="tx1"/>
              </a:solidFill>
              <a:latin typeface="NikoshBAN" panose="02000000000000000000" pitchFamily="2" charset="0"/>
              <a:cs typeface="NikoshBAN" panose="02000000000000000000" pitchFamily="2" charset="0"/>
            </a:endParaRPr>
          </a:p>
          <a:p>
            <a:pPr algn="ctr"/>
            <a:r>
              <a:rPr lang="en-SG" sz="2800" dirty="0" err="1" smtClean="0">
                <a:solidFill>
                  <a:schemeClr val="tx1"/>
                </a:solidFill>
                <a:latin typeface="NikoshBAN" panose="02000000000000000000" pitchFamily="2" charset="0"/>
                <a:cs typeface="NikoshBAN" panose="02000000000000000000" pitchFamily="2" charset="0"/>
              </a:rPr>
              <a:t>মোবাইল</a:t>
            </a:r>
            <a:r>
              <a:rPr lang="bn-IN" sz="2800" dirty="0" smtClean="0">
                <a:solidFill>
                  <a:schemeClr val="tx1"/>
                </a:solidFill>
                <a:latin typeface="NikoshBAN" panose="02000000000000000000" pitchFamily="2" charset="0"/>
                <a:cs typeface="NikoshBAN" panose="02000000000000000000" pitchFamily="2" charset="0"/>
              </a:rPr>
              <a:t> </a:t>
            </a:r>
            <a:r>
              <a:rPr lang="en-SG" sz="2800" dirty="0" smtClean="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০১৫৫২৪৬০৬৯৫</a:t>
            </a:r>
            <a:endParaRPr lang="en-SG" sz="2800" dirty="0" smtClean="0">
              <a:solidFill>
                <a:schemeClr val="tx1"/>
              </a:solidFill>
              <a:latin typeface="NikoshBAN" panose="02000000000000000000" pitchFamily="2" charset="0"/>
              <a:cs typeface="NikoshBAN" panose="02000000000000000000" pitchFamily="2" charset="0"/>
            </a:endParaRPr>
          </a:p>
          <a:p>
            <a:pPr algn="ctr"/>
            <a:r>
              <a:rPr lang="en-US" sz="2800" dirty="0" smtClean="0">
                <a:solidFill>
                  <a:schemeClr val="tx1"/>
                </a:solidFill>
                <a:latin typeface="NikoshBAN" panose="02000000000000000000" pitchFamily="2" charset="0"/>
                <a:cs typeface="NikoshBAN" panose="02000000000000000000" pitchFamily="2" charset="0"/>
              </a:rPr>
              <a:t>jahid01081971@gmai.com</a:t>
            </a:r>
            <a:r>
              <a:rPr lang="en-SG" sz="4000" dirty="0" smtClean="0">
                <a:latin typeface="NikoshBAN" panose="02000000000000000000" pitchFamily="2" charset="0"/>
                <a:cs typeface="NikoshBAN" panose="02000000000000000000" pitchFamily="2" charset="0"/>
              </a:rPr>
              <a:t> </a:t>
            </a:r>
            <a:endParaRPr lang="bn-BD" sz="2400" b="1" dirty="0">
              <a:ln/>
              <a:solidFill>
                <a:schemeClr val="accent6">
                  <a:lumMod val="75000"/>
                </a:schemeClr>
              </a:solidFill>
              <a:latin typeface="NikoshBAN" panose="02000000000000000000" pitchFamily="2" charset="0"/>
              <a:cs typeface="NikoshBAN" panose="02000000000000000000" pitchFamily="2" charset="0"/>
            </a:endParaRPr>
          </a:p>
        </p:txBody>
      </p:sp>
      <p:sp>
        <p:nvSpPr>
          <p:cNvPr id="5" name="Flowchart: Off-page Connector 4"/>
          <p:cNvSpPr/>
          <p:nvPr/>
        </p:nvSpPr>
        <p:spPr>
          <a:xfrm>
            <a:off x="6761448" y="1528354"/>
            <a:ext cx="4341980" cy="4193177"/>
          </a:xfrm>
          <a:prstGeom prst="flowChartOffpageConnector">
            <a:avLst/>
          </a:prstGeom>
          <a:solidFill>
            <a:schemeClr val="accent1">
              <a:lumMod val="75000"/>
            </a:schemeClr>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2400" dirty="0" smtClean="0">
              <a:solidFill>
                <a:schemeClr val="tx1"/>
              </a:solidFill>
              <a:latin typeface="NikoshBAN" panose="02000000000000000000" pitchFamily="2" charset="0"/>
              <a:cs typeface="NikoshBAN" panose="02000000000000000000" pitchFamily="2" charset="0"/>
            </a:endParaRPr>
          </a:p>
          <a:p>
            <a:r>
              <a:rPr lang="en-SG" sz="2400" dirty="0" err="1" smtClean="0">
                <a:solidFill>
                  <a:schemeClr val="tx1"/>
                </a:solidFill>
                <a:latin typeface="NikoshBAN" panose="02000000000000000000" pitchFamily="2" charset="0"/>
                <a:cs typeface="NikoshBAN" panose="02000000000000000000" pitchFamily="2" charset="0"/>
              </a:rPr>
              <a:t>আজকের</a:t>
            </a:r>
            <a:r>
              <a:rPr lang="en-SG" sz="2400" dirty="0" smtClean="0">
                <a:solidFill>
                  <a:schemeClr val="tx1"/>
                </a:solidFill>
                <a:latin typeface="NikoshBAN" panose="02000000000000000000" pitchFamily="2" charset="0"/>
                <a:cs typeface="NikoshBAN" panose="02000000000000000000" pitchFamily="2" charset="0"/>
              </a:rPr>
              <a:t> </a:t>
            </a:r>
            <a:r>
              <a:rPr lang="en-SG" sz="2400" dirty="0" err="1" smtClean="0">
                <a:solidFill>
                  <a:schemeClr val="tx1"/>
                </a:solidFill>
                <a:latin typeface="NikoshBAN" panose="02000000000000000000" pitchFamily="2" charset="0"/>
                <a:cs typeface="NikoshBAN" panose="02000000000000000000" pitchFamily="2" charset="0"/>
              </a:rPr>
              <a:t>বি</a:t>
            </a:r>
            <a:r>
              <a:rPr lang="as-IN" sz="2400" dirty="0" smtClean="0">
                <a:solidFill>
                  <a:schemeClr val="tx1"/>
                </a:solidFill>
                <a:latin typeface="NikoshBAN" panose="02000000000000000000" pitchFamily="2" charset="0"/>
                <a:cs typeface="NikoshBAN" panose="02000000000000000000" pitchFamily="2" charset="0"/>
              </a:rPr>
              <a:t>ষ</a:t>
            </a:r>
            <a:r>
              <a:rPr lang="en-SG" sz="2400" dirty="0" smtClean="0">
                <a:solidFill>
                  <a:schemeClr val="tx1"/>
                </a:solidFill>
                <a:latin typeface="NikoshBAN" panose="02000000000000000000" pitchFamily="2" charset="0"/>
                <a:cs typeface="NikoshBAN" panose="02000000000000000000" pitchFamily="2" charset="0"/>
              </a:rPr>
              <a:t>য়-</a:t>
            </a:r>
            <a:r>
              <a:rPr lang="bn-IN" sz="2400" dirty="0" smtClean="0">
                <a:solidFill>
                  <a:schemeClr val="tx1"/>
                </a:solidFill>
                <a:latin typeface="NikoshBAN" panose="02000000000000000000" pitchFamily="2" charset="0"/>
                <a:cs typeface="NikoshBAN" panose="02000000000000000000" pitchFamily="2" charset="0"/>
              </a:rPr>
              <a:t> </a:t>
            </a:r>
          </a:p>
          <a:p>
            <a:endParaRPr lang="bn-IN" sz="2400" dirty="0" smtClean="0">
              <a:solidFill>
                <a:schemeClr val="tx1"/>
              </a:solidFill>
              <a:latin typeface="NikoshBAN" panose="02000000000000000000" pitchFamily="2" charset="0"/>
              <a:cs typeface="NikoshBAN" panose="02000000000000000000" pitchFamily="2" charset="0"/>
            </a:endParaRPr>
          </a:p>
          <a:p>
            <a:r>
              <a:rPr lang="bn-IN" sz="2400" dirty="0" smtClean="0">
                <a:solidFill>
                  <a:schemeClr val="tx1"/>
                </a:solidFill>
                <a:latin typeface="NikoshBAN" panose="02000000000000000000" pitchFamily="2" charset="0"/>
                <a:cs typeface="NikoshBAN" panose="02000000000000000000" pitchFamily="2" charset="0"/>
              </a:rPr>
              <a:t>শ্রেণী-একাদশ/দ্বাদশ, পত্র-দ্বিতীয়, </a:t>
            </a:r>
          </a:p>
          <a:p>
            <a:r>
              <a:rPr lang="bn-IN" sz="2400" dirty="0" smtClean="0">
                <a:solidFill>
                  <a:schemeClr val="tx1"/>
                </a:solidFill>
                <a:latin typeface="NikoshBAN" panose="02000000000000000000" pitchFamily="2" charset="0"/>
                <a:cs typeface="NikoshBAN" panose="02000000000000000000" pitchFamily="2" charset="0"/>
              </a:rPr>
              <a:t>বিষয়-ইতিহাস, অধ্যায়-অষ্টম,</a:t>
            </a:r>
          </a:p>
          <a:p>
            <a:r>
              <a:rPr lang="bn-IN" sz="2400" dirty="0" smtClean="0">
                <a:solidFill>
                  <a:schemeClr val="tx1"/>
                </a:solidFill>
                <a:latin typeface="NikoshBAN" panose="02000000000000000000" pitchFamily="2" charset="0"/>
                <a:cs typeface="NikoshBAN" panose="02000000000000000000" pitchFamily="2" charset="0"/>
              </a:rPr>
              <a:t> ইতিহাস-দ্বিতীয় পত্র, কোড</a:t>
            </a:r>
            <a:r>
              <a:rPr lang="en-US" sz="2400" dirty="0" smtClean="0">
                <a:solidFill>
                  <a:schemeClr val="tx1"/>
                </a:solidFill>
                <a:latin typeface="NikoshBAN" panose="02000000000000000000" pitchFamily="2" charset="0"/>
                <a:cs typeface="NikoshBAN" panose="02000000000000000000" pitchFamily="2" charset="0"/>
              </a:rPr>
              <a:t>:</a:t>
            </a:r>
            <a:r>
              <a:rPr lang="bn-IN" sz="2400" dirty="0" smtClean="0">
                <a:solidFill>
                  <a:schemeClr val="tx1"/>
                </a:solidFill>
                <a:latin typeface="NikoshBAN" panose="02000000000000000000" pitchFamily="2" charset="0"/>
                <a:cs typeface="NikoshBAN" panose="02000000000000000000" pitchFamily="2" charset="0"/>
              </a:rPr>
              <a:t>৩০৫</a:t>
            </a:r>
            <a:r>
              <a:rPr lang="en-US" sz="2400" dirty="0" smtClean="0">
                <a:solidFill>
                  <a:schemeClr val="tx1"/>
                </a:solidFill>
                <a:latin typeface="NikoshBAN" panose="02000000000000000000" pitchFamily="2" charset="0"/>
                <a:cs typeface="NikoshBAN" panose="02000000000000000000" pitchFamily="2" charset="0"/>
              </a:rPr>
              <a:t>,</a:t>
            </a:r>
            <a:endParaRPr lang="bn-IN" sz="2400" dirty="0" smtClean="0">
              <a:solidFill>
                <a:schemeClr val="tx1"/>
              </a:solidFill>
              <a:latin typeface="NikoshBAN" panose="02000000000000000000" pitchFamily="2" charset="0"/>
              <a:cs typeface="NikoshBAN" panose="02000000000000000000" pitchFamily="2" charset="0"/>
            </a:endParaRPr>
          </a:p>
          <a:p>
            <a:r>
              <a:rPr lang="bn-IN" sz="2400" dirty="0" smtClean="0">
                <a:solidFill>
                  <a:schemeClr val="tx1"/>
                </a:solidFill>
                <a:latin typeface="NikoshBAN" panose="02000000000000000000" pitchFamily="2" charset="0"/>
                <a:cs typeface="NikoshBAN" panose="02000000000000000000" pitchFamily="2" charset="0"/>
              </a:rPr>
              <a:t> আধুনিক বিশ্বের ইতিহাস</a:t>
            </a:r>
            <a:r>
              <a:rPr lang="en-US" sz="2400" dirty="0" smtClean="0">
                <a:solidFill>
                  <a:schemeClr val="tx1"/>
                </a:solidFill>
                <a:latin typeface="NikoshBAN" pitchFamily="2" charset="0"/>
                <a:cs typeface="NikoshBAN" pitchFamily="2" charset="0"/>
              </a:rPr>
              <a:t>,</a:t>
            </a:r>
            <a:r>
              <a:rPr lang="bn-IN" sz="2400" dirty="0" smtClean="0">
                <a:solidFill>
                  <a:schemeClr val="tx1"/>
                </a:solidFill>
                <a:latin typeface="NikoshBAN" pitchFamily="2" charset="0"/>
                <a:cs typeface="NikoshBAN" pitchFamily="2" charset="0"/>
              </a:rPr>
              <a:t> </a:t>
            </a:r>
          </a:p>
          <a:p>
            <a:r>
              <a:rPr lang="bn-IN" sz="2400" dirty="0" smtClean="0">
                <a:solidFill>
                  <a:schemeClr val="tx1"/>
                </a:solidFill>
                <a:latin typeface="NikoshBAN" pitchFamily="2" charset="0"/>
                <a:cs typeface="NikoshBAN" pitchFamily="2" charset="0"/>
              </a:rPr>
              <a:t>একাদশ-দ্বাদশ শ্রেণি, </a:t>
            </a:r>
            <a:endParaRPr lang="en-US" sz="2400" dirty="0" smtClean="0">
              <a:solidFill>
                <a:schemeClr val="tx1"/>
              </a:solidFill>
              <a:latin typeface="NikoshBAN" pitchFamily="2" charset="0"/>
              <a:cs typeface="NikoshBAN" pitchFamily="2" charset="0"/>
            </a:endParaRPr>
          </a:p>
          <a:p>
            <a:r>
              <a:rPr lang="bn-IN" sz="2400" dirty="0" smtClean="0">
                <a:solidFill>
                  <a:schemeClr val="tx1"/>
                </a:solidFill>
                <a:latin typeface="NikoshBAN" pitchFamily="2" charset="0"/>
                <a:cs typeface="NikoshBAN" pitchFamily="2" charset="0"/>
              </a:rPr>
              <a:t> স্নায়ুযুদ্ধ পরবর্তী বিশ্ব, শনিবার,</a:t>
            </a:r>
          </a:p>
          <a:p>
            <a:r>
              <a:rPr lang="bn-IN" sz="2400" dirty="0" smtClean="0">
                <a:solidFill>
                  <a:schemeClr val="tx1"/>
                </a:solidFill>
                <a:latin typeface="NikoshBAN" pitchFamily="2" charset="0"/>
                <a:cs typeface="NikoshBAN" pitchFamily="2" charset="0"/>
              </a:rPr>
              <a:t> সময়-বেলা ১১ থেকে ১১.৩০টা, </a:t>
            </a:r>
          </a:p>
          <a:p>
            <a:r>
              <a:rPr lang="bn-IN" sz="2400" dirty="0" smtClean="0">
                <a:solidFill>
                  <a:schemeClr val="tx1"/>
                </a:solidFill>
                <a:latin typeface="NikoshBAN" pitchFamily="2" charset="0"/>
                <a:cs typeface="NikoshBAN" pitchFamily="2" charset="0"/>
              </a:rPr>
              <a:t> টপিকঃ স্নায়ুযুদ্ধ পরবর্তী বিশ্ব।  </a:t>
            </a:r>
          </a:p>
        </p:txBody>
      </p:sp>
      <p:sp>
        <p:nvSpPr>
          <p:cNvPr id="6" name="TextBox 5"/>
          <p:cNvSpPr txBox="1"/>
          <p:nvPr/>
        </p:nvSpPr>
        <p:spPr>
          <a:xfrm>
            <a:off x="4258491" y="185531"/>
            <a:ext cx="4558938" cy="707886"/>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4000" dirty="0" smtClean="0">
                <a:latin typeface="NikoshBAN" pitchFamily="2" charset="0"/>
                <a:cs typeface="NikoshBAN" pitchFamily="2" charset="0"/>
              </a:rPr>
              <a:t>পরিচিতি </a:t>
            </a:r>
            <a:endParaRPr lang="en-US" sz="4000" dirty="0">
              <a:latin typeface="NikoshBAN" pitchFamily="2" charset="0"/>
              <a:cs typeface="NikoshBAN" pitchFamily="2" charset="0"/>
            </a:endParaRPr>
          </a:p>
        </p:txBody>
      </p:sp>
      <p:pic>
        <p:nvPicPr>
          <p:cNvPr id="7" name="Picture 2" descr="No photo description available."/>
          <p:cNvPicPr>
            <a:picLocks noChangeAspect="1" noChangeArrowheads="1"/>
          </p:cNvPicPr>
          <p:nvPr/>
        </p:nvPicPr>
        <p:blipFill>
          <a:blip r:embed="rId3"/>
          <a:srcRect/>
          <a:stretch>
            <a:fillRect/>
          </a:stretch>
        </p:blipFill>
        <p:spPr bwMode="auto">
          <a:xfrm>
            <a:off x="9836331" y="-1"/>
            <a:ext cx="2355669" cy="1972491"/>
          </a:xfrm>
          <a:prstGeom prst="rect">
            <a:avLst/>
          </a:prstGeom>
          <a:solidFill>
            <a:schemeClr val="accent6">
              <a:lumMod val="60000"/>
              <a:lumOff val="40000"/>
            </a:schemeClr>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C:\Users\jahid\Downloads\SHAREit\Redmi 7\photo\IMG_20200704_081746.jpg"/>
          <p:cNvPicPr/>
          <p:nvPr/>
        </p:nvPicPr>
        <p:blipFill>
          <a:blip r:embed="rId4" cstate="print"/>
          <a:srcRect/>
          <a:stretch>
            <a:fillRect/>
          </a:stretch>
        </p:blipFill>
        <p:spPr bwMode="auto">
          <a:xfrm>
            <a:off x="0" y="0"/>
            <a:ext cx="2664823" cy="24427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Left-Right Arrow 8"/>
          <p:cNvSpPr/>
          <p:nvPr/>
        </p:nvSpPr>
        <p:spPr>
          <a:xfrm rot="5400000" flipV="1">
            <a:off x="3656511" y="3487786"/>
            <a:ext cx="5479871" cy="404945"/>
          </a:xfrm>
          <a:prstGeom prst="leftRightArrow">
            <a:avLst/>
          </a:prstGeom>
          <a:solidFill>
            <a:schemeClr val="accent2">
              <a:lumMod val="60000"/>
              <a:lumOff val="40000"/>
            </a:schemeClr>
          </a:solidFill>
          <a:ln w="19050">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ustDataLst>
      <p:tags r:id="rId1"/>
    </p:custDataLst>
    <p:extLst>
      <p:ext uri="{BB962C8B-B14F-4D97-AF65-F5344CB8AC3E}">
        <p14:creationId xmlns:p14="http://schemas.microsoft.com/office/powerpoint/2010/main" xmlns="" val="2205131209"/>
      </p:ext>
    </p:extLst>
  </p:cSld>
  <p:clrMapOvr>
    <a:masterClrMapping/>
  </p:clrMapOvr>
  <mc:AlternateContent xmlns:mc="http://schemas.openxmlformats.org/markup-compatibility/2006">
    <mc:Choice xmlns:p14="http://schemas.microsoft.com/office/powerpoint/2010/main" xmlns="" Requires="p14">
      <p:transition spd="slow" p14:dur="1600" advTm="34948">
        <p14:prism dir="r" isInverted="1"/>
      </p:transition>
    </mc:Choice>
    <mc:Fallback>
      <p:transition spd="slow" advTm="349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lide(fromBottom)">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lide(fromBottom)">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evel 12"/>
          <p:cNvSpPr/>
          <p:nvPr/>
        </p:nvSpPr>
        <p:spPr>
          <a:xfrm>
            <a:off x="0" y="0"/>
            <a:ext cx="12192000" cy="6858000"/>
          </a:xfrm>
          <a:prstGeom prst="beve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NikoshBAN" panose="02000000000000000000" pitchFamily="2" charset="0"/>
              <a:cs typeface="NikoshBAN" panose="02000000000000000000" pitchFamily="2" charset="0"/>
            </a:endParaRPr>
          </a:p>
        </p:txBody>
      </p:sp>
      <p:pic>
        <p:nvPicPr>
          <p:cNvPr id="29698" name="Picture 2" descr="নতুন স্নায়ুযুদ্ধ কি পারমাণবিক যুদ্ধের রূপ নেবে | 323764"/>
          <p:cNvPicPr>
            <a:picLocks noChangeAspect="1" noChangeArrowheads="1"/>
          </p:cNvPicPr>
          <p:nvPr/>
        </p:nvPicPr>
        <p:blipFill>
          <a:blip r:embed="rId3"/>
          <a:srcRect/>
          <a:stretch>
            <a:fillRect/>
          </a:stretch>
        </p:blipFill>
        <p:spPr bwMode="auto">
          <a:xfrm>
            <a:off x="182880" y="156754"/>
            <a:ext cx="4062549" cy="3291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700" name="Picture 4" descr="সোভিয়েত ইউনিয়নের পতন ও স্নায়ুযুদ্ধের সমাপ্তি: আধুনিক গণতন্ত্রের একাদশতম  ঢেউ"/>
          <p:cNvPicPr>
            <a:picLocks noChangeAspect="1" noChangeArrowheads="1"/>
          </p:cNvPicPr>
          <p:nvPr/>
        </p:nvPicPr>
        <p:blipFill>
          <a:blip r:embed="rId4"/>
          <a:srcRect/>
          <a:stretch>
            <a:fillRect/>
          </a:stretch>
        </p:blipFill>
        <p:spPr bwMode="auto">
          <a:xfrm>
            <a:off x="4387941" y="156754"/>
            <a:ext cx="3893911" cy="33049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702" name="Picture 6" descr="স্নায়ুযুদ্ধ - উইকিপিডিয়া"/>
          <p:cNvPicPr>
            <a:picLocks noChangeAspect="1" noChangeArrowheads="1"/>
          </p:cNvPicPr>
          <p:nvPr/>
        </p:nvPicPr>
        <p:blipFill>
          <a:blip r:embed="rId5"/>
          <a:srcRect/>
          <a:stretch>
            <a:fillRect/>
          </a:stretch>
        </p:blipFill>
        <p:spPr bwMode="auto">
          <a:xfrm>
            <a:off x="8438606" y="161365"/>
            <a:ext cx="3592285" cy="33002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9704" name="AutoShape 8" descr="Ghotona - স্নায়ুযুদ্ধ: বিশ্বে পরাশক্তির উত্থান পর্বের লড়াই"/>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 name="Content Placeholder 3" descr="Ban Ki-moon.jpg"/>
          <p:cNvPicPr>
            <a:picLocks noChangeAspect="1"/>
          </p:cNvPicPr>
          <p:nvPr/>
        </p:nvPicPr>
        <p:blipFill>
          <a:blip r:embed="rId6"/>
          <a:stretch>
            <a:fillRect/>
          </a:stretch>
        </p:blipFill>
        <p:spPr>
          <a:xfrm>
            <a:off x="195942" y="3613872"/>
            <a:ext cx="4010297" cy="307431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9706" name="Picture 10" descr="সোভিয়েত ইউনিয়নের পতন ও স্নায়ুযুদ্ধের সমাপ্তি: আধুনিক গণতন্ত্রের একাদশতম  ঢেউ"/>
          <p:cNvPicPr>
            <a:picLocks noChangeAspect="1" noChangeArrowheads="1"/>
          </p:cNvPicPr>
          <p:nvPr/>
        </p:nvPicPr>
        <p:blipFill>
          <a:blip r:embed="rId7"/>
          <a:srcRect/>
          <a:stretch>
            <a:fillRect/>
          </a:stretch>
        </p:blipFill>
        <p:spPr bwMode="auto">
          <a:xfrm>
            <a:off x="4349932" y="3592286"/>
            <a:ext cx="4049486" cy="308283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9708" name="AutoShape 12" descr="শিক্ষক বাতায়ন"/>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10" name="AutoShape 14" descr="শিক্ষক বাতায়ন"/>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12" name="Picture 16" descr="DECEMBER"/>
          <p:cNvPicPr>
            <a:picLocks noChangeAspect="1" noChangeArrowheads="1"/>
          </p:cNvPicPr>
          <p:nvPr/>
        </p:nvPicPr>
        <p:blipFill>
          <a:blip r:embed="rId8"/>
          <a:srcRect/>
          <a:stretch>
            <a:fillRect/>
          </a:stretch>
        </p:blipFill>
        <p:spPr bwMode="auto">
          <a:xfrm>
            <a:off x="8511988" y="3593949"/>
            <a:ext cx="3496236" cy="303545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3" name="Title 1"/>
          <p:cNvSpPr txBox="1">
            <a:spLocks/>
          </p:cNvSpPr>
          <p:nvPr/>
        </p:nvSpPr>
        <p:spPr>
          <a:xfrm>
            <a:off x="1460863" y="3346269"/>
            <a:ext cx="8458200" cy="533400"/>
          </a:xfrm>
          <a:prstGeom prst="rect">
            <a:avLst/>
          </a:prstGeom>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আমরা</a:t>
            </a:r>
            <a:r>
              <a:rPr kumimoji="0" lang="en-US" sz="32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en-US" sz="32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কি</a:t>
            </a:r>
            <a:r>
              <a:rPr lang="bn-IN" sz="3200" b="1" dirty="0" smtClean="0">
                <a:solidFill>
                  <a:schemeClr val="tx1"/>
                </a:solidFill>
                <a:latin typeface="NikoshBAN" pitchFamily="2" charset="0"/>
                <a:cs typeface="NikoshBAN" pitchFamily="2" charset="0"/>
              </a:rPr>
              <a:t>ছু</a:t>
            </a:r>
            <a:r>
              <a:rPr kumimoji="0" lang="en-US" sz="32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en-US" sz="32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ছবি</a:t>
            </a:r>
            <a:r>
              <a:rPr kumimoji="0" lang="en-US" sz="32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bn-IN" sz="32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লক্ষ্য</a:t>
            </a:r>
            <a:r>
              <a:rPr kumimoji="0" lang="bn-IN" sz="3200" b="1" i="0" u="none" strike="noStrike" kern="1200" cap="none" spc="0" normalizeH="0" noProof="0" dirty="0" smtClean="0">
                <a:ln>
                  <a:noFill/>
                </a:ln>
                <a:solidFill>
                  <a:schemeClr val="tx1"/>
                </a:solidFill>
                <a:effectLst/>
                <a:uLnTx/>
                <a:uFillTx/>
                <a:latin typeface="NikoshBAN" pitchFamily="2" charset="0"/>
                <a:ea typeface="+mn-ea"/>
                <a:cs typeface="NikoshBAN" pitchFamily="2" charset="0"/>
              </a:rPr>
              <a:t> করি </a:t>
            </a:r>
            <a:endParaRPr kumimoji="0" lang="en-US" sz="3200" b="1" i="0" u="none" strike="noStrike" kern="1200" cap="none" spc="0" normalizeH="0" baseline="0" noProof="0" dirty="0">
              <a:ln>
                <a:noFill/>
              </a:ln>
              <a:solidFill>
                <a:schemeClr val="tx1"/>
              </a:solidFill>
              <a:effectLst/>
              <a:uLnTx/>
              <a:uFillTx/>
              <a:latin typeface="NikoshBAN" pitchFamily="2" charset="0"/>
              <a:ea typeface="+mn-ea"/>
              <a:cs typeface="NikoshBAN" pitchFamily="2" charset="0"/>
            </a:endParaRPr>
          </a:p>
        </p:txBody>
      </p:sp>
    </p:spTree>
    <p:custDataLst>
      <p:tags r:id="rId1"/>
    </p:custDataLst>
    <p:extLst>
      <p:ext uri="{BB962C8B-B14F-4D97-AF65-F5344CB8AC3E}">
        <p14:creationId xmlns:p14="http://schemas.microsoft.com/office/powerpoint/2010/main" xmlns="" val="1799570482"/>
      </p:ext>
    </p:extLst>
  </p:cSld>
  <p:clrMapOvr>
    <a:masterClrMapping/>
  </p:clrMapOvr>
  <mc:AlternateContent xmlns:mc="http://schemas.openxmlformats.org/markup-compatibility/2006">
    <mc:Choice xmlns:p14="http://schemas.microsoft.com/office/powerpoint/2010/main" xmlns="" Requires="p14">
      <p:transition spd="slow" p14:dur="1600" advTm="244968">
        <p14:prism dir="r" isInverted="1"/>
      </p:transition>
    </mc:Choice>
    <mc:Fallback>
      <p:transition spd="slow" advTm="24496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from="(-#ppt_w/2)" to="(#ppt_x)" calcmode="lin" valueType="num">
                                      <p:cBhvr>
                                        <p:cTn id="7" dur="600" fill="hold">
                                          <p:stCondLst>
                                            <p:cond delay="0"/>
                                          </p:stCondLst>
                                        </p:cTn>
                                        <p:tgtEl>
                                          <p:spTgt spid="23"/>
                                        </p:tgtEl>
                                        <p:attrNameLst>
                                          <p:attrName>ppt_x</p:attrName>
                                        </p:attrNameLst>
                                      </p:cBhvr>
                                    </p:anim>
                                    <p:anim from="0" to="-1.0" calcmode="lin" valueType="num">
                                      <p:cBhvr>
                                        <p:cTn id="8" dur="200" decel="50000" autoRev="1" fill="hold">
                                          <p:stCondLst>
                                            <p:cond delay="600"/>
                                          </p:stCondLst>
                                        </p:cTn>
                                        <p:tgtEl>
                                          <p:spTgt spid="23"/>
                                        </p:tgtEl>
                                        <p:attrNameLst>
                                          <p:attrName>xshear</p:attrName>
                                        </p:attrNameLst>
                                      </p:cBhvr>
                                    </p:anim>
                                    <p:animScale>
                                      <p:cBhvr>
                                        <p:cTn id="9" dur="200" decel="100000" autoRev="1" fill="hold">
                                          <p:stCondLst>
                                            <p:cond delay="600"/>
                                          </p:stCondLst>
                                        </p:cTn>
                                        <p:tgtEl>
                                          <p:spTgt spid="23"/>
                                        </p:tgtEl>
                                      </p:cBhvr>
                                      <p:from x="100000" y="100000"/>
                                      <p:to x="80000" y="100000"/>
                                    </p:animScale>
                                    <p:anim by="(#ppt_h/3+#ppt_w*0.1)" calcmode="lin" valueType="num">
                                      <p:cBhvr additive="sum">
                                        <p:cTn id="10" dur="200" decel="100000" autoRev="1" fill="hold">
                                          <p:stCondLst>
                                            <p:cond delay="600"/>
                                          </p:stCondLst>
                                        </p:cTn>
                                        <p:tgtEl>
                                          <p:spTgt spid="2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29698"/>
                                        </p:tgtEl>
                                        <p:attrNameLst>
                                          <p:attrName>style.visibility</p:attrName>
                                        </p:attrNameLst>
                                      </p:cBhvr>
                                      <p:to>
                                        <p:strVal val="visible"/>
                                      </p:to>
                                    </p:set>
                                    <p:animEffect transition="in" filter="diamond(in)">
                                      <p:cBhvr>
                                        <p:cTn id="15" dur="2000"/>
                                        <p:tgtEl>
                                          <p:spTgt spid="29698"/>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29700"/>
                                        </p:tgtEl>
                                        <p:attrNameLst>
                                          <p:attrName>style.visibility</p:attrName>
                                        </p:attrNameLst>
                                      </p:cBhvr>
                                      <p:to>
                                        <p:strVal val="visible"/>
                                      </p:to>
                                    </p:set>
                                    <p:animEffect transition="in" filter="diamond(in)">
                                      <p:cBhvr>
                                        <p:cTn id="20" dur="2000"/>
                                        <p:tgtEl>
                                          <p:spTgt spid="29700"/>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29702"/>
                                        </p:tgtEl>
                                        <p:attrNameLst>
                                          <p:attrName>style.visibility</p:attrName>
                                        </p:attrNameLst>
                                      </p:cBhvr>
                                      <p:to>
                                        <p:strVal val="visible"/>
                                      </p:to>
                                    </p:set>
                                    <p:animEffect transition="in" filter="diamond(in)">
                                      <p:cBhvr>
                                        <p:cTn id="25" dur="2000"/>
                                        <p:tgtEl>
                                          <p:spTgt spid="2970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ircle(in)">
                                      <p:cBhvr>
                                        <p:cTn id="30" dur="2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9706"/>
                                        </p:tgtEl>
                                        <p:attrNameLst>
                                          <p:attrName>style.visibility</p:attrName>
                                        </p:attrNameLst>
                                      </p:cBhvr>
                                      <p:to>
                                        <p:strVal val="visible"/>
                                      </p:to>
                                    </p:set>
                                    <p:animEffect transition="in" filter="circle(in)">
                                      <p:cBhvr>
                                        <p:cTn id="35" dur="2000"/>
                                        <p:tgtEl>
                                          <p:spTgt spid="29706"/>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29712"/>
                                        </p:tgtEl>
                                        <p:attrNameLst>
                                          <p:attrName>style.visibility</p:attrName>
                                        </p:attrNameLst>
                                      </p:cBhvr>
                                      <p:to>
                                        <p:strVal val="visible"/>
                                      </p:to>
                                    </p:set>
                                    <p:animEffect transition="in" filter="circle(in)">
                                      <p:cBhvr>
                                        <p:cTn id="40" dur="2000"/>
                                        <p:tgtEl>
                                          <p:spTgt spid="29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mod="1">
    <p:ext uri="{E180D4A7-C9FB-4DFB-919C-405C955672EB}">
      <p14:showEvtLst xmlns:p14="http://schemas.microsoft.com/office/powerpoint/2010/main" xmlns="">
        <p14:playEvt time="142498" objId="3"/>
        <p14:pauseEvt time="212629" objId="3"/>
        <p14:stopEvt time="244968" objId="3"/>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0" y="0"/>
            <a:ext cx="12192000" cy="6858000"/>
          </a:xfrm>
          <a:prstGeom prst="beve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chemeClr val="tx1"/>
                </a:solidFill>
                <a:latin typeface="NikoshBAN" panose="02000000000000000000" pitchFamily="2" charset="0"/>
                <a:cs typeface="NikoshBAN" panose="02000000000000000000" pitchFamily="2" charset="0"/>
              </a:rPr>
              <a:t>  </a:t>
            </a:r>
            <a:endParaRPr lang="en-US" dirty="0">
              <a:solidFill>
                <a:schemeClr val="tx1"/>
              </a:solidFill>
              <a:latin typeface="NikoshBAN" panose="02000000000000000000" pitchFamily="2" charset="0"/>
              <a:cs typeface="NikoshBAN" panose="02000000000000000000" pitchFamily="2" charset="0"/>
            </a:endParaRPr>
          </a:p>
        </p:txBody>
      </p:sp>
      <p:sp>
        <p:nvSpPr>
          <p:cNvPr id="3" name="Cube 2"/>
          <p:cNvSpPr/>
          <p:nvPr/>
        </p:nvSpPr>
        <p:spPr>
          <a:xfrm>
            <a:off x="3584369" y="0"/>
            <a:ext cx="5611092" cy="953589"/>
          </a:xfrm>
          <a:prstGeom prst="cube">
            <a:avLst/>
          </a:prstGeom>
          <a:solidFill>
            <a:srgbClr val="00B05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a:ln/>
                <a:solidFill>
                  <a:schemeClr val="bg1"/>
                </a:solidFill>
                <a:latin typeface="NikoshBAN" panose="02000000000000000000" pitchFamily="2" charset="0"/>
                <a:cs typeface="NikoshBAN" panose="02000000000000000000" pitchFamily="2" charset="0"/>
              </a:rPr>
              <a:t>পাঠ</a:t>
            </a:r>
            <a:r>
              <a:rPr lang="en-US" sz="6000" b="1" dirty="0">
                <a:ln/>
                <a:solidFill>
                  <a:schemeClr val="bg1"/>
                </a:solidFill>
                <a:latin typeface="NikoshBAN" panose="02000000000000000000" pitchFamily="2" charset="0"/>
                <a:cs typeface="NikoshBAN" panose="02000000000000000000" pitchFamily="2" charset="0"/>
              </a:rPr>
              <a:t> </a:t>
            </a:r>
            <a:r>
              <a:rPr lang="en-US" sz="6000" b="1" dirty="0" err="1">
                <a:ln/>
                <a:solidFill>
                  <a:schemeClr val="bg1"/>
                </a:solidFill>
                <a:latin typeface="NikoshBAN" panose="02000000000000000000" pitchFamily="2" charset="0"/>
                <a:cs typeface="NikoshBAN" panose="02000000000000000000" pitchFamily="2" charset="0"/>
              </a:rPr>
              <a:t>পরিচিতি</a:t>
            </a:r>
            <a:endParaRPr lang="en-US" sz="6000" b="1" dirty="0">
              <a:ln/>
              <a:solidFill>
                <a:schemeClr val="bg1"/>
              </a:solidFill>
              <a:latin typeface="NikoshBAN" panose="02000000000000000000" pitchFamily="2" charset="0"/>
              <a:cs typeface="NikoshBAN" panose="02000000000000000000" pitchFamily="2" charset="0"/>
            </a:endParaRPr>
          </a:p>
        </p:txBody>
      </p:sp>
      <p:sp>
        <p:nvSpPr>
          <p:cNvPr id="4" name="Plaque 3"/>
          <p:cNvSpPr/>
          <p:nvPr/>
        </p:nvSpPr>
        <p:spPr>
          <a:xfrm>
            <a:off x="914005" y="4140926"/>
            <a:ext cx="9975272" cy="1110342"/>
          </a:xfrm>
          <a:prstGeom prst="plaque">
            <a:avLst/>
          </a:prstGeom>
          <a:solidFill>
            <a:schemeClr val="tx2">
              <a:lumMod val="50000"/>
            </a:schemeClr>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solidFill>
                  <a:srgbClr val="FFC000"/>
                </a:solidFill>
                <a:latin typeface="NikoshBAN" pitchFamily="2" charset="0"/>
                <a:cs typeface="NikoshBAN" pitchFamily="2" charset="0"/>
              </a:rPr>
              <a:t>স্নায়ুযুদ্ধ পরবর্তী বিশ্ব।</a:t>
            </a:r>
            <a:endParaRPr lang="en-US" sz="6000" dirty="0">
              <a:solidFill>
                <a:srgbClr val="FFC000"/>
              </a:solidFill>
              <a:latin typeface="NikoshBAN" panose="02000000000000000000" pitchFamily="2" charset="0"/>
              <a:cs typeface="NikoshBAN" panose="02000000000000000000" pitchFamily="2" charset="0"/>
            </a:endParaRPr>
          </a:p>
        </p:txBody>
      </p:sp>
      <p:sp>
        <p:nvSpPr>
          <p:cNvPr id="5" name="Donut 4"/>
          <p:cNvSpPr/>
          <p:nvPr/>
        </p:nvSpPr>
        <p:spPr>
          <a:xfrm>
            <a:off x="2490651" y="5329645"/>
            <a:ext cx="7647710" cy="1528355"/>
          </a:xfrm>
          <a:prstGeom prst="donut">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bn-IN" sz="7200" b="1" dirty="0" smtClean="0">
                <a:ln/>
                <a:solidFill>
                  <a:srgbClr val="7030A0"/>
                </a:solidFill>
                <a:latin typeface="NikoshBAN" panose="02000000000000000000" pitchFamily="2" charset="0"/>
                <a:cs typeface="NikoshBAN" panose="02000000000000000000" pitchFamily="2" charset="0"/>
              </a:rPr>
              <a:t>(১৯৯১-২০২১খ্রিঃ)</a:t>
            </a:r>
            <a:endParaRPr lang="en-US" sz="7200" dirty="0">
              <a:solidFill>
                <a:srgbClr val="7030A0"/>
              </a:solidFill>
            </a:endParaRPr>
          </a:p>
        </p:txBody>
      </p:sp>
      <p:pic>
        <p:nvPicPr>
          <p:cNvPr id="50178" name="Picture 2" descr="https://assets.roar.media/assets/auS5xUrme62mCfyT_591950.jpg?w=700"/>
          <p:cNvPicPr>
            <a:picLocks noChangeAspect="1" noChangeArrowheads="1"/>
          </p:cNvPicPr>
          <p:nvPr/>
        </p:nvPicPr>
        <p:blipFill>
          <a:blip r:embed="rId2"/>
          <a:srcRect/>
          <a:stretch>
            <a:fillRect/>
          </a:stretch>
        </p:blipFill>
        <p:spPr bwMode="auto">
          <a:xfrm>
            <a:off x="182881" y="1084218"/>
            <a:ext cx="5917473" cy="2952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0180" name="Picture 4" descr="https://assets.roar.media/assets/95hfetEQgHusUI7V_original-%281%29.jpg?w=700"/>
          <p:cNvPicPr>
            <a:picLocks noChangeAspect="1" noChangeArrowheads="1"/>
          </p:cNvPicPr>
          <p:nvPr/>
        </p:nvPicPr>
        <p:blipFill>
          <a:blip r:embed="rId3"/>
          <a:srcRect/>
          <a:stretch>
            <a:fillRect/>
          </a:stretch>
        </p:blipFill>
        <p:spPr bwMode="auto">
          <a:xfrm>
            <a:off x="6217920" y="1110343"/>
            <a:ext cx="5817235" cy="28607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xmlns="" Requires="p14">
      <p:transition spd="slow" p14:dur="1600">
        <p14:prism dir="r"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Scale>
                                      <p:cBhvr>
                                        <p:cTn id="7" dur="1000" decel="50000" fill="hold">
                                          <p:stCondLst>
                                            <p:cond delay="0"/>
                                          </p:stCondLst>
                                        </p:cTn>
                                        <p:tgtEl>
                                          <p:spTgt spid="4">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bg/>
                                          </p:spTgt>
                                        </p:tgtEl>
                                        <p:attrNameLst>
                                          <p:attrName>ppt_x</p:attrName>
                                          <p:attrName>ppt_y</p:attrName>
                                        </p:attrNameLst>
                                      </p:cBhvr>
                                    </p:animMotion>
                                    <p:animEffect transition="in" filter="fade">
                                      <p:cBhvr>
                                        <p:cTn id="9" dur="10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4">
                                            <p:txEl>
                                              <p:pRg st="0" end="0"/>
                                            </p:txEl>
                                          </p:spTgt>
                                        </p:tgtEl>
                                        <p:attrNameLst>
                                          <p:attrName>style.visibility</p:attrName>
                                        </p:attrNameLst>
                                      </p:cBhvr>
                                      <p:to>
                                        <p:strVal val="visible"/>
                                      </p:to>
                                    </p:set>
                                    <p:set>
                                      <p:cBhvr>
                                        <p:cTn id="14" dur="455" fill="hold">
                                          <p:stCondLst>
                                            <p:cond delay="0"/>
                                          </p:stCondLst>
                                        </p:cTn>
                                        <p:tgtEl>
                                          <p:spTgt spid="4">
                                            <p:txEl>
                                              <p:pRg st="0" end="0"/>
                                            </p:txEl>
                                          </p:spTgt>
                                        </p:tgtEl>
                                        <p:attrNameLst>
                                          <p:attrName>style.rotation</p:attrName>
                                        </p:attrNameLst>
                                      </p:cBhvr>
                                      <p:to>
                                        <p:strVal val="-45.0"/>
                                      </p:to>
                                    </p:set>
                                    <p:anim calcmode="lin" valueType="num">
                                      <p:cBhvr>
                                        <p:cTn id="15" dur="455" fill="hold">
                                          <p:stCondLst>
                                            <p:cond delay="455"/>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fade">
                                      <p:cBhvr>
                                        <p:cTn id="23" dur="1000"/>
                                        <p:tgtEl>
                                          <p:spTgt spid="5">
                                            <p:bg/>
                                          </p:spTgt>
                                        </p:tgtEl>
                                      </p:cBhvr>
                                    </p:animEffect>
                                    <p:anim calcmode="lin" valueType="num">
                                      <p:cBhvr>
                                        <p:cTn id="24" dur="1000" fill="hold"/>
                                        <p:tgtEl>
                                          <p:spTgt spid="5">
                                            <p:bg/>
                                          </p:spTgt>
                                        </p:tgtEl>
                                        <p:attrNameLst>
                                          <p:attrName>ppt_x</p:attrName>
                                        </p:attrNameLst>
                                      </p:cBhvr>
                                      <p:tavLst>
                                        <p:tav tm="0">
                                          <p:val>
                                            <p:strVal val="#ppt_x"/>
                                          </p:val>
                                        </p:tav>
                                        <p:tav tm="100000">
                                          <p:val>
                                            <p:strVal val="#ppt_x"/>
                                          </p:val>
                                        </p:tav>
                                      </p:tavLst>
                                    </p:anim>
                                    <p:anim calcmode="lin" valueType="num">
                                      <p:cBhvr>
                                        <p:cTn id="25"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50178"/>
                                        </p:tgtEl>
                                        <p:attrNameLst>
                                          <p:attrName>style.visibility</p:attrName>
                                        </p:attrNameLst>
                                      </p:cBhvr>
                                      <p:to>
                                        <p:strVal val="visible"/>
                                      </p:to>
                                    </p:set>
                                    <p:animEffect transition="in" filter="checkerboard(across)">
                                      <p:cBhvr>
                                        <p:cTn id="43" dur="500"/>
                                        <p:tgtEl>
                                          <p:spTgt spid="50178"/>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50180"/>
                                        </p:tgtEl>
                                        <p:attrNameLst>
                                          <p:attrName>style.visibility</p:attrName>
                                        </p:attrNameLst>
                                      </p:cBhvr>
                                      <p:to>
                                        <p:strVal val="visible"/>
                                      </p:to>
                                    </p:set>
                                    <p:animEffect transition="in" filter="checkerboard(across)">
                                      <p:cBhvr>
                                        <p:cTn id="48"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animBg="1"/>
      <p:bldP spid="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07818" y="96982"/>
            <a:ext cx="11804073" cy="6608618"/>
          </a:xfrm>
          <a:prstGeom prst="frame">
            <a:avLst/>
          </a:prstGeom>
          <a:blipFill>
            <a:blip r:embed="rId3"/>
            <a:tile tx="0" ty="0" sx="100000" sy="100000" flip="none" algn="tl"/>
          </a:blip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xmlns="" id="{1C6469BE-DED8-42F0-BF72-79ECA74422CC}"/>
              </a:ext>
            </a:extLst>
          </p:cNvPr>
          <p:cNvSpPr/>
          <p:nvPr/>
        </p:nvSpPr>
        <p:spPr>
          <a:xfrm>
            <a:off x="0" y="0"/>
            <a:ext cx="12192000" cy="6858000"/>
          </a:xfrm>
          <a:prstGeom prst="frame">
            <a:avLst>
              <a:gd name="adj1" fmla="val 3804"/>
            </a:avLst>
          </a:prstGeom>
          <a:solidFill>
            <a:schemeClr val="accent2">
              <a:lumMod val="60000"/>
              <a:lumOff val="4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4" name="TextBox 3"/>
          <p:cNvSpPr txBox="1"/>
          <p:nvPr/>
        </p:nvSpPr>
        <p:spPr>
          <a:xfrm>
            <a:off x="457200" y="396241"/>
            <a:ext cx="11247120" cy="6001643"/>
          </a:xfrm>
          <a:prstGeom prst="rect">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p:txBody>
      </p:sp>
      <p:sp>
        <p:nvSpPr>
          <p:cNvPr id="5" name="TextBox 4"/>
          <p:cNvSpPr txBox="1"/>
          <p:nvPr/>
        </p:nvSpPr>
        <p:spPr>
          <a:xfrm>
            <a:off x="3213463" y="526206"/>
            <a:ext cx="5734593" cy="1015663"/>
          </a:xfrm>
          <a:prstGeom prst="rect">
            <a:avLst/>
          </a:prstGeom>
          <a:solidFill>
            <a:srgbClr val="002060"/>
          </a:solidFill>
          <a:ln w="57150">
            <a:solidFill>
              <a:schemeClr val="tx1"/>
            </a:solidFill>
          </a:ln>
          <a:effectLst>
            <a:glow rad="228600">
              <a:schemeClr val="accent2">
                <a:satMod val="175000"/>
                <a:alpha val="40000"/>
              </a:schemeClr>
            </a:glow>
          </a:effectLst>
        </p:spPr>
        <p:txBody>
          <a:bodyPr wrap="square" rtlCol="0">
            <a:spAutoFit/>
          </a:bodyPr>
          <a:lstStyle/>
          <a:p>
            <a:pPr algn="ctr"/>
            <a:r>
              <a:rPr lang="en-US" sz="6000" b="1" dirty="0" err="1" smtClean="0">
                <a:ln/>
                <a:solidFill>
                  <a:schemeClr val="bg2"/>
                </a:solidFill>
                <a:latin typeface="NikoshBAN" panose="02000000000000000000" pitchFamily="2" charset="0"/>
                <a:cs typeface="NikoshBAN" panose="02000000000000000000" pitchFamily="2" charset="0"/>
              </a:rPr>
              <a:t>শিখন</a:t>
            </a:r>
            <a:r>
              <a:rPr lang="en-US" sz="6000" b="1" dirty="0" smtClean="0">
                <a:ln/>
                <a:solidFill>
                  <a:schemeClr val="bg2"/>
                </a:solidFill>
                <a:latin typeface="NikoshBAN" panose="02000000000000000000" pitchFamily="2" charset="0"/>
                <a:cs typeface="NikoshBAN" panose="02000000000000000000" pitchFamily="2" charset="0"/>
              </a:rPr>
              <a:t> </a:t>
            </a:r>
            <a:r>
              <a:rPr lang="en-US" sz="6000" b="1" dirty="0" err="1" smtClean="0">
                <a:ln/>
                <a:solidFill>
                  <a:schemeClr val="bg2"/>
                </a:solidFill>
                <a:latin typeface="NikoshBAN" panose="02000000000000000000" pitchFamily="2" charset="0"/>
                <a:cs typeface="NikoshBAN" panose="02000000000000000000" pitchFamily="2" charset="0"/>
              </a:rPr>
              <a:t>ফল</a:t>
            </a:r>
            <a:endParaRPr lang="en-US" sz="6000" dirty="0">
              <a:solidFill>
                <a:schemeClr val="bg2"/>
              </a:solidFill>
              <a:latin typeface="NikoshBAN" panose="02000000000000000000" pitchFamily="2" charset="0"/>
              <a:cs typeface="NikoshBAN" panose="02000000000000000000" pitchFamily="2" charset="0"/>
            </a:endParaRPr>
          </a:p>
        </p:txBody>
      </p:sp>
      <p:sp>
        <p:nvSpPr>
          <p:cNvPr id="6" name="Frame 5"/>
          <p:cNvSpPr/>
          <p:nvPr/>
        </p:nvSpPr>
        <p:spPr>
          <a:xfrm>
            <a:off x="1407255" y="1524000"/>
            <a:ext cx="9916065" cy="4404360"/>
          </a:xfrm>
          <a:prstGeom prst="frame">
            <a:avLst/>
          </a:prstGeom>
          <a:solidFill>
            <a:schemeClr val="accent2">
              <a:lumMod val="60000"/>
              <a:lumOff val="40000"/>
            </a:schemeClr>
          </a:solidFill>
          <a:ln>
            <a:solidFill>
              <a:schemeClr val="accent2"/>
            </a:solidFill>
          </a:ln>
          <a:effectLst>
            <a:outerShdw blurRad="225425" dist="50800" dir="5220000" algn="ctr">
              <a:srgbClr val="000000">
                <a:alpha val="33000"/>
              </a:srgbClr>
            </a:outerShdw>
          </a:effectLst>
          <a:scene3d>
            <a:camera prst="perspectiveContrastingRightFacing"/>
            <a:lightRig rig="harsh" dir="t">
              <a:rot lat="0" lon="0" rev="3000000"/>
            </a:lightRig>
          </a:scene3d>
          <a:sp3d extrusionH="254000" contourW="19050">
            <a:bevelT w="82550" h="44450" prst="angle"/>
            <a:bevelB w="82550" h="44450" prst="angle"/>
            <a:contourClr>
              <a:srgbClr val="FFFFFF"/>
            </a:contourClr>
          </a:sp3d>
        </p:spPr>
        <p:style>
          <a:lnRef idx="3">
            <a:schemeClr val="lt1"/>
          </a:lnRef>
          <a:fillRef idx="1">
            <a:schemeClr val="accent4"/>
          </a:fillRef>
          <a:effectRef idx="1">
            <a:schemeClr val="accent4"/>
          </a:effectRef>
          <a:fontRef idx="minor">
            <a:schemeClr val="lt1"/>
          </a:fontRef>
        </p:style>
        <p:txBody>
          <a:bodyPr rtlCol="0" anchor="t"/>
          <a:lstStyle/>
          <a:p>
            <a:pPr algn="just"/>
            <a:r>
              <a:rPr lang="bn-BD" sz="2800" dirty="0">
                <a:solidFill>
                  <a:srgbClr val="FF0000"/>
                </a:solidFill>
                <a:latin typeface="NikoshBAN" pitchFamily="2" charset="0"/>
                <a:cs typeface="NikoshBAN" pitchFamily="2" charset="0"/>
              </a:rPr>
              <a:t>এই পাঠ শেষে </a:t>
            </a:r>
            <a:r>
              <a:rPr lang="bn-BD" sz="2800" dirty="0" smtClean="0">
                <a:solidFill>
                  <a:srgbClr val="FF0000"/>
                </a:solidFill>
                <a:latin typeface="NikoshBAN" pitchFamily="2" charset="0"/>
                <a:cs typeface="NikoshBAN" pitchFamily="2" charset="0"/>
              </a:rPr>
              <a:t>শিক্ষার্থীরা-</a:t>
            </a:r>
            <a:r>
              <a:rPr lang="en-US" sz="2800" dirty="0" smtClean="0">
                <a:solidFill>
                  <a:srgbClr val="FF0000"/>
                </a:solidFill>
                <a:latin typeface="NikoshBAN" pitchFamily="2" charset="0"/>
                <a:cs typeface="NikoshBAN" pitchFamily="2" charset="0"/>
              </a:rPr>
              <a:t>--</a:t>
            </a:r>
            <a:endParaRPr lang="bn-IN" sz="2800" dirty="0" smtClean="0">
              <a:solidFill>
                <a:srgbClr val="FF0000"/>
              </a:solidFill>
              <a:latin typeface="NikoshBAN" pitchFamily="2" charset="0"/>
              <a:cs typeface="NikoshBAN" pitchFamily="2" charset="0"/>
            </a:endParaRPr>
          </a:p>
          <a:p>
            <a:pPr algn="just"/>
            <a:endParaRPr lang="en-US" sz="2800" dirty="0">
              <a:solidFill>
                <a:srgbClr val="FF0000"/>
              </a:solidFill>
              <a:latin typeface="NikoshBAN" pitchFamily="2" charset="0"/>
              <a:cs typeface="NikoshBAN" pitchFamily="2" charset="0"/>
            </a:endParaRPr>
          </a:p>
          <a:p>
            <a:pPr algn="just"/>
            <a:r>
              <a:rPr lang="bn-IN" sz="2800" dirty="0" smtClean="0">
                <a:solidFill>
                  <a:srgbClr val="3A05FB"/>
                </a:solidFill>
                <a:latin typeface="NikoshBAN" pitchFamily="2" charset="0"/>
                <a:cs typeface="NikoshBAN" pitchFamily="2" charset="0"/>
              </a:rPr>
              <a:t>১। স্নায়ুযুদ্ধ পরবর্তী বিশ্ব কি তা বলতে পারবে-</a:t>
            </a:r>
          </a:p>
          <a:p>
            <a:pPr algn="just"/>
            <a:r>
              <a:rPr lang="bn-IN" sz="2800" dirty="0" smtClean="0">
                <a:solidFill>
                  <a:srgbClr val="3A05FB"/>
                </a:solidFill>
                <a:latin typeface="NikoshBAN" pitchFamily="2" charset="0"/>
                <a:cs typeface="NikoshBAN" pitchFamily="2" charset="0"/>
              </a:rPr>
              <a:t>২। সোভিয়েত ইউনিয়নের পতনের পটভূমি কি তা বলতে পারবে-</a:t>
            </a:r>
          </a:p>
          <a:p>
            <a:pPr algn="just"/>
            <a:r>
              <a:rPr lang="bn-IN" sz="2800" dirty="0" smtClean="0">
                <a:solidFill>
                  <a:srgbClr val="3A05FB"/>
                </a:solidFill>
                <a:latin typeface="NikoshBAN" pitchFamily="2" charset="0"/>
                <a:cs typeface="NikoshBAN" pitchFamily="2" charset="0"/>
              </a:rPr>
              <a:t>৩। সোভিয়েত ইউনিয়নের বিলুপ্তি সম্পর্কে বর্ণনা করতে পারবে-</a:t>
            </a:r>
          </a:p>
          <a:p>
            <a:pPr algn="just"/>
            <a:r>
              <a:rPr lang="bn-IN" sz="2800" dirty="0" smtClean="0">
                <a:solidFill>
                  <a:srgbClr val="3A05FB"/>
                </a:solidFill>
                <a:latin typeface="NikoshBAN" pitchFamily="2" charset="0"/>
                <a:cs typeface="NikoshBAN" pitchFamily="2" charset="0"/>
              </a:rPr>
              <a:t>৪। সমাজতান্ত্রিক রাষ্ট্রগুলোর পতনের প্রভাব সম্পর্কে ব্যাখ্যা করতে পারবে-</a:t>
            </a:r>
          </a:p>
          <a:p>
            <a:pPr algn="just"/>
            <a:r>
              <a:rPr lang="bn-IN" sz="2800" dirty="0" smtClean="0">
                <a:solidFill>
                  <a:srgbClr val="3A05FB"/>
                </a:solidFill>
                <a:latin typeface="NikoshBAN" pitchFamily="2" charset="0"/>
                <a:cs typeface="NikoshBAN" pitchFamily="2" charset="0"/>
              </a:rPr>
              <a:t>৫। বার্লিন প্রাচীরের অবসান ও জার্মানির একত্রিতকরণ বিশ্লেষণ করতে পারবে।</a:t>
            </a:r>
            <a:endParaRPr lang="bn-BD" sz="2800" dirty="0">
              <a:solidFill>
                <a:srgbClr val="3A05FB"/>
              </a:solidFill>
              <a:latin typeface="NikoshBAN" pitchFamily="2" charset="0"/>
              <a:cs typeface="NikoshBAN" pitchFamily="2" charset="0"/>
            </a:endParaRPr>
          </a:p>
          <a:p>
            <a:pPr algn="just"/>
            <a:r>
              <a:rPr lang="bn-IN" sz="4800" dirty="0" smtClean="0">
                <a:solidFill>
                  <a:srgbClr val="002060"/>
                </a:solidFill>
                <a:latin typeface="NikoshBAN" pitchFamily="2" charset="0"/>
                <a:cs typeface="NikoshBAN" pitchFamily="2" charset="0"/>
              </a:rPr>
              <a:t> </a:t>
            </a:r>
            <a:endParaRPr lang="en-US" sz="4800" dirty="0" smtClean="0">
              <a:solidFill>
                <a:srgbClr val="002060"/>
              </a:solidFill>
              <a:latin typeface="NikoshBAN" pitchFamily="2" charset="0"/>
              <a:cs typeface="NikoshBAN" pitchFamily="2" charset="0"/>
            </a:endParaRPr>
          </a:p>
        </p:txBody>
      </p:sp>
    </p:spTree>
    <p:custDataLst>
      <p:tags r:id="rId1"/>
    </p:custDataLst>
    <p:extLst>
      <p:ext uri="{BB962C8B-B14F-4D97-AF65-F5344CB8AC3E}">
        <p14:creationId xmlns:p14="http://schemas.microsoft.com/office/powerpoint/2010/main" xmlns="" val="2182988079"/>
      </p:ext>
    </p:extLst>
  </p:cSld>
  <p:clrMapOvr>
    <a:masterClrMapping/>
  </p:clrMapOvr>
  <mc:AlternateContent xmlns:mc="http://schemas.openxmlformats.org/markup-compatibility/2006">
    <mc:Choice xmlns:p14="http://schemas.microsoft.com/office/powerpoint/2010/main" xmlns="" Requires="p14">
      <p:transition spd="slow" p14:dur="1600" advTm="98234">
        <p14:prism dir="r" isInverted="1"/>
      </p:transition>
    </mc:Choice>
    <mc:Fallback>
      <p:transition spd="slow" advTm="9823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0" fill="hold"/>
                                        <p:tgtEl>
                                          <p:spTgt spid="6"/>
                                        </p:tgtEl>
                                        <p:attrNameLst>
                                          <p:attrName>ppt_w</p:attrName>
                                        </p:attrNameLst>
                                      </p:cBhvr>
                                      <p:tavLst>
                                        <p:tav tm="0" fmla="#ppt_w*sin(2.5*pi*$)">
                                          <p:val>
                                            <p:fltVal val="0"/>
                                          </p:val>
                                        </p:tav>
                                        <p:tav tm="100000">
                                          <p:val>
                                            <p:fltVal val="1"/>
                                          </p:val>
                                        </p:tav>
                                      </p:tavLst>
                                    </p:anim>
                                    <p:anim calcmode="lin" valueType="num">
                                      <p:cBhvr>
                                        <p:cTn id="14"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0" y="0"/>
            <a:ext cx="12192000" cy="6858000"/>
          </a:xfrm>
          <a:prstGeom prst="beve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chemeClr val="tx1"/>
                </a:solidFill>
                <a:latin typeface="NikoshBAN" panose="02000000000000000000" pitchFamily="2" charset="0"/>
                <a:cs typeface="NikoshBAN" panose="02000000000000000000" pitchFamily="2" charset="0"/>
              </a:rPr>
              <a:t>  </a:t>
            </a:r>
            <a:endParaRPr lang="en-US" dirty="0">
              <a:solidFill>
                <a:schemeClr val="tx1"/>
              </a:solidFill>
              <a:latin typeface="NikoshBAN" panose="02000000000000000000" pitchFamily="2" charset="0"/>
              <a:cs typeface="NikoshBAN" panose="02000000000000000000" pitchFamily="2" charset="0"/>
            </a:endParaRPr>
          </a:p>
        </p:txBody>
      </p:sp>
      <p:sp>
        <p:nvSpPr>
          <p:cNvPr id="3" name="Google Shape;102;p7"/>
          <p:cNvSpPr/>
          <p:nvPr/>
        </p:nvSpPr>
        <p:spPr>
          <a:xfrm>
            <a:off x="2936966" y="169817"/>
            <a:ext cx="6982700" cy="992777"/>
          </a:xfrm>
          <a:prstGeom prst="flowChartMerge">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100"/>
              <a:buFont typeface="Arial"/>
              <a:buNone/>
            </a:pPr>
            <a:r>
              <a:rPr lang="bn-IN" sz="4100" i="0" u="none" strike="noStrike" cap="none" dirty="0" smtClean="0">
                <a:solidFill>
                  <a:srgbClr val="9900FF"/>
                </a:solidFill>
                <a:latin typeface="NikoshBAN" pitchFamily="2" charset="0"/>
                <a:ea typeface="Arial"/>
                <a:cs typeface="NikoshBAN" pitchFamily="2" charset="0"/>
                <a:sym typeface="Arial"/>
              </a:rPr>
              <a:t>ঐতিহাসিক প্রেক্ষাপট </a:t>
            </a:r>
            <a:endParaRPr sz="4100" i="0" u="none" strike="noStrike" cap="none">
              <a:solidFill>
                <a:srgbClr val="9900FF"/>
              </a:solidFill>
              <a:latin typeface="NikoshBAN" pitchFamily="2" charset="0"/>
              <a:ea typeface="Arial"/>
              <a:cs typeface="NikoshBAN" pitchFamily="2" charset="0"/>
              <a:sym typeface="Arial"/>
            </a:endParaRPr>
          </a:p>
        </p:txBody>
      </p:sp>
      <p:sp>
        <p:nvSpPr>
          <p:cNvPr id="5" name="TextBox 4"/>
          <p:cNvSpPr txBox="1"/>
          <p:nvPr/>
        </p:nvSpPr>
        <p:spPr>
          <a:xfrm>
            <a:off x="352698" y="1175658"/>
            <a:ext cx="11625943" cy="2677656"/>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400" dirty="0" smtClean="0">
                <a:latin typeface="NikoshBAN" pitchFamily="2" charset="0"/>
                <a:cs typeface="NikoshBAN" pitchFamily="2" charset="0"/>
              </a:rPr>
              <a:t>ইতিহাসের পাতায় ১৯৯১ সালের ৩১ ডিসেম্বর দিনটি স্মরণীয় হয়ে আছে সোভিয়েত ইউনিয়নের বিলুপ্তির দিন হিসেবে। এদিন পুরো বিশ্বের রাজনৈতিক পরিস্থিতি এক নিমিষে বদলে গিয়েছিল মনে করা হয়। বিশেষত, বিশ্বের রাজনৈতিক ভারসাম্যে একটি বদল লক্ষ্য করা যায়। সোভিয়েত ইউনিয়নের পতন নিছক কোনো রাষ্ট্রজোটের পতন নয়। এর মধ্য দিয়ে দীর্ঘ সাত দশকের প্রতাপশালী একটি এক পরাশক্তির পতন ঘটেছিল। ১৯৮৯-৯১ সালের এই তিন বছরে পর পর তিনটি নাটকীয় ঘটনা ঘটে যায়। বস্তুত এই ঘটনাগুলোর প্রত্যক্ষ কিংবা পরোক্ষ ফলাফল বলা যেতে পারে সোভিয়েত পতনকে। সোভিয়েত ইউনিয়নের পতনের পর বিশ্বে প্রায় ১৫ টি নতুন স্বাধীন রাষ্ট্রের উত্থান ঘটতে দেখা যায়। এরপর বিশ্বের উদীয়মান রাষ্ট্রহুলোকে সন্ত্রাসবাদী আখ্যা দিয়ে তাদের বিরুদ্ধে দীর্ঘ যুদ্ধে পিপ্ত হয় আমেরিকা। এর মধ্য দিয়ে বিশ্ব রাজনীতিতে নতুন মেরুকরণ লক্ষ করা যায়। </a:t>
            </a:r>
            <a:endParaRPr lang="en-US" sz="2400" dirty="0">
              <a:latin typeface="NikoshBAN" pitchFamily="2" charset="0"/>
              <a:cs typeface="NikoshBAN" pitchFamily="2" charset="0"/>
            </a:endParaRPr>
          </a:p>
        </p:txBody>
      </p:sp>
      <p:sp>
        <p:nvSpPr>
          <p:cNvPr id="6" name="TextBox 5"/>
          <p:cNvSpPr txBox="1"/>
          <p:nvPr/>
        </p:nvSpPr>
        <p:spPr>
          <a:xfrm>
            <a:off x="378823" y="4049487"/>
            <a:ext cx="11612880" cy="2308324"/>
          </a:xfrm>
          <a:prstGeom prst="rect">
            <a:avLst/>
          </a:prstGeom>
          <a:solidFill>
            <a:schemeClr val="accent3">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as-IN" sz="2400" dirty="0" smtClean="0">
                <a:latin typeface="NikoshBAN" pitchFamily="2" charset="0"/>
                <a:cs typeface="NikoshBAN" pitchFamily="2" charset="0"/>
              </a:rPr>
              <a:t>গণতান্ত্রিক বিশ্বের নেতৃত্বে আবির্ভূত হয় মার্কিন যুক্তরাষ্ট্র, সোভিয়েত ইউনিয়ন নেতৃত্ব দেয় কমিউনিস্টদের। পরবর্তী অর্ধশতাব্দীতে এই দুই অংশ একে অন্যের বিরুদ্ধে ছায়াযুদ্ধে জড়িয়েছে, দুই দেশের স্পাইয়েরা মরণপণ লড়েছে একে অন্যকে বিপদে ফেলতে। মনস্তাত্ত্বিক এ যুদ্ধে এগিয়ে থাকতে দু'পক্ষ </a:t>
            </a:r>
            <a:r>
              <a:rPr lang="bn-IN" sz="2400" dirty="0" smtClean="0">
                <a:latin typeface="NikoshBAN" pitchFamily="2" charset="0"/>
                <a:cs typeface="NikoshBAN" pitchFamily="2" charset="0"/>
              </a:rPr>
              <a:t>ছ</a:t>
            </a:r>
            <a:r>
              <a:rPr lang="as-IN" sz="2400" dirty="0" smtClean="0">
                <a:latin typeface="NikoshBAN" pitchFamily="2" charset="0"/>
                <a:cs typeface="NikoshBAN" pitchFamily="2" charset="0"/>
              </a:rPr>
              <a:t>ড়ায় প্রোপাগান্ডা যুদ্ধে, অর্ধশতাব্দীব্যাপী দুই অংশের মধ্যে চলে অস্ত্র প্রতিযোগিতা।</a:t>
            </a:r>
            <a:r>
              <a:rPr lang="bn-IN" sz="2400" dirty="0" smtClean="0">
                <a:latin typeface="NikoshBAN" pitchFamily="2" charset="0"/>
                <a:cs typeface="NikoshBAN" pitchFamily="2" charset="0"/>
              </a:rPr>
              <a:t> </a:t>
            </a:r>
            <a:r>
              <a:rPr lang="as-IN" sz="2400" dirty="0" smtClean="0">
                <a:latin typeface="NikoshBAN" pitchFamily="2" charset="0"/>
                <a:cs typeface="NikoshBAN" pitchFamily="2" charset="0"/>
              </a:rPr>
              <a:t>পাঁচ দশকের লড়াই সমাপ্ত হয় নব্বইয়ের দশকের শুরুতে। ভেঙে যায় সোভিয়েত ইউনিয়ন। রাশিয়াসহ অন্যান্য কমিউনিস্ট দেশগুলো ধীরে ধীরে শাসনতান্ত্রিক বিবর্তনের দিকে এগিয়ে যাওয়া শুরু করে, গ্রহণ করে বাজার অর্থনীতিকে। সোভিয়েত ইউনিয়নের পতনের ঘটনা স্থান পেয়েছে একাদশতম ঢেউ হিসেবে</a:t>
            </a:r>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Tree>
    <p:custDataLst>
      <p:tags r:id="rId1"/>
    </p:custDataLst>
    <p:extLst>
      <p:ext uri="{BB962C8B-B14F-4D97-AF65-F5344CB8AC3E}">
        <p14:creationId xmlns:p14="http://schemas.microsoft.com/office/powerpoint/2010/main" xmlns="" val="1536974209"/>
      </p:ext>
    </p:extLst>
  </p:cSld>
  <p:clrMapOvr>
    <a:masterClrMapping/>
  </p:clrMapOvr>
  <mc:AlternateContent xmlns:mc="http://schemas.openxmlformats.org/markup-compatibility/2006">
    <mc:Choice xmlns:p14="http://schemas.microsoft.com/office/powerpoint/2010/main" xmlns="" Requires="p14">
      <p:transition spd="slow" p14:dur="1600" advTm="28431">
        <p14:prism dir="r" isInverted="1"/>
      </p:transition>
    </mc:Choice>
    <mc:Fallback>
      <p:transition spd="slow" advTm="2843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xmlns="" id="{1C6469BE-DED8-42F0-BF72-79ECA74422CC}"/>
              </a:ext>
            </a:extLst>
          </p:cNvPr>
          <p:cNvSpPr/>
          <p:nvPr/>
        </p:nvSpPr>
        <p:spPr>
          <a:xfrm>
            <a:off x="0" y="0"/>
            <a:ext cx="12192000" cy="6858000"/>
          </a:xfrm>
          <a:prstGeom prst="frame">
            <a:avLst>
              <a:gd name="adj1" fmla="val 3804"/>
            </a:avLst>
          </a:prstGeom>
          <a:solidFill>
            <a:schemeClr val="accent2">
              <a:lumMod val="60000"/>
              <a:lumOff val="4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4" name="Frame 3"/>
          <p:cNvSpPr/>
          <p:nvPr/>
        </p:nvSpPr>
        <p:spPr>
          <a:xfrm>
            <a:off x="207818" y="96982"/>
            <a:ext cx="11804073" cy="6608618"/>
          </a:xfrm>
          <a:prstGeom prst="frame">
            <a:avLst/>
          </a:prstGeom>
          <a:blipFill>
            <a:blip r:embed="rId3"/>
            <a:tile tx="0" ty="0" sx="100000" sy="100000" flip="none" algn="tl"/>
          </a:blip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457200" y="396241"/>
            <a:ext cx="11247120" cy="6001643"/>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p:txBody>
      </p:sp>
      <p:sp>
        <p:nvSpPr>
          <p:cNvPr id="6" name="Flowchart: Off-page Connector 5"/>
          <p:cNvSpPr/>
          <p:nvPr/>
        </p:nvSpPr>
        <p:spPr>
          <a:xfrm>
            <a:off x="3053147" y="339596"/>
            <a:ext cx="6103916" cy="899104"/>
          </a:xfrm>
          <a:prstGeom prst="flowChartOffpage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as-IN" sz="4000" b="1" dirty="0" smtClean="0">
                <a:solidFill>
                  <a:srgbClr val="FFFF00"/>
                </a:solidFill>
                <a:latin typeface="NikoshBAN" pitchFamily="2" charset="0"/>
                <a:cs typeface="NikoshBAN" pitchFamily="2" charset="0"/>
              </a:rPr>
              <a:t>সোভিয়েত ইউনিয়ন পতন</a:t>
            </a:r>
            <a:endParaRPr lang="as-IN" sz="4000" b="1" dirty="0">
              <a:solidFill>
                <a:srgbClr val="FFFF00"/>
              </a:solidFill>
              <a:latin typeface="NikoshBAN" pitchFamily="2" charset="0"/>
              <a:cs typeface="NikoshBAN" pitchFamily="2" charset="0"/>
            </a:endParaRPr>
          </a:p>
        </p:txBody>
      </p:sp>
      <p:sp>
        <p:nvSpPr>
          <p:cNvPr id="7" name="TextBox 6"/>
          <p:cNvSpPr txBox="1"/>
          <p:nvPr/>
        </p:nvSpPr>
        <p:spPr>
          <a:xfrm>
            <a:off x="731520" y="1240972"/>
            <a:ext cx="10802983" cy="1938992"/>
          </a:xfrm>
          <a:prstGeom prst="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as-IN" sz="2400" dirty="0" smtClean="0">
                <a:latin typeface="NikoshBAN" pitchFamily="2" charset="0"/>
                <a:cs typeface="NikoshBAN" pitchFamily="2" charset="0"/>
              </a:rPr>
              <a:t>আশির দশকে পরিণতির দিকে যেতে থাকে স্নায়ুযুদ্ধ। কমিউনিস্ট শাসিত দেশগুলোতে ক্রমেই স্বৈরচারী হয়ে উঠছিল শাসকেরা, কঠোরভাবে দমন করা হচ্ছিল বিরুদ্ধমতকে। অন্যদিকে, অর্থনৈতিকভাবে সাফল্য পাচ্ছিল ইউরোপের গণতান্ত্রিক দেশগুলো, উচ্চ প্রবৃদ্ধির দেখা পায় তৃতীয় বিশ্বের পুঁজিবাদী দেশগুলোও। দু' অংশের পার্থক্যগুলো প্রশ্নবিদ্ধ করে কমিউনিজমের গ্রহণযোগ্যতাকে, নব্বই দশকের শুরুতেই পতন হয় সোভিয়েত ইউনিয়নের, তার সাথে সমাপ্ত হয় স্নায়ুযুদ্ধ।</a:t>
            </a:r>
            <a:endParaRPr lang="en-US" sz="2400" dirty="0">
              <a:latin typeface="NikoshBAN" pitchFamily="2" charset="0"/>
              <a:cs typeface="NikoshBAN" pitchFamily="2" charset="0"/>
            </a:endParaRPr>
          </a:p>
        </p:txBody>
      </p:sp>
      <p:sp>
        <p:nvSpPr>
          <p:cNvPr id="8" name="TextBox 7"/>
          <p:cNvSpPr txBox="1"/>
          <p:nvPr/>
        </p:nvSpPr>
        <p:spPr>
          <a:xfrm>
            <a:off x="731520" y="3278777"/>
            <a:ext cx="10763794" cy="3046988"/>
          </a:xfrm>
          <a:prstGeom prst="rect">
            <a:avLst/>
          </a:prstGeom>
          <a:solidFill>
            <a:schemeClr val="accent3">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fontAlgn="base"/>
            <a:r>
              <a:rPr lang="bn-BD" sz="2400" dirty="0" smtClean="0">
                <a:latin typeface="NikoshBAN" pitchFamily="2" charset="0"/>
                <a:cs typeface="NikoshBAN" pitchFamily="2" charset="0"/>
              </a:rPr>
              <a:t>১৯৮৫ সালে রাশি</a:t>
            </a:r>
            <a:r>
              <a:rPr lang="bn-IN" sz="2400" dirty="0" smtClean="0">
                <a:latin typeface="NikoshBAN" pitchFamily="2" charset="0"/>
                <a:cs typeface="NikoshBAN" pitchFamily="2" charset="0"/>
              </a:rPr>
              <a:t>য়া</a:t>
            </a:r>
            <a:r>
              <a:rPr lang="bn-BD" sz="2400" dirty="0" smtClean="0">
                <a:latin typeface="NikoshBAN" pitchFamily="2" charset="0"/>
                <a:cs typeface="NikoshBAN" pitchFamily="2" charset="0"/>
              </a:rPr>
              <a:t>র প্রেসিডেন্ট</a:t>
            </a:r>
            <a:r>
              <a:rPr lang="bn-IN" sz="2400" dirty="0" smtClean="0">
                <a:latin typeface="NikoshBAN" pitchFamily="2" charset="0"/>
                <a:cs typeface="NikoshBAN" pitchFamily="2" charset="0"/>
              </a:rPr>
              <a:t> হন</a:t>
            </a:r>
            <a:r>
              <a:rPr lang="bn-BD" sz="2400" dirty="0" smtClean="0">
                <a:latin typeface="NikoshBAN" pitchFamily="2" charset="0"/>
                <a:cs typeface="NikoshBAN" pitchFamily="2" charset="0"/>
              </a:rPr>
              <a:t> মিখাইল গর্বাচেভ। ১৯৮৭সালে গর্বাচেভ রুশ পার্লামেন্টে এক ভাষণের মাধ্যমে দুটি নীতি গ্রহণ করেন।</a:t>
            </a:r>
          </a:p>
          <a:p>
            <a:pPr fontAlgn="base"/>
            <a:r>
              <a:rPr lang="bn-BD" sz="2400" dirty="0" smtClean="0">
                <a:latin typeface="NikoshBAN" pitchFamily="2" charset="0"/>
                <a:cs typeface="NikoshBAN" pitchFamily="2" charset="0"/>
              </a:rPr>
              <a:t>১। গ্লাস্তনস্ত (খোলামেলা আলোচনা )</a:t>
            </a:r>
          </a:p>
          <a:p>
            <a:pPr fontAlgn="base"/>
            <a:r>
              <a:rPr lang="bn-BD" sz="2400" dirty="0" smtClean="0">
                <a:latin typeface="NikoshBAN" pitchFamily="2" charset="0"/>
                <a:cs typeface="NikoshBAN" pitchFamily="2" charset="0"/>
              </a:rPr>
              <a:t>২। প্রেরস্ত্রইকা (সংস্কার মূলক আলোচনা)</a:t>
            </a:r>
            <a:r>
              <a:rPr lang="bn-IN" sz="2400" dirty="0" smtClean="0">
                <a:latin typeface="NikoshBAN" pitchFamily="2" charset="0"/>
                <a:cs typeface="NikoshBAN" pitchFamily="2" charset="0"/>
              </a:rPr>
              <a:t>। </a:t>
            </a:r>
          </a:p>
          <a:p>
            <a:pPr fontAlgn="base"/>
            <a:r>
              <a:rPr lang="bn-BD" sz="2400" dirty="0" smtClean="0">
                <a:latin typeface="NikoshBAN" pitchFamily="2" charset="0"/>
                <a:cs typeface="NikoshBAN" pitchFamily="2" charset="0"/>
              </a:rPr>
              <a:t>এই নীতি গ্রহণের ফলে ১৯৯১ সালের ২৫শে ডিসেম্বর সোভি</a:t>
            </a:r>
            <a:r>
              <a:rPr lang="bn-IN" sz="2400" dirty="0" smtClean="0">
                <a:latin typeface="NikoshBAN" pitchFamily="2" charset="0"/>
                <a:cs typeface="NikoshBAN" pitchFamily="2" charset="0"/>
              </a:rPr>
              <a:t>য়ে</a:t>
            </a:r>
            <a:r>
              <a:rPr lang="bn-BD" sz="2400" dirty="0" smtClean="0">
                <a:latin typeface="NikoshBAN" pitchFamily="2" charset="0"/>
                <a:cs typeface="NikoshBAN" pitchFamily="2" charset="0"/>
              </a:rPr>
              <a:t>ত ইউনি</a:t>
            </a:r>
            <a:r>
              <a:rPr lang="bn-IN" sz="2400" dirty="0" smtClean="0">
                <a:latin typeface="NikoshBAN" pitchFamily="2" charset="0"/>
                <a:cs typeface="NikoshBAN" pitchFamily="2" charset="0"/>
              </a:rPr>
              <a:t>য়</a:t>
            </a:r>
            <a:r>
              <a:rPr lang="bn-BD" sz="2400" dirty="0" smtClean="0">
                <a:latin typeface="NikoshBAN" pitchFamily="2" charset="0"/>
                <a:cs typeface="NikoshBAN" pitchFamily="2" charset="0"/>
              </a:rPr>
              <a:t>ন ভেঙ্গে  ১৫টি স্বাধীন রাষ্ট্রের জন্ম হ</a:t>
            </a:r>
            <a:r>
              <a:rPr lang="bn-IN" sz="2400" dirty="0" smtClean="0">
                <a:latin typeface="NikoshBAN" pitchFamily="2" charset="0"/>
                <a:cs typeface="NikoshBAN" pitchFamily="2" charset="0"/>
              </a:rPr>
              <a:t>য়</a:t>
            </a:r>
            <a:r>
              <a:rPr lang="bn-BD" sz="2400" dirty="0" smtClean="0">
                <a:latin typeface="NikoshBAN" pitchFamily="2" charset="0"/>
                <a:cs typeface="NikoshBAN" pitchFamily="2" charset="0"/>
              </a:rPr>
              <a:t>। যার একটি হল বর্তমান রাশি</a:t>
            </a:r>
            <a:r>
              <a:rPr lang="bn-IN" sz="2400" dirty="0" smtClean="0">
                <a:latin typeface="NikoshBAN" pitchFamily="2" charset="0"/>
                <a:cs typeface="NikoshBAN" pitchFamily="2" charset="0"/>
              </a:rPr>
              <a:t>য়া</a:t>
            </a:r>
            <a:r>
              <a:rPr lang="bn-BD" sz="2400" dirty="0" smtClean="0">
                <a:latin typeface="NikoshBAN" pitchFamily="2" charset="0"/>
                <a:cs typeface="NikoshBAN" pitchFamily="2" charset="0"/>
              </a:rPr>
              <a:t>। এই কারণে রাশি</a:t>
            </a:r>
            <a:r>
              <a:rPr lang="bn-IN" sz="2400" dirty="0" smtClean="0">
                <a:latin typeface="NikoshBAN" pitchFamily="2" charset="0"/>
                <a:cs typeface="NikoshBAN" pitchFamily="2" charset="0"/>
              </a:rPr>
              <a:t>য়া</a:t>
            </a:r>
            <a:r>
              <a:rPr lang="bn-BD" sz="2400" dirty="0" smtClean="0">
                <a:latin typeface="NikoshBAN" pitchFamily="2" charset="0"/>
                <a:cs typeface="NikoshBAN" pitchFamily="2" charset="0"/>
              </a:rPr>
              <a:t>র ক্ষমতা কমে যা</a:t>
            </a:r>
            <a:r>
              <a:rPr lang="bn-IN" sz="2400" dirty="0" smtClean="0">
                <a:latin typeface="NikoshBAN" pitchFamily="2" charset="0"/>
                <a:cs typeface="NikoshBAN" pitchFamily="2" charset="0"/>
              </a:rPr>
              <a:t>য়</a:t>
            </a:r>
            <a:r>
              <a:rPr lang="bn-BD" sz="2400" dirty="0" smtClean="0">
                <a:latin typeface="NikoshBAN" pitchFamily="2" charset="0"/>
                <a:cs typeface="NikoshBAN" pitchFamily="2" charset="0"/>
              </a:rPr>
              <a:t>। আমেরিকা তথা পুঁজিবাদের ক্ষমতা বৃদ্ধি পে</a:t>
            </a:r>
            <a:r>
              <a:rPr lang="bn-IN" sz="2400" dirty="0" smtClean="0">
                <a:latin typeface="NikoshBAN" pitchFamily="2" charset="0"/>
                <a:cs typeface="NikoshBAN" pitchFamily="2" charset="0"/>
              </a:rPr>
              <a:t>য়ে</a:t>
            </a:r>
            <a:r>
              <a:rPr lang="bn-BD" sz="2400" dirty="0" smtClean="0">
                <a:latin typeface="NikoshBAN" pitchFamily="2" charset="0"/>
                <a:cs typeface="NikoshBAN" pitchFamily="2" charset="0"/>
              </a:rPr>
              <a:t> বিশ্বব্যবস্থা দ্বিমেরু থেকে একমেরু বিশ্বে পরিণত হ</a:t>
            </a:r>
            <a:r>
              <a:rPr lang="bn-IN" sz="2400" dirty="0" smtClean="0">
                <a:latin typeface="NikoshBAN" pitchFamily="2" charset="0"/>
                <a:cs typeface="NikoshBAN" pitchFamily="2" charset="0"/>
              </a:rPr>
              <a:t>য়</a:t>
            </a:r>
            <a:r>
              <a:rPr lang="bn-BD" sz="2400" dirty="0" smtClean="0">
                <a:latin typeface="NikoshBAN" pitchFamily="2" charset="0"/>
                <a:cs typeface="NikoshBAN" pitchFamily="2" charset="0"/>
              </a:rPr>
              <a:t>। ১৯৯১ সালে আমেরিকা একক পরাশক্তি দেশ হিসেবে আবির্ভূত হ</a:t>
            </a:r>
            <a:r>
              <a:rPr lang="bn-IN" sz="2400" dirty="0" smtClean="0">
                <a:latin typeface="NikoshBAN" pitchFamily="2" charset="0"/>
                <a:cs typeface="NikoshBAN" pitchFamily="2" charset="0"/>
              </a:rPr>
              <a:t>য়</a:t>
            </a:r>
            <a:r>
              <a:rPr lang="bn-BD" sz="2400" dirty="0" smtClean="0">
                <a:latin typeface="NikoshBAN" pitchFamily="2" charset="0"/>
                <a:cs typeface="NikoshBAN" pitchFamily="2" charset="0"/>
              </a:rPr>
              <a:t>। </a:t>
            </a:r>
            <a:r>
              <a:rPr lang="bn-IN" sz="2400" dirty="0" smtClean="0">
                <a:latin typeface="NikoshBAN" pitchFamily="2" charset="0"/>
                <a:cs typeface="NikoshBAN" pitchFamily="2" charset="0"/>
              </a:rPr>
              <a:t>অবসান হয় স্নায়ুযদ্ধের।  </a:t>
            </a:r>
            <a:endParaRPr lang="bn-BD" sz="2400" dirty="0" smtClean="0">
              <a:latin typeface="NikoshBAN" pitchFamily="2" charset="0"/>
              <a:cs typeface="NikoshBAN" pitchFamily="2" charset="0"/>
            </a:endParaRPr>
          </a:p>
        </p:txBody>
      </p:sp>
    </p:spTree>
    <p:custDataLst>
      <p:tags r:id="rId1"/>
    </p:custDataLst>
    <p:extLst>
      <p:ext uri="{BB962C8B-B14F-4D97-AF65-F5344CB8AC3E}">
        <p14:creationId xmlns:p14="http://schemas.microsoft.com/office/powerpoint/2010/main" xmlns="" val="3022004329"/>
      </p:ext>
    </p:extLst>
  </p:cSld>
  <p:clrMapOvr>
    <a:masterClrMapping/>
  </p:clrMapOvr>
  <mc:AlternateContent xmlns:mc="http://schemas.openxmlformats.org/markup-compatibility/2006">
    <mc:Choice xmlns:p14="http://schemas.microsoft.com/office/powerpoint/2010/main" xmlns="" Requires="p14">
      <p:transition spd="slow" p14:dur="1600" advTm="97959">
        <p14:prism dir="r" isInverted="1"/>
      </p:transition>
    </mc:Choice>
    <mc:Fallback>
      <p:transition spd="slow" advTm="9795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ame 9">
            <a:extLst>
              <a:ext uri="{FF2B5EF4-FFF2-40B4-BE49-F238E27FC236}">
                <a16:creationId xmlns:a16="http://schemas.microsoft.com/office/drawing/2014/main" xmlns="" id="{1C6469BE-DED8-42F0-BF72-79ECA74422CC}"/>
              </a:ext>
            </a:extLst>
          </p:cNvPr>
          <p:cNvSpPr/>
          <p:nvPr/>
        </p:nvSpPr>
        <p:spPr>
          <a:xfrm>
            <a:off x="0" y="0"/>
            <a:ext cx="12192000" cy="6858000"/>
          </a:xfrm>
          <a:prstGeom prst="frame">
            <a:avLst>
              <a:gd name="adj1" fmla="val 3804"/>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11" name="Frame 10"/>
          <p:cNvSpPr/>
          <p:nvPr/>
        </p:nvSpPr>
        <p:spPr>
          <a:xfrm>
            <a:off x="248194" y="248194"/>
            <a:ext cx="11625943" cy="6361612"/>
          </a:xfrm>
          <a:prstGeom prst="frame">
            <a:avLst/>
          </a:prstGeom>
          <a:blipFill>
            <a:blip r:embed="rId3"/>
            <a:tile tx="0" ty="0" sx="100000" sy="100000" flip="none" algn="tl"/>
          </a:blip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457200" y="409304"/>
            <a:ext cx="11247120" cy="6001643"/>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p:txBody>
      </p:sp>
      <p:sp>
        <p:nvSpPr>
          <p:cNvPr id="6" name="Hexagon 5"/>
          <p:cNvSpPr/>
          <p:nvPr/>
        </p:nvSpPr>
        <p:spPr>
          <a:xfrm>
            <a:off x="2704011" y="509451"/>
            <a:ext cx="7968343" cy="561703"/>
          </a:xfrm>
          <a:prstGeom prst="hexagon">
            <a:avLst/>
          </a:prstGeom>
          <a:solidFill>
            <a:schemeClr val="accent2">
              <a:lumMod val="60000"/>
              <a:lumOff val="40000"/>
            </a:schemeClr>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3600" b="1" dirty="0" smtClean="0">
                <a:solidFill>
                  <a:srgbClr val="FFFF00"/>
                </a:solidFill>
                <a:latin typeface="NikoshBAN" pitchFamily="2" charset="0"/>
                <a:cs typeface="NikoshBAN" pitchFamily="2" charset="0"/>
              </a:rPr>
              <a:t>সোভিয়েত ইউনিয়ন পতনের দীর্ঘমেয়াদী প্রভাব</a:t>
            </a:r>
          </a:p>
        </p:txBody>
      </p:sp>
      <p:sp>
        <p:nvSpPr>
          <p:cNvPr id="7" name="TextBox 6"/>
          <p:cNvSpPr txBox="1"/>
          <p:nvPr/>
        </p:nvSpPr>
        <p:spPr>
          <a:xfrm>
            <a:off x="535577" y="1162595"/>
            <a:ext cx="11051177" cy="1938992"/>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as-IN" sz="2400" dirty="0" smtClean="0">
                <a:latin typeface="NikoshBAN" pitchFamily="2" charset="0"/>
                <a:cs typeface="NikoshBAN" pitchFamily="2" charset="0"/>
              </a:rPr>
              <a:t>সোভিয়েত ইউনিয়নের পতনকে আধুনিক গণতন্ত্রের একাদশতম ঢেউ হিসেবে ইউরোপের শাসনতান্ত্রিক আন্দোলন, লাতিন আমেরিকার দেশগুলোর স্বাধীনতা অর্জন, এশিয়াতে শাসনতান্ত্রিক পরিবর্তনের আন্দোলনের ঘটনাগুলো। আলোচনায় এসেছে, দুই বিশ্বযুদ্ধ কীভাবে বদলে দিয়েছে আন্তর্জাতিক রাজনীতিকে, গণতান্ত্রিক মূল্যবোধ কীভাবে টিকে গেছে, শাসনব্যবস্থা হিসেবে প্রতিষ্ঠিত হয়েছে গণতন্ত্র। একাদশতম ঢেউ হিসেবে স্নায়ুযুদ্ধের সমাপ্তি আর সোভিয়েত ইউনিয়নের পতনও রেখেছে একইরকম ভূমিকা।</a:t>
            </a:r>
            <a:endParaRPr lang="en-US" sz="2400" dirty="0">
              <a:latin typeface="NikoshBAN" pitchFamily="2" charset="0"/>
              <a:cs typeface="NikoshBAN" pitchFamily="2" charset="0"/>
            </a:endParaRPr>
          </a:p>
        </p:txBody>
      </p:sp>
      <p:sp>
        <p:nvSpPr>
          <p:cNvPr id="8" name="TextBox 7"/>
          <p:cNvSpPr txBox="1"/>
          <p:nvPr/>
        </p:nvSpPr>
        <p:spPr>
          <a:xfrm>
            <a:off x="496388" y="3187338"/>
            <a:ext cx="10985863" cy="2308324"/>
          </a:xfrm>
          <a:prstGeom prst="rect">
            <a:avLst/>
          </a:prstGeo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as-IN" sz="2400" dirty="0" smtClean="0">
                <a:latin typeface="NikoshBAN" pitchFamily="2" charset="0"/>
                <a:cs typeface="NikoshBAN" pitchFamily="2" charset="0"/>
              </a:rPr>
              <a:t>সোভিয়েত ইউনিয়নের পতনের সাথে সাথে শাসনব্যবস্থা হিসেবে পতন ঘটে কমিউনিজমের, সমাপ্ত হয় অর্ধশতাব্দী জুড়ে চলা গণতান্ত্রিক বিশ্ব আর কমিউনিজমের আদর্শিক লড়াই।স্নায়ুযুদ্ধের সমাপ্তির সাথে সাথে মানুষের এই পরীক্ষা-নিরীক্ষার পর্ব সমাপ্তি হয় এবং সবচেয়ে গ্রহণযোগ্য মতবাদ হিসেবে প্রতিষ্ঠা পায় গণতন্ত্র।বর্তমান পৃথিবীতে ১৩০ এর অধিক দেশ গণতান্ত্রিক।</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পারমাণবিক অস্ত্রের প্রতিযোগিতা তৈরি করেছিল পারমাণবিক যুদ্ধের সম্ভাবনাও। স্নায়ুযুদ্ধের সমাপ্তি আর সোভিয়েত ইউনিয়নের পতনের মাধ্যমে কমে আসে যুদ্ধের সম্ভাবনা, কমে যায় পারমাণবিক অস্ত্র ব্যবহারের সম্ভাবনাও। ফলে, সম্ভাব্য তৃতীয় বিশ্বযুদ্ধের ভয়াবহতা থেকে বেঁচে গেছে মানবসভ্যতা। </a:t>
            </a:r>
            <a:endParaRPr lang="en-US" sz="2400" dirty="0">
              <a:latin typeface="NikoshBAN" pitchFamily="2" charset="0"/>
              <a:cs typeface="NikoshBAN" pitchFamily="2" charset="0"/>
            </a:endParaRPr>
          </a:p>
        </p:txBody>
      </p:sp>
      <p:sp>
        <p:nvSpPr>
          <p:cNvPr id="9" name="TextBox 8"/>
          <p:cNvSpPr txBox="1"/>
          <p:nvPr/>
        </p:nvSpPr>
        <p:spPr>
          <a:xfrm>
            <a:off x="496389" y="5643154"/>
            <a:ext cx="11011988" cy="830997"/>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400" dirty="0" smtClean="0">
                <a:latin typeface="NikoshBAN" pitchFamily="2" charset="0"/>
                <a:cs typeface="NikoshBAN" pitchFamily="2" charset="0"/>
              </a:rPr>
              <a:t>আধুনিক গণতন্ত্র আরো দু'টি ঢেউয়ের মধ্যে দিয়ে গেছে। সে পর্বগুলোতেও সংস্কারপন্থীরা চেয়েছেন শাসনতান্ত্রিক পরিবর্তন আনতে, রাজনৈতিক অধিকার চর্চা করতে, প্রাতিষ্ঠানিক রাজনৈতিক কর্মকাণ্ডে অংশগ্রহণের নিশ্চয়তা পেতে। </a:t>
            </a:r>
            <a:endParaRPr lang="en-US" sz="2400" dirty="0">
              <a:latin typeface="NikoshBAN" pitchFamily="2" charset="0"/>
              <a:cs typeface="NikoshBAN" pitchFamily="2" charset="0"/>
            </a:endParaRPr>
          </a:p>
        </p:txBody>
      </p:sp>
    </p:spTree>
    <p:custDataLst>
      <p:tags r:id="rId1"/>
    </p:custDataLst>
    <p:extLst>
      <p:ext uri="{BB962C8B-B14F-4D97-AF65-F5344CB8AC3E}">
        <p14:creationId xmlns:p14="http://schemas.microsoft.com/office/powerpoint/2010/main" xmlns="" val="1051578358"/>
      </p:ext>
    </p:extLst>
  </p:cSld>
  <p:clrMapOvr>
    <a:masterClrMapping/>
  </p:clrMapOvr>
  <mc:AlternateContent xmlns:mc="http://schemas.openxmlformats.org/markup-compatibility/2006">
    <mc:Choice xmlns:p14="http://schemas.microsoft.com/office/powerpoint/2010/main" xmlns="" Requires="p14">
      <p:transition spd="slow" p14:dur="1600" advTm="154621">
        <p14:prism dir="r" isInverted="1"/>
      </p:transition>
    </mc:Choice>
    <mc:Fallback>
      <p:transition spd="slow" advTm="15462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xmlns="" id="{1C6469BE-DED8-42F0-BF72-79ECA74422CC}"/>
              </a:ext>
            </a:extLst>
          </p:cNvPr>
          <p:cNvSpPr/>
          <p:nvPr/>
        </p:nvSpPr>
        <p:spPr>
          <a:xfrm>
            <a:off x="0" y="0"/>
            <a:ext cx="12192000" cy="6858000"/>
          </a:xfrm>
          <a:prstGeom prst="frame">
            <a:avLst>
              <a:gd name="adj1" fmla="val 3804"/>
            </a:avLst>
          </a:prstGeom>
          <a:solidFill>
            <a:schemeClr val="accent4">
              <a:lumMod val="60000"/>
              <a:lumOff val="4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5" name="Frame 4"/>
          <p:cNvSpPr/>
          <p:nvPr/>
        </p:nvSpPr>
        <p:spPr>
          <a:xfrm>
            <a:off x="248194" y="248194"/>
            <a:ext cx="11625943" cy="6361612"/>
          </a:xfrm>
          <a:prstGeom prst="frame">
            <a:avLst/>
          </a:prstGeom>
          <a:blipFill>
            <a:blip r:embed="rId3"/>
            <a:tile tx="0" ty="0" sx="100000" sy="100000" flip="none" algn="tl"/>
          </a:blip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457200" y="396241"/>
            <a:ext cx="11247120" cy="600164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p:txBody>
      </p:sp>
      <p:sp>
        <p:nvSpPr>
          <p:cNvPr id="7" name="Flowchart: Preparation 6"/>
          <p:cNvSpPr/>
          <p:nvPr/>
        </p:nvSpPr>
        <p:spPr>
          <a:xfrm>
            <a:off x="2782389" y="509452"/>
            <a:ext cx="6818811" cy="640079"/>
          </a:xfrm>
          <a:prstGeom prst="flowChartPreparation">
            <a:avLst/>
          </a:prstGeom>
          <a:blipFill>
            <a:blip r:embed="rId4"/>
            <a:tile tx="0" ty="0" sx="100000" sy="100000" flip="none" algn="tl"/>
          </a:blip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rgbClr val="FFFF00"/>
                </a:solidFill>
                <a:latin typeface="NikoshBAN" pitchFamily="2" charset="0"/>
                <a:cs typeface="NikoshBAN" pitchFamily="2" charset="0"/>
              </a:rPr>
              <a:t>সোভিয়েত প্রজাতন্ত্রসমূহ</a:t>
            </a:r>
            <a:endParaRPr lang="en-US" sz="3200" dirty="0">
              <a:solidFill>
                <a:srgbClr val="FFFF00"/>
              </a:solidFill>
              <a:latin typeface="NikoshBAN" pitchFamily="2" charset="0"/>
              <a:cs typeface="NikoshBAN" pitchFamily="2" charset="0"/>
            </a:endParaRPr>
          </a:p>
        </p:txBody>
      </p:sp>
      <p:sp>
        <p:nvSpPr>
          <p:cNvPr id="8" name="TextBox 7"/>
          <p:cNvSpPr txBox="1"/>
          <p:nvPr/>
        </p:nvSpPr>
        <p:spPr>
          <a:xfrm>
            <a:off x="692331" y="1306286"/>
            <a:ext cx="10646229" cy="1200329"/>
          </a:xfrm>
          <a:prstGeom prst="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400" dirty="0" smtClean="0">
                <a:latin typeface="NikoshBAN" pitchFamily="2" charset="0"/>
                <a:cs typeface="NikoshBAN" pitchFamily="2" charset="0"/>
              </a:rPr>
              <a:t>সোভিয়েত ঐক্য স্নায়ুযুদ্ধ যুগে পৃথিবীর সমাজতান্ত্রিক রাষ্ট্রগুলোর মডেল হিসেবে দাঁড়িয়ে যায়। মূলতঃ চারটি প্রজাতন্ত্র হতে সোভিয়েত ঐক্যের উৎপত্তি হলেও ১৯৫৬ হতে ১৯৯১ সালে ভেঙে যাবার আগে পর্যন্ত এই ইউনিয়নের প্রজাতন্ত্রের সংখ্যা দাঁড়িয়েছিল ১৫ টিতে। এগুলো ছিল </a:t>
            </a:r>
            <a:r>
              <a:rPr lang="en-US"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
        <p:nvSpPr>
          <p:cNvPr id="9" name="TextBox 8"/>
          <p:cNvSpPr txBox="1"/>
          <p:nvPr/>
        </p:nvSpPr>
        <p:spPr>
          <a:xfrm>
            <a:off x="705394" y="2730137"/>
            <a:ext cx="10371909" cy="1569660"/>
          </a:xfrm>
          <a:prstGeom prst="rect">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fontAlgn="base"/>
            <a:r>
              <a:rPr lang="bn-IN" sz="2400" dirty="0" smtClean="0">
                <a:latin typeface="NikoshBAN" pitchFamily="2" charset="0"/>
                <a:cs typeface="NikoshBAN" pitchFamily="2" charset="0"/>
              </a:rPr>
              <a:t>১। আর্মেনিয়া প্রজাতন্ত্র, ২। আজারবাইজান প্রজাতন্ত্র, ৩। বেলারুশ প্রজাতন্ত্র, ৪। এস্তোনিয়া প্রজাতন্ত্র, ৫। জর্জিয়া প্রজাতন্ত্র, ৬। কাজাখস্তান প্রজাতন্ত্র,  ৭। কিরগিজিস্তান প্রজাতন্ত্র,  ৮। লাটভিয়া প্রজাতন্ত্র,   ৯। লিথুয়ানিয়া প্রজাতন্ত্র,</a:t>
            </a:r>
          </a:p>
          <a:p>
            <a:pPr fontAlgn="base"/>
            <a:r>
              <a:rPr lang="bn-IN" sz="2400" dirty="0" smtClean="0">
                <a:latin typeface="NikoshBAN" pitchFamily="2" charset="0"/>
                <a:cs typeface="NikoshBAN" pitchFamily="2" charset="0"/>
              </a:rPr>
              <a:t>১০। মলদোভিয়া প্রজাতন্ত্র, ১১। রাশিয়া প্রজাতন্ত্র,  ১২। তাজিকিস্তান প্রজাতন্ত্র, ১৩। তুর্কমেনিস্তান প্রজাতন্ত্র,  </a:t>
            </a:r>
            <a:endParaRPr lang="en-US" sz="2400" dirty="0" smtClean="0">
              <a:latin typeface="NikoshBAN" pitchFamily="2" charset="0"/>
              <a:cs typeface="NikoshBAN" pitchFamily="2" charset="0"/>
            </a:endParaRPr>
          </a:p>
          <a:p>
            <a:pPr fontAlgn="base"/>
            <a:r>
              <a:rPr lang="bn-IN" sz="2400" dirty="0" smtClean="0">
                <a:latin typeface="NikoshBAN" pitchFamily="2" charset="0"/>
                <a:cs typeface="NikoshBAN" pitchFamily="2" charset="0"/>
              </a:rPr>
              <a:t>১৪। ইউক্রেন প্রজাতন্ত্র,  ১৫। উজবেকিস্তান প্রজাতন্ত্র।</a:t>
            </a:r>
          </a:p>
        </p:txBody>
      </p:sp>
      <p:sp>
        <p:nvSpPr>
          <p:cNvPr id="10" name="TextBox 9"/>
          <p:cNvSpPr txBox="1"/>
          <p:nvPr/>
        </p:nvSpPr>
        <p:spPr>
          <a:xfrm>
            <a:off x="718456" y="4506685"/>
            <a:ext cx="10371909" cy="1569660"/>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400" dirty="0" smtClean="0">
                <a:latin typeface="NikoshBAN" pitchFamily="2" charset="0"/>
                <a:cs typeface="NikoshBAN" pitchFamily="2" charset="0"/>
              </a:rPr>
              <a:t>১৯৮৯ সালে পূর্ব ইউরোপের দেশ পোল্যান্ড, হাংগেরি ও রুমানিয়ায় কমিউনিজমের পতন ও রাজনৈতিক পরিবর্তনের ক্ষেত্রে গণতান্ত্রিক ব্যবস্থা উল্লেখযোগ্য ভূমিকা পালন কর। ইউরোপের সমাজতান্ত্রিক রাষ্ট্রগুলোর পতনের মধ্য দিয়ে বিশ্ব ব্যবস্থায় আমূল পরিবর্তন ঘটে। এর ফলে প্রায় চার দশক ধরে চলমান স্নায়ুযুদ্ধের অবসান ঘটে এবং একক পরাশক্তি হিসেবে মার্কিন যুক্তরাষ্ট্রের উত্থান ঘটে।</a:t>
            </a:r>
            <a:endParaRPr lang="en-US" sz="2400" dirty="0">
              <a:latin typeface="NikoshBAN" pitchFamily="2" charset="0"/>
              <a:cs typeface="NikoshBAN" pitchFamily="2" charset="0"/>
            </a:endParaRPr>
          </a:p>
        </p:txBody>
      </p:sp>
    </p:spTree>
    <p:custDataLst>
      <p:tags r:id="rId1"/>
    </p:custDataLst>
    <p:extLst>
      <p:ext uri="{BB962C8B-B14F-4D97-AF65-F5344CB8AC3E}">
        <p14:creationId xmlns:p14="http://schemas.microsoft.com/office/powerpoint/2010/main" xmlns="" val="1529073498"/>
      </p:ext>
    </p:extLst>
  </p:cSld>
  <p:clrMapOvr>
    <a:masterClrMapping/>
  </p:clrMapOvr>
  <mc:AlternateContent xmlns:mc="http://schemas.openxmlformats.org/markup-compatibility/2006">
    <mc:Choice xmlns:p14="http://schemas.microsoft.com/office/powerpoint/2010/main" xmlns="" Requires="p14">
      <p:transition spd="slow" p14:dur="1600" advTm="203660">
        <p14:prism dir="r" isInverted="1"/>
      </p:transition>
    </mc:Choice>
    <mc:Fallback>
      <p:transition spd="slow" advTm="20366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bg/>
                                          </p:spTgt>
                                        </p:tgtEl>
                                        <p:attrNameLst>
                                          <p:attrName>style.visibility</p:attrName>
                                        </p:attrNameLst>
                                      </p:cBhvr>
                                      <p:to>
                                        <p:strVal val="visible"/>
                                      </p:to>
                                    </p:set>
                                    <p:anim calcmode="lin" valueType="num">
                                      <p:cBhvr>
                                        <p:cTn id="7" dur="500" fill="hold"/>
                                        <p:tgtEl>
                                          <p:spTgt spid="7">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bg/>
                                          </p:spTgt>
                                        </p:tgtEl>
                                        <p:attrNameLst>
                                          <p:attrName>ppt_y</p:attrName>
                                        </p:attrNameLst>
                                      </p:cBhvr>
                                      <p:tavLst>
                                        <p:tav tm="0">
                                          <p:val>
                                            <p:strVal val="#ppt_y"/>
                                          </p:val>
                                        </p:tav>
                                        <p:tav tm="100000">
                                          <p:val>
                                            <p:strVal val="#ppt_y"/>
                                          </p:val>
                                        </p:tav>
                                      </p:tavLst>
                                    </p:anim>
                                    <p:anim calcmode="lin" valueType="num">
                                      <p:cBhvr>
                                        <p:cTn id="9" dur="500" fill="hold"/>
                                        <p:tgtEl>
                                          <p:spTgt spid="7">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bg/>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p:cTn id="16"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heckerboard(across)">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heckerboard(across)">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9"/>
</p:tagLst>
</file>

<file path=ppt/tags/tag10.xml><?xml version="1.0" encoding="utf-8"?>
<p:tagLst xmlns:a="http://schemas.openxmlformats.org/drawingml/2006/main" xmlns:r="http://schemas.openxmlformats.org/officeDocument/2006/relationships" xmlns:p="http://schemas.openxmlformats.org/presentationml/2006/main">
  <p:tag name="TIMING" val="|8.1|2.8"/>
</p:tagLst>
</file>

<file path=ppt/tags/tag11.xml><?xml version="1.0" encoding="utf-8"?>
<p:tagLst xmlns:a="http://schemas.openxmlformats.org/drawingml/2006/main" xmlns:r="http://schemas.openxmlformats.org/officeDocument/2006/relationships" xmlns:p="http://schemas.openxmlformats.org/presentationml/2006/main">
  <p:tag name="TIMING" val="|6|1.3"/>
</p:tagLst>
</file>

<file path=ppt/tags/tag12.xml><?xml version="1.0" encoding="utf-8"?>
<p:tagLst xmlns:a="http://schemas.openxmlformats.org/drawingml/2006/main" xmlns:r="http://schemas.openxmlformats.org/officeDocument/2006/relationships" xmlns:p="http://schemas.openxmlformats.org/presentationml/2006/main">
  <p:tag name="TIMING" val="|5.7|1.6"/>
</p:tagLst>
</file>

<file path=ppt/tags/tag13.xml><?xml version="1.0" encoding="utf-8"?>
<p:tagLst xmlns:a="http://schemas.openxmlformats.org/drawingml/2006/main" xmlns:r="http://schemas.openxmlformats.org/officeDocument/2006/relationships" xmlns:p="http://schemas.openxmlformats.org/presentationml/2006/main">
  <p:tag name="TIMING" val="|6.4"/>
</p:tagLst>
</file>

<file path=ppt/tags/tag14.xml><?xml version="1.0" encoding="utf-8"?>
<p:tagLst xmlns:a="http://schemas.openxmlformats.org/drawingml/2006/main" xmlns:r="http://schemas.openxmlformats.org/officeDocument/2006/relationships" xmlns:p="http://schemas.openxmlformats.org/presentationml/2006/main">
  <p:tag name="TIMING" val="|6.1|1.3"/>
</p:tagLst>
</file>

<file path=ppt/tags/tag2.xml><?xml version="1.0" encoding="utf-8"?>
<p:tagLst xmlns:a="http://schemas.openxmlformats.org/drawingml/2006/main" xmlns:r="http://schemas.openxmlformats.org/officeDocument/2006/relationships" xmlns:p="http://schemas.openxmlformats.org/presentationml/2006/main">
  <p:tag name="TIMING" val="|49.8|3.3|2|26.4|11.2|2.7|4.7|10.9|3.7|4.1"/>
</p:tagLst>
</file>

<file path=ppt/tags/tag3.xml><?xml version="1.0" encoding="utf-8"?>
<p:tagLst xmlns:a="http://schemas.openxmlformats.org/drawingml/2006/main" xmlns:r="http://schemas.openxmlformats.org/officeDocument/2006/relationships" xmlns:p="http://schemas.openxmlformats.org/presentationml/2006/main">
  <p:tag name="TIMING" val="|6.4|3.3|14.9|2.4"/>
</p:tagLst>
</file>

<file path=ppt/tags/tag4.xml><?xml version="1.0" encoding="utf-8"?>
<p:tagLst xmlns:a="http://schemas.openxmlformats.org/drawingml/2006/main" xmlns:r="http://schemas.openxmlformats.org/officeDocument/2006/relationships" xmlns:p="http://schemas.openxmlformats.org/presentationml/2006/main">
  <p:tag name="TIMING" val="|17.8|1.4"/>
</p:tagLst>
</file>

<file path=ppt/tags/tag5.xml><?xml version="1.0" encoding="utf-8"?>
<p:tagLst xmlns:a="http://schemas.openxmlformats.org/drawingml/2006/main" xmlns:r="http://schemas.openxmlformats.org/officeDocument/2006/relationships" xmlns:p="http://schemas.openxmlformats.org/presentationml/2006/main">
  <p:tag name="TIMING" val="|13.6|1.2|1.2|1.4|1.2|26.2|3|2.3|2.3|2.2|2.8"/>
</p:tagLst>
</file>

<file path=ppt/tags/tag6.xml><?xml version="1.0" encoding="utf-8"?>
<p:tagLst xmlns:a="http://schemas.openxmlformats.org/drawingml/2006/main" xmlns:r="http://schemas.openxmlformats.org/officeDocument/2006/relationships" xmlns:p="http://schemas.openxmlformats.org/presentationml/2006/main">
  <p:tag name="TIMING" val="|10.4|10.4|1.8|1.5|4.5|5.5|5.6|4.8|5.2|4.2|4.9|4.3|4.1|4.3|1.1|5.7|3.5|4|4.9|5.8|7.1|4.8|6"/>
</p:tagLst>
</file>

<file path=ppt/tags/tag7.xml><?xml version="1.0" encoding="utf-8"?>
<p:tagLst xmlns:a="http://schemas.openxmlformats.org/drawingml/2006/main" xmlns:r="http://schemas.openxmlformats.org/officeDocument/2006/relationships" xmlns:p="http://schemas.openxmlformats.org/presentationml/2006/main">
  <p:tag name="TIMING" val="|5.9"/>
</p:tagLst>
</file>

<file path=ppt/tags/tag8.xml><?xml version="1.0" encoding="utf-8"?>
<p:tagLst xmlns:a="http://schemas.openxmlformats.org/drawingml/2006/main" xmlns:r="http://schemas.openxmlformats.org/officeDocument/2006/relationships" xmlns:p="http://schemas.openxmlformats.org/presentationml/2006/main">
  <p:tag name="TIMING" val="|6.5|4.7|3.6"/>
</p:tagLst>
</file>

<file path=ppt/tags/tag9.xml><?xml version="1.0" encoding="utf-8"?>
<p:tagLst xmlns:a="http://schemas.openxmlformats.org/drawingml/2006/main" xmlns:r="http://schemas.openxmlformats.org/officeDocument/2006/relationships" xmlns:p="http://schemas.openxmlformats.org/presentationml/2006/main">
  <p:tag name="TIMING" val="|9.4|1.9"/>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4302</TotalTime>
  <Words>1340</Words>
  <Application>Microsoft Office PowerPoint</Application>
  <PresentationFormat>Custom</PresentationFormat>
  <Paragraphs>254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Facet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 Gani</dc:creator>
  <cp:lastModifiedBy>jahid</cp:lastModifiedBy>
  <cp:revision>751</cp:revision>
  <dcterms:created xsi:type="dcterms:W3CDTF">2019-07-10T14:41:28Z</dcterms:created>
  <dcterms:modified xsi:type="dcterms:W3CDTF">2021-10-04T10:23:13Z</dcterms:modified>
</cp:coreProperties>
</file>