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6" r:id="rId3"/>
    <p:sldId id="271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5ADE-5831-46E9-BFAF-431274E29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E88FA-2015-411C-83CF-A3E671C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A99F2-8F0F-45B9-81F0-685D99F6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0598C-DE1C-4D66-BFB6-6A9FB92C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57C2B-1F23-406F-AA2E-F769AD04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5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090A7-3424-406E-BA9F-90938847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45952-50C2-4C7A-BABA-93358827D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3952C-D096-47BB-99EA-E026287BE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A0C09-A5ED-4BF4-8858-DC17F3DD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75D67-7470-4E8C-AAAE-B79F3B12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2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BE7791-952A-4E22-AAA1-A8649BB06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B2998-1AC9-4CDD-A1DB-83029E694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4A852-CD3A-4C9E-99BF-FFE10C02C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E82B-E1D3-44DD-80E2-734C3E7E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D2F6A-989B-4055-B054-3875E00B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EE3C0-98B4-49F2-9F81-4BBB3678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D4E0F-6B77-4B1E-BB21-996F8470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404BB-C7AD-4E7A-89ED-3229BA52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FB2BA-96C1-40E7-904A-58418319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96096-B060-44E8-8D1D-BFFE0AF7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0BAB-26A0-4D09-BF9C-A755F243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975F5-F54A-48F4-85CC-6636DA04B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54EDC-AC2B-4AA9-9606-28375B1B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791CD-3947-44F4-912D-ECF0EC92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287B5-926A-46D6-BFF2-A66F3BE3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6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1545A-81A8-49B5-B75D-39432E1B8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B92FD-4077-4DB2-8DF8-8E4DE3F61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41126-4A43-4C2D-A114-1B8062632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D8CB7-7495-4E6E-8CAF-0A91E358E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F0467-A750-4133-8AA7-D2E21142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15CC3-94D7-4AA5-9499-C5E0E343F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9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0633-7B71-462B-9072-EE4C0A02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BF046-3B87-43B3-A490-A4944EBF0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634B1-EB34-4C6B-8D4E-7117D9B9E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211AE-4E23-4E52-A4F4-B4CCB76F3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09F37-8CDC-48DF-8725-E9513EDEA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8D45C-8496-4F15-95E5-3F65DC282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719066-5773-4ECD-9712-3F3FCC84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C6729A-C9AF-48B7-85BE-36013280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6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507DE-9DD3-4E22-8B74-B277B69AD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6DADA9-AA52-4926-81DC-3DCBFEA5A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B5518-D329-47E9-917B-E58BDE6C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60E81-D616-48AB-B779-40D58793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1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123D06-49B2-499C-883B-05CA7DC9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5BC999-BB3C-4675-A95F-B2160C1F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928B8-3ACE-4377-B82C-B019005B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4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AA88E-631F-4195-B06E-A904BEE3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A555-09F0-43BA-83B1-019E8F025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6D295-58F7-4023-BA2F-B6BBE5F53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B6163-62FE-49CE-98A6-6DF084F51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459E4-AC27-4F87-B02E-244CA42F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1F944-1645-4303-B829-E8341A5B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4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731B-4C00-46D4-A926-CCDEBAB5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B221A3-DE01-4200-A64B-C2F56568B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DD7E17-87CE-40D4-92BD-05B861096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49570-B3F6-4E0D-9EFC-EBD4E87D7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DB7B1-3ED7-4BE6-9032-27A77D114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1EC7E-4720-430F-80A6-D5BA2C0F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8620D-6F98-4020-B36A-7F72CDB20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11471-1759-4F8A-A2E3-D2F033DA1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5E726-0D3C-4C73-91B5-381A77610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74B97-FB59-4854-BB22-ED307C44688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49D6F-F5DB-4D99-A732-FE8DFF8AC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F5FA1-497D-4065-A43F-36080D18F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4A8BE-B036-48F5-98D4-906B44058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3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11.wmf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8.wmf"/><Relationship Id="rId2" Type="http://schemas.openxmlformats.org/officeDocument/2006/relationships/oleObject" Target="../embeddings/oleObject2.bin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ass_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771" y="1971048"/>
            <a:ext cx="3668083" cy="36955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5C6D40-6BE0-44C7-AB69-7109B474294C}"/>
              </a:ext>
            </a:extLst>
          </p:cNvPr>
          <p:cNvSpPr txBox="1"/>
          <p:nvPr/>
        </p:nvSpPr>
        <p:spPr>
          <a:xfrm>
            <a:off x="2383022" y="801495"/>
            <a:ext cx="7266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8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72" y="347730"/>
            <a:ext cx="10740980" cy="107721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দুইটি কিলোমিটার পোষ্টের মধ্যবর্তী কোন স্থানের উপরে একটি প্লেন থেকে ঐ কিলোমিটার পোষ্ট দুইটির</a:t>
            </a:r>
            <a:r>
              <a:rPr lang="bn-BD" sz="3200" dirty="0"/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অবনতি কোন যথাক্রমে  হলে প্লেন টির উচ্চতা কত?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972" y="1682082"/>
            <a:ext cx="10728101" cy="501675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OPB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হতে পাই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tan</a:t>
            </a:r>
            <a:r>
              <a:rPr lang="en-US" sz="3200" dirty="0">
                <a:latin typeface="+mj-lt"/>
                <a:cs typeface="NikoshBAN" panose="02000000000000000000" pitchFamily="2" charset="0"/>
              </a:rPr>
              <a:t>60</a:t>
            </a:r>
            <a:r>
              <a:rPr lang="en-US" sz="3200" baseline="30000" dirty="0">
                <a:latin typeface="+mj-lt"/>
                <a:cs typeface="NikoshBAN" panose="02000000000000000000" pitchFamily="2" charset="0"/>
              </a:rPr>
              <a:t>0</a:t>
            </a:r>
            <a:r>
              <a:rPr lang="en-US" sz="3200" dirty="0">
                <a:latin typeface="+mj-lt"/>
                <a:cs typeface="NikoshBAN" panose="02000000000000000000" pitchFamily="2" charset="0"/>
              </a:rPr>
              <a:t> = </a:t>
            </a:r>
          </a:p>
          <a:p>
            <a:endParaRPr lang="en-US" sz="3200" dirty="0">
              <a:latin typeface="+mj-lt"/>
              <a:cs typeface="NikoshBAN" panose="02000000000000000000" pitchFamily="2" charset="0"/>
            </a:endParaRPr>
          </a:p>
          <a:p>
            <a:r>
              <a:rPr lang="en-US" sz="3200" dirty="0">
                <a:latin typeface="+mj-lt"/>
                <a:cs typeface="NikoshBAN" panose="02000000000000000000" pitchFamily="2" charset="0"/>
              </a:rPr>
              <a:t>              = </a:t>
            </a:r>
          </a:p>
          <a:p>
            <a:endParaRPr lang="en-US" sz="3200" dirty="0">
              <a:latin typeface="+mj-lt"/>
              <a:cs typeface="NikoshBAN" panose="02000000000000000000" pitchFamily="2" charset="0"/>
            </a:endParaRPr>
          </a:p>
          <a:p>
            <a:r>
              <a:rPr lang="en-US" sz="3200" dirty="0">
                <a:latin typeface="+mj-lt"/>
                <a:cs typeface="NikoshBAN" panose="02000000000000000000" pitchFamily="2" charset="0"/>
              </a:rPr>
              <a:t>         X      = h</a:t>
            </a:r>
          </a:p>
          <a:p>
            <a:endParaRPr lang="en-US" sz="3200" dirty="0">
              <a:latin typeface="+mj-lt"/>
              <a:cs typeface="NikoshBAN" panose="02000000000000000000" pitchFamily="2" charset="0"/>
            </a:endParaRPr>
          </a:p>
          <a:p>
            <a:endParaRPr lang="en-US" sz="3200" dirty="0">
              <a:latin typeface="+mj-lt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66700" y="2458008"/>
          <a:ext cx="599225" cy="98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800" imgH="419040" progId="Equation.3">
                  <p:embed/>
                </p:oleObj>
              </mc:Choice>
              <mc:Fallback>
                <p:oleObj name="Equation" r:id="rId2" imgW="25380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700" y="2458008"/>
                        <a:ext cx="599225" cy="988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044" y="3446729"/>
          <a:ext cx="743732" cy="743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228600" progId="Equation.3">
                  <p:embed/>
                </p:oleObj>
              </mc:Choice>
              <mc:Fallback>
                <p:oleObj name="Equation" r:id="rId4" imgW="22860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4" y="3446729"/>
                        <a:ext cx="743732" cy="743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79339" y="3315035"/>
          <a:ext cx="686586" cy="915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304560" progId="Equation.3">
                  <p:embed/>
                </p:oleObj>
              </mc:Choice>
              <mc:Fallback>
                <p:oleObj name="Equation" r:id="rId6" imgW="228600" imgH="3045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339" y="3315035"/>
                        <a:ext cx="686586" cy="915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7196" y="4595594"/>
          <a:ext cx="563428" cy="563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" imgH="228600" progId="Equation.3">
                  <p:embed/>
                </p:oleObj>
              </mc:Choice>
              <mc:Fallback>
                <p:oleObj name="Equation" r:id="rId8" imgW="228600" imgH="2286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96" y="4595594"/>
                        <a:ext cx="563428" cy="563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08574" y="1979667"/>
            <a:ext cx="52674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OAP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হতে পাই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tan</a:t>
            </a:r>
            <a:r>
              <a:rPr lang="en-US" sz="2800" dirty="0">
                <a:cs typeface="NikoshBAN" panose="02000000000000000000" pitchFamily="2" charset="0"/>
              </a:rPr>
              <a:t>60</a:t>
            </a:r>
            <a:r>
              <a:rPr lang="en-US" sz="2800" baseline="30000" dirty="0">
                <a:cs typeface="NikoshBAN" panose="02000000000000000000" pitchFamily="2" charset="0"/>
              </a:rPr>
              <a:t>0</a:t>
            </a:r>
            <a:r>
              <a:rPr lang="en-US" sz="2800" dirty="0">
                <a:cs typeface="NikoshBAN" panose="02000000000000000000" pitchFamily="2" charset="0"/>
              </a:rPr>
              <a:t> = </a:t>
            </a:r>
          </a:p>
          <a:p>
            <a:endParaRPr lang="en-US" sz="2800" dirty="0">
              <a:cs typeface="NikoshBAN" panose="02000000000000000000" pitchFamily="2" charset="0"/>
            </a:endParaRPr>
          </a:p>
          <a:p>
            <a:r>
              <a:rPr lang="en-US" sz="2800" dirty="0">
                <a:cs typeface="NikoshBAN" panose="02000000000000000000" pitchFamily="2" charset="0"/>
              </a:rPr>
              <a:t>              = </a:t>
            </a:r>
          </a:p>
          <a:p>
            <a:endParaRPr lang="en-US" sz="2800" dirty="0">
              <a:cs typeface="NikoshBAN" panose="02000000000000000000" pitchFamily="2" charset="0"/>
            </a:endParaRPr>
          </a:p>
          <a:p>
            <a:r>
              <a:rPr lang="en-US" sz="2800" dirty="0">
                <a:cs typeface="NikoshBAN" panose="02000000000000000000" pitchFamily="2" charset="0"/>
              </a:rPr>
              <a:t>   1000-X    =     .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>
                <a:latin typeface="+mj-lt"/>
                <a:cs typeface="NikoshBAN" panose="02000000000000000000" pitchFamily="2" charset="0"/>
              </a:rPr>
              <a:t>4x= 1000</a:t>
            </a:r>
          </a:p>
          <a:p>
            <a:r>
              <a:rPr lang="en-US" sz="2800" dirty="0">
                <a:latin typeface="+mj-lt"/>
                <a:cs typeface="NikoshBAN" panose="02000000000000000000" pitchFamily="2" charset="0"/>
              </a:rPr>
              <a:t>   X= 250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/>
              <a:t>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92491" y="2942595"/>
          <a:ext cx="599225" cy="98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419040" progId="Equation.3">
                  <p:embed/>
                </p:oleObj>
              </mc:Choice>
              <mc:Fallback>
                <p:oleObj name="Equation" r:id="rId10" imgW="253800" imgH="4190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491" y="2942595"/>
                        <a:ext cx="599225" cy="988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939127" y="3868538"/>
          <a:ext cx="440640" cy="727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3800" imgH="419040" progId="Equation.3">
                  <p:embed/>
                </p:oleObj>
              </mc:Choice>
              <mc:Fallback>
                <p:oleObj name="Equation" r:id="rId12" imgW="253800" imgH="41904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9127" y="3868538"/>
                        <a:ext cx="440640" cy="727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003064" y="3893269"/>
          <a:ext cx="194786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47640" imgH="304560" progId="Equation.3">
                  <p:embed/>
                </p:oleObj>
              </mc:Choice>
              <mc:Fallback>
                <p:oleObj name="Equation" r:id="rId14" imgW="647640" imgH="30456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3064" y="3893269"/>
                        <a:ext cx="1947863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200039" y="4877307"/>
          <a:ext cx="7508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04560" imgH="228600" progId="Equation.3">
                  <p:embed/>
                </p:oleObj>
              </mc:Choice>
              <mc:Fallback>
                <p:oleObj name="Equation" r:id="rId16" imgW="304560" imgH="228600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0039" y="4877307"/>
                        <a:ext cx="750888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288639" y="4902945"/>
          <a:ext cx="512153" cy="512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28600" imgH="228600" progId="Equation.3">
                  <p:embed/>
                </p:oleObj>
              </mc:Choice>
              <mc:Fallback>
                <p:oleObj name="Equation" r:id="rId18" imgW="228600" imgH="22860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8639" y="4902945"/>
                        <a:ext cx="512153" cy="512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032562" y="6023502"/>
          <a:ext cx="512153" cy="512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28600" imgH="228600" progId="Equation.3">
                  <p:embed/>
                </p:oleObj>
              </mc:Choice>
              <mc:Fallback>
                <p:oleObj name="Equation" r:id="rId20" imgW="228600" imgH="22860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562" y="6023502"/>
                        <a:ext cx="512153" cy="512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4816699" y="2099256"/>
            <a:ext cx="51515" cy="392424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09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639" y="459677"/>
            <a:ext cx="87447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  =       x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h  =       x 250  = 433.013 m </a:t>
            </a:r>
          </a:p>
          <a:p>
            <a:endParaRPr lang="en-US" dirty="0"/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প্লেনের উচ্চতা  </a:t>
            </a:r>
            <a:r>
              <a:rPr lang="en-US" sz="3200" dirty="0">
                <a:latin typeface="+mj-lt"/>
                <a:cs typeface="NikoshBAN" panose="02000000000000000000" pitchFamily="2" charset="0"/>
              </a:rPr>
              <a:t>433.013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মিটার।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02845" y="474100"/>
          <a:ext cx="563428" cy="563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228600" progId="Equation.3">
                  <p:embed/>
                </p:oleObj>
              </mc:Choice>
              <mc:Fallback>
                <p:oleObj name="Equation" r:id="rId2" imgW="228600" imgH="2286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845" y="474100"/>
                        <a:ext cx="563428" cy="563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13484" y="1537422"/>
          <a:ext cx="563428" cy="563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228600" progId="Equation.3">
                  <p:embed/>
                </p:oleObj>
              </mc:Choice>
              <mc:Fallback>
                <p:oleObj name="Equation" r:id="rId4" imgW="22860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3484" y="1537422"/>
                        <a:ext cx="563428" cy="5634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2733" y="3175039"/>
            <a:ext cx="106508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থেকে ৬ টি ত্রিকোণমিতিক অনুপাত এর মান বের কর।</a:t>
            </a:r>
          </a:p>
          <a:p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129566" y="6048103"/>
            <a:ext cx="4891028" cy="951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84901" y="4250028"/>
            <a:ext cx="64395" cy="1787333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29566" y="4275786"/>
            <a:ext cx="4881093" cy="18674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7469746" y="4507606"/>
            <a:ext cx="579550" cy="399245"/>
          </a:xfrm>
          <a:prstGeom prst="arc">
            <a:avLst>
              <a:gd name="adj1" fmla="val 1010396"/>
              <a:gd name="adj2" fmla="val 1455498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025426" y="4886338"/>
            <a:ext cx="6697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2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4862" y="437881"/>
            <a:ext cx="7753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2197" y="2369713"/>
            <a:ext cx="9294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১৮ মিটার দীর্ঘ একখানা মই ভুমির সাথে ৪৫০ কোন উৎপন্ন করে দেওয়ালের ছাদ স্পর্শ করে। দেওয়ালটির উচ্চতা কত।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72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igonomet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1" y="1261231"/>
            <a:ext cx="5982535" cy="30103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B56DCD-F04C-4BE3-9104-38535714CCB4}"/>
              </a:ext>
            </a:extLst>
          </p:cNvPr>
          <p:cNvSpPr txBox="1"/>
          <p:nvPr/>
        </p:nvSpPr>
        <p:spPr>
          <a:xfrm>
            <a:off x="2034862" y="437881"/>
            <a:ext cx="7753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4"/>
          <p:cNvSpPr/>
          <p:nvPr/>
        </p:nvSpPr>
        <p:spPr>
          <a:xfrm>
            <a:off x="685801" y="3894836"/>
            <a:ext cx="4470429" cy="22012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s-IN" sz="2800" b="0" i="0" dirty="0">
                <a:solidFill>
                  <a:srgbClr val="050505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মোছাঃ উম্মে ছালমা, </a:t>
            </a:r>
            <a:endParaRPr lang="en-GB" sz="28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s-IN" sz="2800" b="0" i="0" dirty="0">
                <a:solidFill>
                  <a:srgbClr val="050505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প্রভাষক, পদার্থ বিজ্ঞান</a:t>
            </a:r>
            <a:endParaRPr lang="en-GB" sz="28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s-IN" sz="2800" b="0" i="0" dirty="0">
                <a:solidFill>
                  <a:srgbClr val="050505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খামারগ্ৰাম ডিগ্ৰি কলেজ, এনা</a:t>
            </a:r>
            <a:r>
              <a:rPr lang="en-GB" sz="2800" dirty="0" err="1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2800" b="0" i="0" dirty="0">
                <a:solidFill>
                  <a:srgbClr val="050505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তপুর, চৌহালী, সিরাজগঞ্জে।</a:t>
            </a:r>
            <a:endParaRPr lang="en-GB" sz="28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40691" y="1439871"/>
            <a:ext cx="1960648" cy="2454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32740B04-4487-41D2-B111-A124C3580AF4}"/>
              </a:ext>
            </a:extLst>
          </p:cNvPr>
          <p:cNvSpPr/>
          <p:nvPr/>
        </p:nvSpPr>
        <p:spPr>
          <a:xfrm>
            <a:off x="6801076" y="3874495"/>
            <a:ext cx="4470429" cy="22012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GB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-একাদশ</a:t>
            </a:r>
          </a:p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গণিত</a:t>
            </a:r>
            <a:endParaRPr lang="bn-BD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অধ্যায়-পঞ্চম </a:t>
            </a:r>
          </a:p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আলোচ্যসূচী –ত্রিকোণমিতি </a:t>
            </a:r>
          </a:p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BA2E404C-FBA7-4FAB-B66D-DA05E3AA109F}"/>
              </a:ext>
            </a:extLst>
          </p:cNvPr>
          <p:cNvSpPr/>
          <p:nvPr/>
        </p:nvSpPr>
        <p:spPr>
          <a:xfrm>
            <a:off x="5156230" y="442710"/>
            <a:ext cx="1756207" cy="6790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600" b="0" i="0" dirty="0" err="1">
                <a:solidFill>
                  <a:srgbClr val="050505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GB" sz="36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06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16" y="1731273"/>
            <a:ext cx="3725310" cy="3725310"/>
          </a:xfrm>
          <a:prstGeom prst="rect">
            <a:avLst/>
          </a:prstGeom>
        </p:spPr>
      </p:pic>
      <p:pic>
        <p:nvPicPr>
          <p:cNvPr id="3" name="Picture 2" descr="eiffeltowe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821" y="1579217"/>
            <a:ext cx="5715000" cy="330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5936" y="2281952"/>
            <a:ext cx="7266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সংযুক্ত কোণের ত্রিকোনমিতিক অনুপাত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3022" y="801495"/>
            <a:ext cx="7266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9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826" y="1956931"/>
            <a:ext cx="5116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শিক্ষার্থীরা.........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9152" y="2603262"/>
            <a:ext cx="7019755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ত্রিকোনমিতিক অনুপাত গুলোর নাম বলতে পারবে।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ত্রিকোনমিতিক অনুপাত গুলোর মান বের করতে  পারবে।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নদীর প্রস্থ ও টাওয়ারের উচ্চতা নির্ণয় করতে পারবে।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F62459-18B5-4B59-A14A-8C1A9418BC45}"/>
              </a:ext>
            </a:extLst>
          </p:cNvPr>
          <p:cNvSpPr txBox="1"/>
          <p:nvPr/>
        </p:nvSpPr>
        <p:spPr>
          <a:xfrm>
            <a:off x="3537717" y="401086"/>
            <a:ext cx="5116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5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221833" y="4080959"/>
            <a:ext cx="2884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086340" y="857731"/>
                <a:ext cx="6105660" cy="5471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 টি ত্রিকোণমিতিক অনুপাত</a:t>
                </a:r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sz="3200" dirty="0">
                    <a:solidFill>
                      <a:schemeClr val="tx1"/>
                    </a:solidFill>
                  </a:rPr>
                  <a:t>Sin</a:t>
                </a:r>
                <a:r>
                  <a:rPr lang="el-GR" sz="3200" dirty="0">
                    <a:solidFill>
                      <a:schemeClr val="tx1"/>
                    </a:solidFill>
                  </a:rPr>
                  <a:t>α</a:t>
                </a:r>
                <a:r>
                  <a:rPr lang="en-US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             Cos</a:t>
                </a:r>
                <a:r>
                  <a:rPr lang="el-GR" sz="3200" dirty="0">
                    <a:solidFill>
                      <a:schemeClr val="tx1"/>
                    </a:solidFill>
                  </a:rPr>
                  <a:t> α </a:t>
                </a:r>
                <a:r>
                  <a:rPr lang="en-US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tan</m:t>
                    </m:r>
                    <m:r>
                      <m:rPr>
                        <m:nor/>
                      </m:rPr>
                      <a:rPr lang="el-GR" sz="3200" dirty="0" smtClean="0">
                        <a:solidFill>
                          <a:schemeClr val="tx1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US" sz="3200" b="0" i="0" dirty="0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3200" dirty="0" smtClean="0">
                        <a:solidFill>
                          <a:schemeClr val="tx1"/>
                        </a:solidFill>
                      </a:rPr>
                      <m:t>= 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              Sec</a:t>
                </a:r>
                <a:r>
                  <a:rPr lang="el-GR" sz="3200" dirty="0">
                    <a:solidFill>
                      <a:schemeClr val="tx1"/>
                    </a:solidFill>
                  </a:rPr>
                  <a:t>α</a:t>
                </a:r>
                <a:r>
                  <a:rPr lang="en-US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  Cosec</a:t>
                </a:r>
                <a:r>
                  <a:rPr lang="el-GR" sz="3200" dirty="0">
                    <a:solidFill>
                      <a:schemeClr val="tx1"/>
                    </a:solidFill>
                  </a:rPr>
                  <a:t> α </a:t>
                </a:r>
                <a:r>
                  <a:rPr lang="en-US" sz="3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       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cot</m:t>
                    </m:r>
                    <m:r>
                      <m:rPr>
                        <m:nor/>
                      </m:rPr>
                      <a:rPr lang="el-GR" sz="3200" dirty="0" smtClean="0">
                        <a:solidFill>
                          <a:schemeClr val="tx1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US" sz="3200" b="0" i="0" dirty="0" smtClean="0">
                        <a:solidFill>
                          <a:schemeClr val="tx1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3200" dirty="0" smtClean="0">
                        <a:solidFill>
                          <a:schemeClr val="tx1"/>
                        </a:solidFill>
                      </a:rPr>
                      <m:t>= 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b="0" dirty="0">
                  <a:solidFill>
                    <a:schemeClr val="tx1"/>
                  </a:solidFill>
                </a:endParaRPr>
              </a:p>
              <a:p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340" y="857731"/>
                <a:ext cx="6105660" cy="5471626"/>
              </a:xfrm>
              <a:prstGeom prst="rect">
                <a:avLst/>
              </a:prstGeom>
              <a:blipFill>
                <a:blip r:embed="rId2"/>
                <a:stretch>
                  <a:fillRect l="-3992" t="-2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841971" y="3116935"/>
            <a:ext cx="915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ভুমি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61997" y="1930238"/>
            <a:ext cx="940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524" y="1280895"/>
            <a:ext cx="17244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অতিভুজ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59262" y="3140592"/>
            <a:ext cx="2845158" cy="10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59262" y="1161685"/>
            <a:ext cx="2820473" cy="19889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3441099" y="1151628"/>
            <a:ext cx="38637" cy="1976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>
            <a:off x="1276375" y="2659860"/>
            <a:ext cx="309093" cy="1038514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48249" y="2391986"/>
            <a:ext cx="915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α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1099" y="725391"/>
            <a:ext cx="600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04130" y="3082821"/>
            <a:ext cx="600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6378" y="3214391"/>
            <a:ext cx="600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722" y="5001870"/>
            <a:ext cx="4573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অতিভুজ</a:t>
            </a:r>
            <a:r>
              <a:rPr lang="bn-BD" sz="2400" dirty="0"/>
              <a:t>=</a:t>
            </a:r>
            <a:r>
              <a:rPr lang="en-US" sz="2400" dirty="0"/>
              <a:t>AB,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bn-BD" sz="2400" dirty="0"/>
              <a:t>=</a:t>
            </a:r>
            <a:r>
              <a:rPr lang="en-US" sz="2400" dirty="0"/>
              <a:t> BC,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bn-BD" sz="2400" dirty="0"/>
              <a:t>= </a:t>
            </a:r>
            <a:r>
              <a:rPr lang="en-US" sz="2400" dirty="0"/>
              <a:t> AC</a:t>
            </a:r>
          </a:p>
        </p:txBody>
      </p:sp>
    </p:spTree>
    <p:extLst>
      <p:ext uri="{BB962C8B-B14F-4D97-AF65-F5344CB8AC3E}">
        <p14:creationId xmlns:p14="http://schemas.microsoft.com/office/powerpoint/2010/main" val="255602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6" grpId="0"/>
      <p:bldP spid="4" grpId="0"/>
      <p:bldP spid="5" grpId="0"/>
      <p:bldP spid="18" grpId="0" animBg="1"/>
      <p:bldP spid="19" grpId="0"/>
      <p:bldP spid="21" grpId="0"/>
      <p:bldP spid="22" grpId="0"/>
      <p:bldP spid="23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" y="296214"/>
            <a:ext cx="11616744" cy="5911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073" y="296214"/>
            <a:ext cx="3794439" cy="47809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76" y="3515933"/>
            <a:ext cx="1628775" cy="24098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218185" y="427933"/>
            <a:ext cx="6861421" cy="405961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18185" y="4459873"/>
            <a:ext cx="6859554" cy="326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3541690" y="3490175"/>
            <a:ext cx="366646" cy="2202287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82603" y="3747752"/>
            <a:ext cx="79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  <a:r>
              <a:rPr lang="en-US" baseline="30000" dirty="0"/>
              <a:t>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6122505" y="2835965"/>
            <a:ext cx="3273290" cy="397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29589" y="2588654"/>
            <a:ext cx="1029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H=?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81848" y="4561013"/>
            <a:ext cx="173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m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3631842" y="3515933"/>
            <a:ext cx="115910" cy="3734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0"/>
          </p:cNvCxnSpPr>
          <p:nvPr/>
        </p:nvCxnSpPr>
        <p:spPr>
          <a:xfrm>
            <a:off x="3725013" y="3490175"/>
            <a:ext cx="357590" cy="2575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11369" y="605307"/>
            <a:ext cx="40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লক্ষ্য করি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3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4" y="345907"/>
            <a:ext cx="11127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টাওয়ারের পাদদেশ থেকে ১০০ মিটার দূরে দাড়িয়ে একজন দেখল টাওয়ারের শীর্ষ বিন্দুর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উন্নতি কোণ ৩০</a:t>
            </a:r>
            <a:r>
              <a:rPr lang="bn-BD" sz="2000" baseline="300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 । টাওয়ারের উচ্চতা কত?</a:t>
            </a:r>
            <a:endParaRPr lang="en-US" sz="2000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518" y="1158085"/>
            <a:ext cx="10908405" cy="8616269"/>
          </a:xfrm>
          <a:prstGeom prst="rect">
            <a:avLst/>
          </a:prstGeom>
          <a:blipFill rotWithShape="0">
            <a:blip r:embed="rId2"/>
            <a:stretch>
              <a:fillRect l="-1397" t="-920" b="-1415"/>
            </a:stretch>
          </a:blipFill>
        </p:spPr>
        <p:txBody>
          <a:bodyPr/>
          <a:lstStyle/>
          <a:p>
            <a:r>
              <a:rPr lang="en-US" sz="1400">
                <a:noFill/>
              </a:rPr>
              <a:t> 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00284" y="1867437"/>
            <a:ext cx="3577894" cy="2972983"/>
            <a:chOff x="728043" y="276484"/>
            <a:chExt cx="3577894" cy="2972983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760927" y="2691685"/>
              <a:ext cx="2845158" cy="100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60927" y="712778"/>
              <a:ext cx="2820473" cy="1988964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3542764" y="702721"/>
              <a:ext cx="38637" cy="197608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0"/>
            <p:cNvSpPr/>
            <p:nvPr/>
          </p:nvSpPr>
          <p:spPr>
            <a:xfrm>
              <a:off x="1378040" y="2210953"/>
              <a:ext cx="309093" cy="1038514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49913" y="1943079"/>
              <a:ext cx="11218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30</a:t>
              </a:r>
              <a:r>
                <a:rPr lang="en-US" sz="3200" baseline="30000" dirty="0"/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42764" y="276484"/>
              <a:ext cx="600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5795" y="2633914"/>
              <a:ext cx="600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8043" y="2765484"/>
              <a:ext cx="600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217539" y="4366886"/>
            <a:ext cx="11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100 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78036" y="3025588"/>
            <a:ext cx="1252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h= ?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306848" y="5143554"/>
          <a:ext cx="586346" cy="96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00" imgH="419040" progId="Equation.3">
                  <p:embed/>
                </p:oleObj>
              </mc:Choice>
              <mc:Fallback>
                <p:oleObj name="Equation" r:id="rId3" imgW="253800" imgH="41904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848" y="5143554"/>
                        <a:ext cx="586346" cy="9674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716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740" y="386654"/>
            <a:ext cx="437881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লক্ষ্য করি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05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571" y="90152"/>
            <a:ext cx="4225009" cy="222422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1004552" y="5472953"/>
            <a:ext cx="10533024" cy="64963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004552" y="4481847"/>
            <a:ext cx="772733" cy="1056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0797610" y="4383361"/>
            <a:ext cx="811369" cy="1030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63740" y="5589882"/>
            <a:ext cx="579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973747" y="5406114"/>
            <a:ext cx="534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123115" y="1523116"/>
            <a:ext cx="103932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364336" y="3456557"/>
            <a:ext cx="3913473" cy="6553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2" idx="2"/>
          </p:cNvCxnSpPr>
          <p:nvPr/>
        </p:nvCxnSpPr>
        <p:spPr>
          <a:xfrm rot="16200000" flipH="1">
            <a:off x="7132396" y="1753575"/>
            <a:ext cx="3874723" cy="348335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2" idx="2"/>
          </p:cNvCxnSpPr>
          <p:nvPr/>
        </p:nvCxnSpPr>
        <p:spPr>
          <a:xfrm rot="5400000">
            <a:off x="2575550" y="759627"/>
            <a:ext cx="3954265" cy="555079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2987899" y="4481847"/>
            <a:ext cx="470078" cy="1702399"/>
          </a:xfrm>
          <a:prstGeom prst="arc">
            <a:avLst>
              <a:gd name="adj1" fmla="val 16200000"/>
              <a:gd name="adj2" fmla="val 2460553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>
            <a:off x="8856120" y="4197944"/>
            <a:ext cx="1068946" cy="1440047"/>
          </a:xfrm>
          <a:prstGeom prst="arc">
            <a:avLst>
              <a:gd name="adj1" fmla="val 7602677"/>
              <a:gd name="adj2" fmla="val 1761260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>
            <a:off x="8100813" y="1541413"/>
            <a:ext cx="470078" cy="1702399"/>
          </a:xfrm>
          <a:prstGeom prst="arc">
            <a:avLst>
              <a:gd name="adj1" fmla="val 16511503"/>
              <a:gd name="adj2" fmla="val 4311323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8566128">
            <a:off x="5311777" y="1447285"/>
            <a:ext cx="833528" cy="1242128"/>
          </a:xfrm>
          <a:prstGeom prst="arc">
            <a:avLst>
              <a:gd name="adj1" fmla="val 7829698"/>
              <a:gd name="adj2" fmla="val 1761260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963696" y="1828800"/>
            <a:ext cx="708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  <a:r>
              <a:rPr lang="en-US" sz="2000" baseline="300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118242" y="4529331"/>
            <a:ext cx="708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  <a:r>
              <a:rPr lang="en-US" sz="2000" baseline="30000" dirty="0"/>
              <a:t>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77149" y="4760396"/>
            <a:ext cx="6808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30</a:t>
            </a:r>
            <a:r>
              <a:rPr lang="en-US" sz="2000" baseline="30000" dirty="0"/>
              <a:t>0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4217093" y="1885758"/>
            <a:ext cx="8224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30</a:t>
            </a:r>
            <a:r>
              <a:rPr lang="en-US" sz="2000" baseline="30000" dirty="0"/>
              <a:t>0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7427701" y="2859110"/>
            <a:ext cx="807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 = 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61420" y="5651438"/>
            <a:ext cx="656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34873" y="5651438"/>
            <a:ext cx="1442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1000-X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83004" y="5651438"/>
            <a:ext cx="631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294772" y="1640392"/>
            <a:ext cx="656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4096" y="1430440"/>
            <a:ext cx="978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47775" y="850006"/>
            <a:ext cx="360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70909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291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NikoshBAN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Afzal Hossain</dc:creator>
  <cp:lastModifiedBy>Afzal Hossain</cp:lastModifiedBy>
  <cp:revision>4</cp:revision>
  <dcterms:created xsi:type="dcterms:W3CDTF">2021-10-10T17:53:54Z</dcterms:created>
  <dcterms:modified xsi:type="dcterms:W3CDTF">2021-10-10T18:06:47Z</dcterms:modified>
</cp:coreProperties>
</file>