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8"/>
  </p:notesMasterIdLst>
  <p:sldIdLst>
    <p:sldId id="272" r:id="rId2"/>
    <p:sldId id="271" r:id="rId3"/>
    <p:sldId id="289" r:id="rId4"/>
    <p:sldId id="276" r:id="rId5"/>
    <p:sldId id="296" r:id="rId6"/>
    <p:sldId id="291" r:id="rId7"/>
    <p:sldId id="292" r:id="rId8"/>
    <p:sldId id="294" r:id="rId9"/>
    <p:sldId id="284" r:id="rId10"/>
    <p:sldId id="293" r:id="rId11"/>
    <p:sldId id="297" r:id="rId12"/>
    <p:sldId id="298" r:id="rId13"/>
    <p:sldId id="295" r:id="rId14"/>
    <p:sldId id="299" r:id="rId15"/>
    <p:sldId id="30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BAFBEB-0B6C-4BFF-9497-A3CCB0CE9224}">
          <p14:sldIdLst>
            <p14:sldId id="272"/>
            <p14:sldId id="271"/>
            <p14:sldId id="289"/>
            <p14:sldId id="276"/>
            <p14:sldId id="296"/>
            <p14:sldId id="291"/>
            <p14:sldId id="292"/>
            <p14:sldId id="294"/>
            <p14:sldId id="284"/>
          </p14:sldIdLst>
        </p14:section>
        <p14:section name="Untitled Section" id="{4D412AFE-C0AE-4687-8FAA-E2FCA565C79B}">
          <p14:sldIdLst>
            <p14:sldId id="293"/>
            <p14:sldId id="297"/>
            <p14:sldId id="298"/>
            <p14:sldId id="295"/>
            <p14:sldId id="299"/>
            <p14:sldId id="30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1CE02"/>
    <a:srgbClr val="25167C"/>
    <a:srgbClr val="98B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24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34CB-CF17-492E-9BDC-AEF4538B7D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40E7-4F9F-4E65-87E6-1E04B91F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212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86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7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99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6413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6697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921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835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494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50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781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25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ADF0B7-460D-485B-A4B0-68EEABC072C0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4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6035" y="0"/>
            <a:ext cx="5715000" cy="6096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35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5805" y="29573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বিদ্যু</a:t>
            </a:r>
            <a:r>
              <a:rPr lang="en-US" sz="2800" dirty="0" smtClean="0">
                <a:solidFill>
                  <a:srgbClr val="FFC000"/>
                </a:solidFill>
              </a:rPr>
              <a:t>ৎ </a:t>
            </a:r>
            <a:r>
              <a:rPr lang="en-US" sz="2800" dirty="0" err="1" smtClean="0">
                <a:solidFill>
                  <a:srgbClr val="FFC000"/>
                </a:solidFill>
              </a:rPr>
              <a:t>বা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ইলেক্ট্রিসিটি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কি</a:t>
            </a:r>
            <a:r>
              <a:rPr lang="en-US" sz="2800" dirty="0" smtClean="0">
                <a:solidFill>
                  <a:srgbClr val="FFC000"/>
                </a:solidFill>
              </a:rPr>
              <a:t> ?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84986" y="962291"/>
            <a:ext cx="3404069" cy="3124201"/>
            <a:chOff x="5045530" y="2819400"/>
            <a:chExt cx="3404068" cy="3124200"/>
          </a:xfrm>
        </p:grpSpPr>
        <p:sp>
          <p:nvSpPr>
            <p:cNvPr id="25" name="Oval 24"/>
            <p:cNvSpPr/>
            <p:nvPr/>
          </p:nvSpPr>
          <p:spPr>
            <a:xfrm>
              <a:off x="5045530" y="2819400"/>
              <a:ext cx="3404068" cy="31242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25420" y="2880937"/>
              <a:ext cx="3278246" cy="2960292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53505" y="1258601"/>
            <a:ext cx="2563152" cy="2523091"/>
            <a:chOff x="4707082" y="3071199"/>
            <a:chExt cx="2743200" cy="2700325"/>
          </a:xfrm>
        </p:grpSpPr>
        <p:sp>
          <p:nvSpPr>
            <p:cNvPr id="23" name="Oval 22"/>
            <p:cNvSpPr/>
            <p:nvPr/>
          </p:nvSpPr>
          <p:spPr>
            <a:xfrm>
              <a:off x="4707082" y="3071199"/>
              <a:ext cx="2743200" cy="270032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795572" y="3158307"/>
              <a:ext cx="2566219" cy="2526109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092657" y="1237621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15" name="Oval 14"/>
          <p:cNvSpPr/>
          <p:nvPr/>
        </p:nvSpPr>
        <p:spPr>
          <a:xfrm>
            <a:off x="3894208" y="2052782"/>
            <a:ext cx="881743" cy="9347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03187" y="3495800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4566971" y="3897565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18" name="Oval 17"/>
          <p:cNvSpPr/>
          <p:nvPr/>
        </p:nvSpPr>
        <p:spPr>
          <a:xfrm>
            <a:off x="3908063" y="3939843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19" name="Oval 18"/>
          <p:cNvSpPr/>
          <p:nvPr/>
        </p:nvSpPr>
        <p:spPr>
          <a:xfrm>
            <a:off x="2431894" y="2374938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20" name="Oval 19"/>
          <p:cNvSpPr/>
          <p:nvPr/>
        </p:nvSpPr>
        <p:spPr>
          <a:xfrm>
            <a:off x="5791121" y="2391110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21" name="Oval 20"/>
          <p:cNvSpPr/>
          <p:nvPr/>
        </p:nvSpPr>
        <p:spPr>
          <a:xfrm>
            <a:off x="3550115" y="901052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>
            <a:off x="4435354" y="850869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1" name="Oval 30"/>
          <p:cNvSpPr/>
          <p:nvPr/>
        </p:nvSpPr>
        <p:spPr>
          <a:xfrm>
            <a:off x="1144541" y="1178437"/>
            <a:ext cx="463784" cy="2580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0088" y="4857644"/>
            <a:ext cx="8253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একটি পরমাণুতে একটি ইলেকট্রন এসে নতুন পরমাণুতে যোগ দেয়, তখন ঐ পরমাণুতে নেগেটিভ চার্জের সৃষ্টি হয়। এ অতিরিক্ত ইলেক্ট্রঙ্কে শক্তির সাহায্যে প্রবাহ করা যায়। পদার্থে এ ধরনের ইলেক্ট্রন প্রবাহকে বিদ্যুৎ বা ইলেক্ট্রিসিটি বলে।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04913 0.04005 C 0.05938 0.04907 0.07483 0.05393 0.0908 0.05393 C 0.1092 0.05393 0.12379 0.04907 0.13403 0.04005 L 0.18333 7.40741E-7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79579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কতগুলো পরমাণু মিলে অণু গঠিত হয়।</a:t>
            </a:r>
            <a:r>
              <a:rPr lang="bn-IN" sz="2400" dirty="0" smtClean="0"/>
              <a:t> এরা স্বাধীন কিন্তু রাসায়নিক বিক্রিয়া করতে পারে না।</a:t>
            </a:r>
            <a:r>
              <a:rPr lang="bn-BD" sz="2400" dirty="0" smtClean="0"/>
              <a:t> </a:t>
            </a:r>
            <a:endParaRPr lang="bn-IN" sz="2400" dirty="0" smtClean="0"/>
          </a:p>
          <a:p>
            <a:r>
              <a:rPr lang="bn-BD" dirty="0" smtClean="0">
                <a:solidFill>
                  <a:srgbClr val="FF0000"/>
                </a:solidFill>
              </a:rPr>
              <a:t>যেমন ২ টি অক্সিজেন পরমাণু ও ২ টি হা</a:t>
            </a:r>
            <a:r>
              <a:rPr lang="bn-IN" dirty="0" smtClean="0">
                <a:solidFill>
                  <a:srgbClr val="FF0000"/>
                </a:solidFill>
              </a:rPr>
              <a:t>ইড্রোজেন নিয়ে পানি অণু গঠিত হয়।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CC00"/>
                </a:solidFill>
              </a:rPr>
              <a:t>পরমাণু মৌলিক পদার্থের ক্ষুদ্রতম কণা । যার স্বাধীন অস্তিত্ব নাই </a:t>
            </a:r>
            <a:r>
              <a:rPr lang="bn-IN" dirty="0">
                <a:solidFill>
                  <a:srgbClr val="FFCC00"/>
                </a:solidFill>
              </a:rPr>
              <a:t>কিন্তু রাসায়নিক বিক্রিয়া করতে </a:t>
            </a:r>
            <a:r>
              <a:rPr lang="bn-IN" dirty="0" smtClean="0">
                <a:solidFill>
                  <a:srgbClr val="FFCC00"/>
                </a:solidFill>
              </a:rPr>
              <a:t>পারে।</a:t>
            </a:r>
            <a:r>
              <a:rPr lang="bn-BD" dirty="0" smtClean="0">
                <a:solidFill>
                  <a:srgbClr val="FFCC00"/>
                </a:solidFill>
              </a:rPr>
              <a:t> </a:t>
            </a:r>
            <a:endParaRPr lang="bn-IN" dirty="0" smtClean="0">
              <a:solidFill>
                <a:srgbClr val="FFCC00"/>
              </a:solidFill>
            </a:endParaRPr>
          </a:p>
          <a:p>
            <a:r>
              <a:rPr lang="bn-IN" dirty="0" smtClean="0">
                <a:solidFill>
                  <a:srgbClr val="FFCC00"/>
                </a:solidFill>
              </a:rPr>
              <a:t>এদের মধ্যে ইলেক্ট্রন, প্রোটন ও নিউটন পাওয়া যায়। </a:t>
            </a:r>
            <a:endParaRPr lang="bn-IN" dirty="0">
              <a:solidFill>
                <a:srgbClr val="FF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0537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পারমাণবিক গঠনের জন্য দুটি বিষয় বিবেচনা করা হয়। যথাঃ</a:t>
            </a:r>
          </a:p>
          <a:p>
            <a:r>
              <a:rPr lang="bn-IN" dirty="0" smtClean="0"/>
              <a:t>১</a:t>
            </a:r>
            <a:r>
              <a:rPr lang="bn-IN" dirty="0" smtClean="0">
                <a:solidFill>
                  <a:srgbClr val="00B0F0"/>
                </a:solidFill>
              </a:rPr>
              <a:t>। সর্বশেষ কক্ষে ৮ টির বেশি ইলেক্ট্রন থাকতে পারবে না এবং </a:t>
            </a:r>
          </a:p>
          <a:p>
            <a:r>
              <a:rPr lang="bn-IN" dirty="0" smtClean="0">
                <a:solidFill>
                  <a:srgbClr val="00B0F0"/>
                </a:solidFill>
              </a:rPr>
              <a:t>২। যে কোনো কক্ষে ১৮ টির বেশি ইলেক্ট্রন থাকবে না।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278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85331" y="1673995"/>
            <a:ext cx="2362200" cy="2068105"/>
            <a:chOff x="4892437" y="2707977"/>
            <a:chExt cx="3823011" cy="3347045"/>
          </a:xfrm>
        </p:grpSpPr>
        <p:grpSp>
          <p:nvGrpSpPr>
            <p:cNvPr id="7" name="Group 6"/>
            <p:cNvGrpSpPr/>
            <p:nvPr/>
          </p:nvGrpSpPr>
          <p:grpSpPr>
            <a:xfrm>
              <a:off x="5045529" y="2819399"/>
              <a:ext cx="3404069" cy="3124201"/>
              <a:chOff x="5045530" y="2819400"/>
              <a:chExt cx="3404068" cy="31242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45530" y="2819400"/>
                <a:ext cx="3404068" cy="3124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125420" y="2880937"/>
                <a:ext cx="3278246" cy="2960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514048" y="3115709"/>
              <a:ext cx="2563152" cy="2523091"/>
              <a:chOff x="4707082" y="3071199"/>
              <a:chExt cx="2743200" cy="2700325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707082" y="3071199"/>
                <a:ext cx="2743200" cy="270032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795572" y="3158307"/>
                <a:ext cx="2566219" cy="2526109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6553200" y="3094729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354751" y="3909890"/>
              <a:ext cx="881743" cy="934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563730" y="5352908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027514" y="5754673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368606" y="5796951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92437" y="4232046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251664" y="4248218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010658" y="2758160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895897" y="2707977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1498" y="915399"/>
            <a:ext cx="6488305" cy="2736720"/>
            <a:chOff x="598295" y="2149872"/>
            <a:chExt cx="6488305" cy="2736720"/>
          </a:xfrm>
        </p:grpSpPr>
        <p:sp>
          <p:nvSpPr>
            <p:cNvPr id="23" name="Rounded Rectangle 22"/>
            <p:cNvSpPr/>
            <p:nvPr/>
          </p:nvSpPr>
          <p:spPr>
            <a:xfrm>
              <a:off x="623455" y="2149872"/>
              <a:ext cx="2503833" cy="648290"/>
            </a:xfrm>
            <a:prstGeom prst="roundRect">
              <a:avLst>
                <a:gd name="adj" fmla="val 214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ইলেকট্রনের </a:t>
              </a:r>
              <a:r>
                <a:rPr lang="bn-IN" dirty="0" smtClean="0"/>
                <a:t>বৈশিষ্ট্যঃ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8295" y="3686263"/>
              <a:ext cx="48629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১। নেগেটিভ চার্জ বহন করে।</a:t>
              </a:r>
            </a:p>
            <a:p>
              <a:r>
                <a:rPr lang="bn-IN" dirty="0" smtClean="0"/>
                <a:t>২। এর ভর </a:t>
              </a:r>
              <a:r>
                <a:rPr lang="en-US" dirty="0" smtClean="0"/>
                <a:t>9.1 * 10</a:t>
              </a:r>
              <a:r>
                <a:rPr lang="en-US" baseline="40000" dirty="0" smtClean="0"/>
                <a:t>-31</a:t>
              </a:r>
              <a:r>
                <a:rPr lang="en-US" dirty="0" smtClean="0"/>
                <a:t> KG</a:t>
              </a:r>
              <a:r>
                <a:rPr lang="bn-IN" dirty="0" smtClean="0"/>
                <a:t>  (প্রায়)</a:t>
              </a:r>
            </a:p>
            <a:p>
              <a:r>
                <a:rPr lang="bn-IN" dirty="0" smtClean="0"/>
                <a:t>৩। বিদ্যুৎ</a:t>
              </a:r>
              <a:r>
                <a:rPr lang="en-US" dirty="0" smtClean="0"/>
                <a:t> </a:t>
              </a:r>
              <a:r>
                <a:rPr lang="bn-IN" dirty="0" smtClean="0"/>
                <a:t>মাত্রা </a:t>
              </a:r>
              <a:r>
                <a:rPr lang="en-US" dirty="0"/>
                <a:t>-4.8029 * 10</a:t>
              </a:r>
              <a:r>
                <a:rPr lang="en-US" baseline="40000" dirty="0"/>
                <a:t>-17</a:t>
              </a:r>
              <a:r>
                <a:rPr lang="en-US" dirty="0"/>
                <a:t> </a:t>
              </a:r>
              <a:r>
                <a:rPr lang="en-US" dirty="0" err="1"/>
                <a:t>esu</a:t>
              </a:r>
              <a:r>
                <a:rPr lang="bn-IN" dirty="0"/>
                <a:t> </a:t>
              </a:r>
              <a:endParaRPr lang="bn-IN" dirty="0" smtClean="0"/>
            </a:p>
            <a:p>
              <a:r>
                <a:rPr lang="bn-IN" dirty="0" smtClean="0"/>
                <a:t>৪। ব্যাসার্ধ  </a:t>
              </a:r>
              <a:r>
                <a:rPr lang="en-US" dirty="0" smtClean="0"/>
                <a:t>1.4 * 10</a:t>
              </a:r>
              <a:r>
                <a:rPr lang="en-US" baseline="40000" dirty="0" smtClean="0"/>
                <a:t>-15</a:t>
              </a:r>
              <a:r>
                <a:rPr lang="en-US" dirty="0" smtClean="0"/>
                <a:t> m</a:t>
              </a:r>
              <a:r>
                <a:rPr lang="bn-IN" dirty="0" smtClean="0"/>
                <a:t> </a:t>
              </a:r>
              <a:r>
                <a:rPr lang="bn-IN" dirty="0"/>
                <a:t>(প্রায়</a:t>
              </a:r>
              <a:r>
                <a:rPr lang="bn-IN" dirty="0" smtClean="0"/>
                <a:t>) 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311" y="2986496"/>
              <a:ext cx="6479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১৯১৩ সালে বিজ্ঞানি নিলস বোর ইলেক্ট্রন আবিষ্কার করেন। এটি </a:t>
              </a:r>
              <a:r>
                <a:rPr lang="en-US" dirty="0" smtClean="0"/>
                <a:t>E</a:t>
              </a:r>
              <a:r>
                <a:rPr lang="bn-BD" dirty="0" smtClean="0"/>
                <a:t> </a:t>
              </a:r>
              <a:r>
                <a:rPr lang="bn-BD" dirty="0"/>
                <a:t>দ্বারা</a:t>
              </a:r>
              <a:r>
                <a:rPr lang="en-US" dirty="0" smtClean="0"/>
                <a:t> </a:t>
              </a:r>
              <a:r>
                <a:rPr lang="bn-IN" dirty="0" smtClean="0"/>
                <a:t> প্রকাশ করা হয়।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2177" y="3938911"/>
            <a:ext cx="6488305" cy="2736720"/>
            <a:chOff x="598295" y="2149872"/>
            <a:chExt cx="6488305" cy="2736720"/>
          </a:xfrm>
        </p:grpSpPr>
        <p:sp>
          <p:nvSpPr>
            <p:cNvPr id="29" name="Rounded Rectangle 28"/>
            <p:cNvSpPr/>
            <p:nvPr/>
          </p:nvSpPr>
          <p:spPr>
            <a:xfrm>
              <a:off x="623455" y="2149872"/>
              <a:ext cx="2503833" cy="648290"/>
            </a:xfrm>
            <a:prstGeom prst="roundRect">
              <a:avLst>
                <a:gd name="adj" fmla="val 214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প্রোটনের</a:t>
              </a:r>
              <a:r>
                <a:rPr lang="bn-IN" dirty="0" smtClean="0"/>
                <a:t> বৈশিষ্ট্যঃ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8295" y="3686263"/>
              <a:ext cx="48629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১। </a:t>
              </a:r>
              <a:r>
                <a:rPr lang="bn-BD" dirty="0" smtClean="0"/>
                <a:t>পজেটিভ</a:t>
              </a:r>
              <a:r>
                <a:rPr lang="bn-IN" dirty="0" smtClean="0"/>
                <a:t> চার্জ বহন করে।</a:t>
              </a:r>
            </a:p>
            <a:p>
              <a:r>
                <a:rPr lang="bn-IN" dirty="0" smtClean="0"/>
                <a:t>২। এর ভর </a:t>
              </a:r>
              <a:r>
                <a:rPr lang="en-US" dirty="0" smtClean="0"/>
                <a:t>1.675 * 10</a:t>
              </a:r>
              <a:r>
                <a:rPr lang="en-US" baseline="40000" dirty="0" smtClean="0"/>
                <a:t>-27</a:t>
              </a:r>
              <a:r>
                <a:rPr lang="en-US" dirty="0" smtClean="0"/>
                <a:t> KG</a:t>
              </a:r>
              <a:r>
                <a:rPr lang="bn-IN" dirty="0" smtClean="0"/>
                <a:t>  (প্রায়)</a:t>
              </a:r>
            </a:p>
            <a:p>
              <a:r>
                <a:rPr lang="bn-IN" dirty="0" smtClean="0"/>
                <a:t>৩। বিদ্যুৎ</a:t>
              </a:r>
              <a:r>
                <a:rPr lang="en-US" dirty="0" smtClean="0"/>
                <a:t> </a:t>
              </a:r>
              <a:r>
                <a:rPr lang="bn-IN" dirty="0" smtClean="0"/>
                <a:t>মাত্রা </a:t>
              </a:r>
              <a:r>
                <a:rPr lang="en-US" dirty="0"/>
                <a:t>+</a:t>
              </a:r>
              <a:r>
                <a:rPr lang="en-US" dirty="0" smtClean="0"/>
                <a:t>4.8029 </a:t>
              </a:r>
              <a:r>
                <a:rPr lang="en-US" dirty="0"/>
                <a:t>* </a:t>
              </a:r>
              <a:r>
                <a:rPr lang="en-US" dirty="0" smtClean="0"/>
                <a:t>10</a:t>
              </a:r>
              <a:r>
                <a:rPr lang="en-US" baseline="40000" dirty="0" smtClean="0"/>
                <a:t>-10</a:t>
              </a:r>
              <a:r>
                <a:rPr lang="en-US" dirty="0" smtClean="0"/>
                <a:t> </a:t>
              </a:r>
              <a:r>
                <a:rPr lang="en-US" dirty="0" err="1"/>
                <a:t>esu</a:t>
              </a:r>
              <a:r>
                <a:rPr lang="bn-IN" dirty="0"/>
                <a:t> </a:t>
              </a:r>
              <a:endParaRPr lang="bn-IN" dirty="0" smtClean="0"/>
            </a:p>
            <a:p>
              <a:r>
                <a:rPr lang="bn-IN" dirty="0" smtClean="0"/>
                <a:t>৪। ব্যাসার্ধ  </a:t>
              </a:r>
              <a:r>
                <a:rPr lang="en-US" dirty="0" smtClean="0"/>
                <a:t>1.4 * 10</a:t>
              </a:r>
              <a:r>
                <a:rPr lang="en-US" baseline="40000" dirty="0" smtClean="0"/>
                <a:t>-27</a:t>
              </a:r>
              <a:r>
                <a:rPr lang="en-US" dirty="0" smtClean="0"/>
                <a:t> m</a:t>
              </a:r>
              <a:r>
                <a:rPr lang="bn-IN" dirty="0" smtClean="0"/>
                <a:t>  </a:t>
              </a:r>
              <a:r>
                <a:rPr lang="bn-IN" dirty="0"/>
                <a:t>(প্রায়</a:t>
              </a:r>
              <a:r>
                <a:rPr lang="bn-IN" dirty="0" smtClean="0"/>
                <a:t>)</a:t>
              </a:r>
              <a:endParaRPr lang="bn-IN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7311" y="2986496"/>
              <a:ext cx="6479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এটি</a:t>
              </a:r>
              <a:r>
                <a:rPr lang="en-US" dirty="0" smtClean="0"/>
                <a:t> </a:t>
              </a:r>
              <a:r>
                <a:rPr lang="bn-BD" dirty="0" smtClean="0"/>
                <a:t>ইলেকট্রনের তু</a:t>
              </a:r>
              <a:r>
                <a:rPr lang="bn-IN" dirty="0" smtClean="0"/>
                <a:t>লনায় ১৮৩৭ গুণ বেশি ভারী। এটি </a:t>
              </a:r>
              <a:r>
                <a:rPr lang="en-US" dirty="0" smtClean="0"/>
                <a:t>P</a:t>
              </a:r>
              <a:r>
                <a:rPr lang="bn-BD" dirty="0" smtClean="0"/>
                <a:t> </a:t>
              </a:r>
              <a:r>
                <a:rPr lang="bn-BD" dirty="0"/>
                <a:t>দ্বারা</a:t>
              </a:r>
              <a:r>
                <a:rPr lang="bn-IN" dirty="0" smtClean="0"/>
                <a:t> প্রকাশ করা হয়।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04858" y="3034511"/>
            <a:ext cx="6488305" cy="2459721"/>
            <a:chOff x="598295" y="2149872"/>
            <a:chExt cx="6488305" cy="2459721"/>
          </a:xfrm>
        </p:grpSpPr>
        <p:sp>
          <p:nvSpPr>
            <p:cNvPr id="33" name="Rounded Rectangle 32"/>
            <p:cNvSpPr/>
            <p:nvPr/>
          </p:nvSpPr>
          <p:spPr>
            <a:xfrm>
              <a:off x="623455" y="2149872"/>
              <a:ext cx="2503833" cy="648290"/>
            </a:xfrm>
            <a:prstGeom prst="roundRect">
              <a:avLst>
                <a:gd name="adj" fmla="val 2141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নিউটনের বৈশিষ্ট্যঃ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8295" y="3686263"/>
              <a:ext cx="48629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১। এটি বিদ্যুৎ নিরপেক্ষ ।</a:t>
              </a:r>
            </a:p>
            <a:p>
              <a:r>
                <a:rPr lang="bn-IN" dirty="0" smtClean="0"/>
                <a:t>২। এর ভর </a:t>
              </a:r>
              <a:r>
                <a:rPr lang="en-US" dirty="0" smtClean="0"/>
                <a:t>1.675 * 10</a:t>
              </a:r>
              <a:r>
                <a:rPr lang="en-US" baseline="40000" dirty="0" smtClean="0"/>
                <a:t>-27</a:t>
              </a:r>
              <a:r>
                <a:rPr lang="en-US" dirty="0" smtClean="0"/>
                <a:t> KG</a:t>
              </a:r>
              <a:r>
                <a:rPr lang="bn-IN" dirty="0" smtClean="0"/>
                <a:t>  (প্রায়)</a:t>
              </a:r>
            </a:p>
            <a:p>
              <a:r>
                <a:rPr lang="bn-IN" dirty="0"/>
                <a:t>৩</a:t>
              </a:r>
              <a:r>
                <a:rPr lang="bn-IN" dirty="0" smtClean="0"/>
                <a:t>। ব্যাসার্ধ  </a:t>
              </a:r>
              <a:r>
                <a:rPr lang="en-US" dirty="0" smtClean="0"/>
                <a:t>1.4 * 10</a:t>
              </a:r>
              <a:r>
                <a:rPr lang="en-US" baseline="40000" dirty="0" smtClean="0"/>
                <a:t>-15</a:t>
              </a:r>
              <a:r>
                <a:rPr lang="en-US" dirty="0" smtClean="0"/>
                <a:t> m</a:t>
              </a:r>
              <a:r>
                <a:rPr lang="bn-IN" dirty="0" smtClean="0"/>
                <a:t>  </a:t>
              </a:r>
              <a:r>
                <a:rPr lang="bn-IN" dirty="0"/>
                <a:t>(প্রায়</a:t>
              </a:r>
              <a:r>
                <a:rPr lang="bn-IN" dirty="0" smtClean="0"/>
                <a:t>)</a:t>
              </a:r>
              <a:endParaRPr lang="b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7311" y="2986496"/>
              <a:ext cx="64792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ব্রিট্রিশ পদার্থ বিজ্ঞানি স্যার জেমস চ্যাডউইক ১৯৩২ সালে নিউট্রন আবিষ্কার করেন। এটি </a:t>
              </a:r>
              <a:r>
                <a:rPr lang="en-US" dirty="0" smtClean="0"/>
                <a:t>N</a:t>
              </a:r>
              <a:r>
                <a:rPr lang="bn-IN" dirty="0" smtClean="0"/>
                <a:t> </a:t>
              </a:r>
              <a:r>
                <a:rPr lang="bn-BD" dirty="0" smtClean="0"/>
                <a:t>দ্বারা </a:t>
              </a:r>
              <a:r>
                <a:rPr lang="bn-IN" dirty="0" smtClean="0"/>
                <a:t>প্রকাশ করা হয়।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95859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7" y="1143000"/>
            <a:ext cx="8697039" cy="22690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ইলেক্ট্রন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</a:rPr>
              <a:t>গ্রিক শব্দ, এর অর্থ সোলেমানী পাথর বা আম্বর।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bn-IN" sz="2400" dirty="0" smtClean="0"/>
              <a:t>একটি </a:t>
            </a:r>
            <a:r>
              <a:rPr lang="bn-IN" sz="2400" dirty="0"/>
              <a:t>পরমাণুতে একটি ইলেকট্রন এসে নতুন পরমাণুতে যোগ দেয়, তখন ঐ পরমাণুতে নেগেটিভ চার্জের সৃষ্টি হয়। এ অতিরিক্ত ইলেক্ট্রঙ্কে শক্তির সাহায্যে প্রবাহ করা যায়। পদার্থে এ ধরনের ইলেক্ট্রন প্রবাহকে বিদ্যুৎ বা ইলেক্ট্রিসিটি বলে।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5805" y="295736"/>
            <a:ext cx="49530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বিদ্যু</a:t>
            </a:r>
            <a:r>
              <a:rPr lang="en-US" sz="2800" dirty="0" smtClean="0">
                <a:solidFill>
                  <a:srgbClr val="FF0000"/>
                </a:solidFill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ইলেক্ট্রিসিটি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736085"/>
            <a:ext cx="8703966" cy="1247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bg1"/>
                </a:solidFill>
              </a:rPr>
              <a:t>কোনো বর্তনীর মধ্য দিয়ে বিদ্যুৎ প্রবাহের ফ্লে কতগুলো লক্ষণ বা ফল প্রকাশ পায়, তাকে ইলেক্ট্রিসিটি ইফেক্ট বা প্রতিক্রিয়া বলে।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563696">
            <a:off x="2716039" y="3838429"/>
            <a:ext cx="343205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41645" y="5104492"/>
            <a:ext cx="20574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স্থির বিদ্যুৎ  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8774041">
            <a:off x="5291014" y="3822757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43704" y="5078353"/>
            <a:ext cx="1821873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চল বিদ্যুৎ 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387983" y="2971800"/>
            <a:ext cx="5630447" cy="121058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</a:rPr>
              <a:t>বিদ্যু</a:t>
            </a:r>
            <a:r>
              <a:rPr lang="en-US" sz="2000" dirty="0">
                <a:solidFill>
                  <a:srgbClr val="FF0000"/>
                </a:solidFill>
              </a:rPr>
              <a:t>ৎ </a:t>
            </a:r>
            <a:r>
              <a:rPr lang="en-US" sz="2000" dirty="0" err="1">
                <a:solidFill>
                  <a:srgbClr val="FF0000"/>
                </a:solidFill>
              </a:rPr>
              <a:t>বা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ইলেক্ট্রিসিটি</a:t>
            </a:r>
            <a:r>
              <a:rPr lang="bn-IN" sz="2000" dirty="0">
                <a:solidFill>
                  <a:srgbClr val="FF0000"/>
                </a:solidFill>
              </a:rPr>
              <a:t>র শ্রেনীবিভাগ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2" grpId="0" animBg="1"/>
      <p:bldP spid="7" grpId="0" animBg="1"/>
      <p:bldP spid="17" grpId="0" animBg="1"/>
      <p:bldP spid="20" grpId="0" animBg="1"/>
      <p:bldP spid="21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wn Arrow 38"/>
          <p:cNvSpPr/>
          <p:nvPr/>
        </p:nvSpPr>
        <p:spPr>
          <a:xfrm>
            <a:off x="7806971" y="2862198"/>
            <a:ext cx="387969" cy="10799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791627" y="2852204"/>
            <a:ext cx="387969" cy="10799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3265281" y="2886011"/>
            <a:ext cx="387969" cy="10799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823976" y="2817130"/>
            <a:ext cx="387969" cy="107993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418185" y="838200"/>
            <a:ext cx="36189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318346" y="8382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12836" y="2235636"/>
            <a:ext cx="18141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তাপীয় ইফেক্ট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713215" y="2235636"/>
            <a:ext cx="186659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রাসায়নিক ইফেক্ট</a:t>
            </a: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18863067">
            <a:off x="6775828" y="1014895"/>
            <a:ext cx="36189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2443986">
            <a:off x="1972129" y="1020626"/>
            <a:ext cx="36189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59353" y="2265317"/>
            <a:ext cx="18141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জীব শরীরের উপর  ইফেক্ট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86236" y="2249491"/>
            <a:ext cx="1814155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চৌম্বকীয় ইফেক্ট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607169" y="458129"/>
            <a:ext cx="5630447" cy="1210587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</a:rPr>
              <a:t>বিদ্যু</a:t>
            </a:r>
            <a:r>
              <a:rPr lang="en-US" sz="2000" dirty="0">
                <a:solidFill>
                  <a:srgbClr val="FF0000"/>
                </a:solidFill>
              </a:rPr>
              <a:t>ৎ </a:t>
            </a:r>
            <a:r>
              <a:rPr lang="en-US" sz="2000" dirty="0" err="1">
                <a:solidFill>
                  <a:srgbClr val="FF0000"/>
                </a:solidFill>
              </a:rPr>
              <a:t>বা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ইলেক্ট্রিসিটি</a:t>
            </a:r>
            <a:r>
              <a:rPr lang="bn-IN" sz="2000" dirty="0">
                <a:solidFill>
                  <a:srgbClr val="FF0000"/>
                </a:solidFill>
              </a:rPr>
              <a:t>র </a:t>
            </a:r>
            <a:r>
              <a:rPr lang="bn-IN" sz="2000" dirty="0" smtClean="0">
                <a:solidFill>
                  <a:srgbClr val="FF0000"/>
                </a:solidFill>
              </a:rPr>
              <a:t>প্রতিক্রিয়া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" y="4117366"/>
            <a:ext cx="2238375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00" y="4117366"/>
            <a:ext cx="2476500" cy="21310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28" y="4117366"/>
            <a:ext cx="1874525" cy="21310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5" y="4065298"/>
            <a:ext cx="2057400" cy="21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74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5" grpId="0" animBg="1"/>
      <p:bldP spid="3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3124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52400" y="914400"/>
            <a:ext cx="8839200" cy="2514600"/>
            <a:chOff x="152400" y="914400"/>
            <a:chExt cx="8839200" cy="2514600"/>
          </a:xfrm>
        </p:grpSpPr>
        <p:pic>
          <p:nvPicPr>
            <p:cNvPr id="8" name="Picture 7" descr="bar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14400"/>
              <a:ext cx="4495800" cy="2514600"/>
            </a:xfrm>
            <a:prstGeom prst="rect">
              <a:avLst/>
            </a:prstGeom>
          </p:spPr>
        </p:pic>
        <p:pic>
          <p:nvPicPr>
            <p:cNvPr id="11" name="Picture 10" descr="bar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9" y="914400"/>
              <a:ext cx="4419601" cy="2514600"/>
            </a:xfrm>
            <a:prstGeom prst="rect">
              <a:avLst/>
            </a:prstGeom>
          </p:spPr>
        </p:pic>
      </p:grp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3962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পরমাণুর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স্থায়ী কণিকার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অঙ্কন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করবে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2196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 rot="20594074">
            <a:off x="103800" y="953935"/>
            <a:ext cx="8967018" cy="521107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সকলকে  </a:t>
            </a:r>
            <a:endParaRPr lang="en-US" sz="6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3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4477"/>
            <a:ext cx="2667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>
          <a:xfrm>
            <a:off x="533400" y="3581400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ইকবাল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হোসেন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বরদিয়া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আহম্মেদ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দক্ষিণ,চাঁদপুর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01830336596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201205_23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2438400" cy="2438400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5286375" y="3560618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b="1" noProof="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শ্রেণীঃ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নবম ( ভোকেশনাল)</a:t>
            </a:r>
            <a:endParaRPr lang="bn-IN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bn-IN" sz="24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বিষয়ঃ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জেনারেল ইলেক্ট্রিসিটি ওয়ার্কস- ১ 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প্রথম </a:t>
            </a:r>
            <a:endParaRPr lang="bn-BD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209"/>
            <a:ext cx="1905000" cy="221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143000" y="304800"/>
            <a:ext cx="6096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714500" y="1828800"/>
            <a:ext cx="5715000" cy="3581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CC00"/>
                </a:solidFill>
              </a:rPr>
              <a:t>ইলেক্ট্রন ও ইলেক্ট্রিসিটি </a:t>
            </a:r>
            <a:endParaRPr lang="en-US" sz="54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Wave 22"/>
          <p:cNvSpPr/>
          <p:nvPr/>
        </p:nvSpPr>
        <p:spPr>
          <a:xfrm>
            <a:off x="152400" y="0"/>
            <a:ext cx="7391400" cy="8382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ক্লাশের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শিখনফল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191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ইলেক্ট্রন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কি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তা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বলতে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পরমাণুর স্থায়ী ও অ</a:t>
            </a:r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স্থায়ী কণিকা</a:t>
            </a:r>
            <a:r>
              <a:rPr lang="bn-BD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অণু ও 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পরমাণুর</a:t>
            </a:r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কি এবং এদের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গঠন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সম্পর্কে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ইলেক্ট্রিসিটি কি, শ্রেণীবিভাগ ও এর প্রতিক্রিয়া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সম্পর্কে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জানতে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পারবে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। </a:t>
            </a:r>
          </a:p>
        </p:txBody>
      </p:sp>
      <p:pic>
        <p:nvPicPr>
          <p:cNvPr id="25" name="Picture 24" descr="images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8839200" cy="3098800"/>
          </a:xfrm>
          <a:prstGeom prst="rect">
            <a:avLst/>
          </a:prstGeom>
        </p:spPr>
      </p:pic>
      <p:pic>
        <p:nvPicPr>
          <p:cNvPr id="26" name="Picture 25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8" name="Horizontal Scroll 17"/>
          <p:cNvSpPr/>
          <p:nvPr/>
        </p:nvSpPr>
        <p:spPr>
          <a:xfrm>
            <a:off x="221673" y="969567"/>
            <a:ext cx="7010400" cy="10668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</a:rPr>
              <a:t>আমরা জানি, অণুর ক্ষুদ্রতম অংশকে পরমাণু বলে। পরমাণুর মধ্যে আবার দুই ধরনের মূল কণিকা থাকে।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228600" y="228600"/>
            <a:ext cx="2057400" cy="533400"/>
          </a:xfrm>
          <a:prstGeom prst="wedge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ইলেট্রন </a:t>
            </a:r>
            <a:r>
              <a:rPr lang="en-US" sz="2400" dirty="0" err="1" smtClean="0">
                <a:solidFill>
                  <a:schemeClr val="bg1"/>
                </a:solidFill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 rot="19207635">
            <a:off x="5860640" y="2811662"/>
            <a:ext cx="405324" cy="14110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049264" y="4247103"/>
            <a:ext cx="1544102" cy="99604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অস্থায়ী </a:t>
            </a:r>
            <a:r>
              <a:rPr lang="bn-IN" dirty="0">
                <a:solidFill>
                  <a:schemeClr val="bg1"/>
                </a:solidFill>
              </a:rPr>
              <a:t>কণিকা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2071376">
            <a:off x="2939373" y="2802274"/>
            <a:ext cx="405324" cy="141106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53889" y="4212578"/>
            <a:ext cx="1621307" cy="9130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স্থায়ী কণিকা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013298" y="2077389"/>
            <a:ext cx="2933794" cy="132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পরমাণু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5" name="Down Arrow 14"/>
          <p:cNvSpPr/>
          <p:nvPr/>
        </p:nvSpPr>
        <p:spPr>
          <a:xfrm>
            <a:off x="4517818" y="4268514"/>
            <a:ext cx="336246" cy="10272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9207635">
            <a:off x="5704163" y="4307783"/>
            <a:ext cx="336246" cy="10272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60640" y="5352779"/>
            <a:ext cx="1280946" cy="7251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নিউটন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2071376">
            <a:off x="3269446" y="4331022"/>
            <a:ext cx="336246" cy="10272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0" y="5357717"/>
            <a:ext cx="1344993" cy="6646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ইলেক্ট্রন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37569" y="3851179"/>
            <a:ext cx="2529868" cy="7127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chemeClr val="tx1"/>
              </a:solidFill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</a:rPr>
              <a:t>স্থায়ী </a:t>
            </a:r>
            <a:r>
              <a:rPr lang="bn-IN" sz="2400" dirty="0">
                <a:solidFill>
                  <a:schemeClr val="tx1"/>
                </a:solidFill>
              </a:rPr>
              <a:t>কণিকা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24" name="Oval 23"/>
          <p:cNvSpPr/>
          <p:nvPr/>
        </p:nvSpPr>
        <p:spPr>
          <a:xfrm>
            <a:off x="4041296" y="5388173"/>
            <a:ext cx="1344993" cy="66469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bg1"/>
                </a:solidFill>
              </a:rPr>
              <a:t>প্রোটন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58496" y="629997"/>
            <a:ext cx="3200400" cy="3200400"/>
            <a:chOff x="6254347" y="1143000"/>
            <a:chExt cx="3200400" cy="3200400"/>
          </a:xfrm>
        </p:grpSpPr>
        <p:grpSp>
          <p:nvGrpSpPr>
            <p:cNvPr id="28" name="Group 27"/>
            <p:cNvGrpSpPr/>
            <p:nvPr/>
          </p:nvGrpSpPr>
          <p:grpSpPr>
            <a:xfrm>
              <a:off x="6254347" y="1143000"/>
              <a:ext cx="3200400" cy="3200400"/>
              <a:chOff x="2209800" y="990600"/>
              <a:chExt cx="4724400" cy="4724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09800" y="990600"/>
                <a:ext cx="4724400" cy="47244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62200" y="1143000"/>
                <a:ext cx="4419600" cy="4419600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7211291" y="2117760"/>
              <a:ext cx="1295400" cy="1295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নিউটন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প্রোটন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2473785" y="1897285"/>
            <a:ext cx="838200" cy="609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ইলেকট্রন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905050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85 -0.20995 C 0.28108 -0.20995 0.35729 -0.11342 0.35729 0.00602 C 0.35729 0.12547 0.28108 0.22292 0.18785 0.22292 C 0.09427 0.22292 0.01858 0.12547 0.01858 0.00602 C 0.01858 -0.11342 0.09427 -0.20995 0.18785 -0.20995 Z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37" grpId="0" animBg="1"/>
      <p:bldP spid="38" grpId="0" animBg="1"/>
      <p:bldP spid="35" grpId="0" animBg="1"/>
      <p:bldP spid="36" grpId="0" animBg="1"/>
      <p:bldP spid="3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8" name="Horizontal Scroll 17"/>
          <p:cNvSpPr/>
          <p:nvPr/>
        </p:nvSpPr>
        <p:spPr>
          <a:xfrm>
            <a:off x="281341" y="278016"/>
            <a:ext cx="7010400" cy="10668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</a:rPr>
              <a:t>আমরা জানি, অণুর ক্ষুদ্রতম অংশকে পরমাণু বলে। পরমাণুর মধ্যে আবার দুই ধরনের মূল কণিকা থাকে।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0792" y="407510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পরমাণুর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গঠন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Horizontal Scroll 22"/>
          <p:cNvSpPr/>
          <p:nvPr/>
        </p:nvSpPr>
        <p:spPr>
          <a:xfrm>
            <a:off x="281341" y="1376595"/>
            <a:ext cx="7010400" cy="1066800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কোন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একটি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পরমাণুর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কেন্দ্রে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নিউটন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প্রোটন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আর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কেন্দ্রের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চারদিকে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বৃত্তাকার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কক্ষপথে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ইলেকট্রন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ঘুরতে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থাকে</a:t>
            </a:r>
            <a:r>
              <a:rPr lang="en-US" b="1" dirty="0" smtClean="0">
                <a:solidFill>
                  <a:schemeClr val="bg1"/>
                </a:solidFill>
              </a:rPr>
              <a:t> ।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2663" y="2895600"/>
            <a:ext cx="7261144" cy="2744745"/>
            <a:chOff x="1166373" y="3495925"/>
            <a:chExt cx="7261144" cy="2744745"/>
          </a:xfrm>
        </p:grpSpPr>
        <p:sp>
          <p:nvSpPr>
            <p:cNvPr id="40" name="Down Arrow 39"/>
            <p:cNvSpPr/>
            <p:nvPr/>
          </p:nvSpPr>
          <p:spPr>
            <a:xfrm>
              <a:off x="4556924" y="4230416"/>
              <a:ext cx="405324" cy="1411065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Down Arrow 40"/>
            <p:cNvSpPr/>
            <p:nvPr/>
          </p:nvSpPr>
          <p:spPr>
            <a:xfrm rot="20283346">
              <a:off x="5695915" y="4302319"/>
              <a:ext cx="405324" cy="1411065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3229869" y="4244124"/>
              <a:ext cx="405324" cy="1411065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 rot="19207635">
              <a:off x="6266635" y="4033983"/>
              <a:ext cx="405324" cy="141106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977971" y="5410915"/>
              <a:ext cx="1449546" cy="648827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bg1"/>
                  </a:solidFill>
                </a:rPr>
                <a:t>এন্</a:t>
              </a:r>
              <a:r>
                <a:rPr lang="bn-IN" dirty="0" smtClean="0">
                  <a:solidFill>
                    <a:schemeClr val="bg1"/>
                  </a:solidFill>
                </a:rPr>
                <a:t>ট্রি নিউট্রন 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rot="2071376">
              <a:off x="2416276" y="4206899"/>
              <a:ext cx="405324" cy="1411065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166373" y="5577823"/>
              <a:ext cx="1452566" cy="52818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1"/>
                  </a:solidFill>
                </a:rPr>
                <a:t> </a:t>
              </a:r>
              <a:r>
                <a:rPr lang="bn-BD" dirty="0" smtClean="0">
                  <a:solidFill>
                    <a:schemeClr val="bg1"/>
                  </a:solidFill>
                </a:rPr>
                <a:t>পজিট্রন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852081" y="3495925"/>
              <a:ext cx="3343053" cy="15635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bn-IN" sz="2800" dirty="0" smtClean="0">
                  <a:solidFill>
                    <a:schemeClr val="tx1"/>
                  </a:solidFill>
                </a:rPr>
                <a:t>অস্থায়ী </a:t>
              </a:r>
              <a:r>
                <a:rPr lang="bn-IN" sz="2800" dirty="0">
                  <a:solidFill>
                    <a:schemeClr val="tx1"/>
                  </a:solidFill>
                </a:rPr>
                <a:t>কণিকা 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4400" dirty="0" smtClean="0"/>
                <a:t> </a:t>
              </a:r>
              <a:endParaRPr lang="en-US" sz="44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688559" y="5678579"/>
              <a:ext cx="1561162" cy="52953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bg1"/>
                  </a:solidFill>
                </a:rPr>
                <a:t>নিউট্রিনো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581994" y="5694212"/>
              <a:ext cx="1282247" cy="54645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1"/>
                  </a:solidFill>
                </a:rPr>
                <a:t>গ্রাস্ট্রিন </a:t>
              </a:r>
              <a:r>
                <a:rPr lang="bn-BD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320242" y="5694212"/>
              <a:ext cx="1113893" cy="52678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solidFill>
                    <a:schemeClr val="bg1"/>
                  </a:solidFill>
                </a:rPr>
                <a:t>মেসন </a:t>
              </a:r>
              <a:r>
                <a:rPr lang="bn-BD" dirty="0" smtClean="0">
                  <a:solidFill>
                    <a:schemeClr val="bg1"/>
                  </a:solidFill>
                </a:rPr>
                <a:t>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86000" y="3200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পরমাণু</a:t>
            </a:r>
            <a:r>
              <a:rPr lang="bn-IN" sz="2000" b="1" dirty="0" smtClean="0">
                <a:solidFill>
                  <a:srgbClr val="00B050"/>
                </a:solidFill>
              </a:rPr>
              <a:t>র স্থায়ী কণিকা</a:t>
            </a:r>
            <a:r>
              <a:rPr lang="bn-IN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0800" y="292358"/>
            <a:ext cx="2743200" cy="2908042"/>
            <a:chOff x="2667000" y="152400"/>
            <a:chExt cx="2133600" cy="2133600"/>
          </a:xfrm>
        </p:grpSpPr>
        <p:grpSp>
          <p:nvGrpSpPr>
            <p:cNvPr id="34" name="Group 33"/>
            <p:cNvGrpSpPr/>
            <p:nvPr/>
          </p:nvGrpSpPr>
          <p:grpSpPr>
            <a:xfrm>
              <a:off x="2667000" y="152400"/>
              <a:ext cx="2133600" cy="2133600"/>
              <a:chOff x="2667000" y="152400"/>
              <a:chExt cx="2133600" cy="21336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667000" y="228600"/>
                <a:ext cx="2133600" cy="1981200"/>
                <a:chOff x="2209800" y="990600"/>
                <a:chExt cx="4724400" cy="47244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209800" y="990600"/>
                  <a:ext cx="4724400" cy="47244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362200" y="1143000"/>
                  <a:ext cx="4419600" cy="4419600"/>
                </a:xfrm>
                <a:prstGeom prst="ellipse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3505200" y="152400"/>
                <a:ext cx="419100" cy="3048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E</a:t>
                </a:r>
                <a:endParaRPr lang="en-US" sz="2800" b="1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81400" y="1981200"/>
                <a:ext cx="419100" cy="3048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E</a:t>
                </a:r>
                <a:endParaRPr lang="en-US" sz="2800" b="1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429000" y="838200"/>
              <a:ext cx="685800" cy="685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4183698" y="1566825"/>
            <a:ext cx="1759902" cy="1236403"/>
          </a:xfrm>
          <a:prstGeom prst="straightConnector1">
            <a:avLst/>
          </a:prstGeom>
          <a:ln>
            <a:solidFill>
              <a:srgbClr val="B1CE0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Flowchart: Preparation 7"/>
          <p:cNvSpPr/>
          <p:nvPr/>
        </p:nvSpPr>
        <p:spPr>
          <a:xfrm>
            <a:off x="5643741" y="2937264"/>
            <a:ext cx="2137237" cy="9144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পজেটিভ চার্জযুক্ত </a:t>
            </a:r>
            <a:r>
              <a:rPr lang="bn-IN" sz="2800" dirty="0" smtClean="0">
                <a:solidFill>
                  <a:srgbClr val="FF0000"/>
                </a:solidFill>
              </a:rPr>
              <a:t>+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311897" y="1981200"/>
            <a:ext cx="1626011" cy="894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Flowchart: Preparation 46"/>
          <p:cNvSpPr/>
          <p:nvPr/>
        </p:nvSpPr>
        <p:spPr>
          <a:xfrm>
            <a:off x="307931" y="2937264"/>
            <a:ext cx="2137237" cy="9144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বিদ্যুৎ নিরপেক্ষ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" name="Flowchart: Preparation 51"/>
          <p:cNvSpPr/>
          <p:nvPr/>
        </p:nvSpPr>
        <p:spPr>
          <a:xfrm>
            <a:off x="2872115" y="5087264"/>
            <a:ext cx="2278250" cy="914400"/>
          </a:xfrm>
          <a:prstGeom prst="flowChartPrepa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N,P </a:t>
            </a:r>
            <a:r>
              <a:rPr lang="bn-BD" sz="2000" dirty="0" smtClean="0">
                <a:solidFill>
                  <a:srgbClr val="002060"/>
                </a:solidFill>
              </a:rPr>
              <a:t>ভর</a:t>
            </a:r>
            <a:r>
              <a:rPr lang="bn-IN" sz="2000" dirty="0" smtClean="0">
                <a:solidFill>
                  <a:srgbClr val="002060"/>
                </a:solidFill>
              </a:rPr>
              <a:t> প্রায়</a:t>
            </a:r>
            <a:r>
              <a:rPr lang="bn-BD" sz="2000" dirty="0" smtClean="0">
                <a:solidFill>
                  <a:srgbClr val="002060"/>
                </a:solidFill>
              </a:rPr>
              <a:t> সমান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 rot="18855080">
            <a:off x="2652039" y="3463731"/>
            <a:ext cx="530599" cy="1792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 rot="2697619">
            <a:off x="4857357" y="3495087"/>
            <a:ext cx="530599" cy="1792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91306" y="85242"/>
            <a:ext cx="2773105" cy="764680"/>
          </a:xfrm>
          <a:prstGeom prst="flowChartMulti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স্থায়ী কণিকার গঠন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47" grpId="0" animBg="1"/>
      <p:bldP spid="52" grpId="0" animBg="1"/>
      <p:bldP spid="42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04800"/>
            <a:ext cx="25908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Wave 11"/>
          <p:cNvSpPr/>
          <p:nvPr/>
        </p:nvSpPr>
        <p:spPr>
          <a:xfrm>
            <a:off x="1752600" y="2743200"/>
            <a:ext cx="5867400" cy="14478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পরমাণুতে কয় ধরনের কণিকা থাকে ?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3200" y="1371600"/>
            <a:ext cx="25908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সময়ঃ</a:t>
            </a:r>
            <a:r>
              <a:rPr lang="en-US" sz="2000" dirty="0" smtClean="0"/>
              <a:t> </a:t>
            </a:r>
            <a:r>
              <a:rPr lang="bn-IN" sz="2000" dirty="0"/>
              <a:t>১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মিনিট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281881"/>
            <a:ext cx="3657600" cy="4642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ব্যালেন্স ইলেট্রন কি 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479964" y="912190"/>
            <a:ext cx="3823011" cy="3347045"/>
            <a:chOff x="4892437" y="2707977"/>
            <a:chExt cx="3823011" cy="3347045"/>
          </a:xfrm>
        </p:grpSpPr>
        <p:grpSp>
          <p:nvGrpSpPr>
            <p:cNvPr id="7" name="Group 6"/>
            <p:cNvGrpSpPr/>
            <p:nvPr/>
          </p:nvGrpSpPr>
          <p:grpSpPr>
            <a:xfrm>
              <a:off x="5045529" y="2819399"/>
              <a:ext cx="3404069" cy="3124201"/>
              <a:chOff x="5045530" y="2819400"/>
              <a:chExt cx="3404068" cy="31242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45530" y="2819400"/>
                <a:ext cx="3404068" cy="31242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125420" y="2880937"/>
                <a:ext cx="3278246" cy="2960292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514048" y="3115709"/>
              <a:ext cx="2563152" cy="2523091"/>
              <a:chOff x="4707082" y="3071199"/>
              <a:chExt cx="2743200" cy="270032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707082" y="3071199"/>
                <a:ext cx="2743200" cy="270032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95572" y="3158307"/>
                <a:ext cx="2566219" cy="2526109"/>
              </a:xfrm>
              <a:prstGeom prst="ellipse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6553200" y="3094729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354751" y="3909890"/>
              <a:ext cx="881743" cy="9347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563730" y="5352908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7027514" y="5754673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368606" y="5796951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892437" y="4232046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8251664" y="4248218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010658" y="2758160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6895897" y="2707977"/>
              <a:ext cx="463784" cy="25807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E</a:t>
              </a:r>
              <a:endParaRPr lang="en-US" sz="2800" b="1" dirty="0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375971" y="4732166"/>
            <a:ext cx="8382000" cy="11373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0"/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একটি পরমানূর সর্বশেষ বাইরের কক্ষপথে যতগুলো ইলেক্ট্রন থাকে তাকে </a:t>
            </a:r>
            <a:r>
              <a:rPr lang="bn-IN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ব্যালেন্স </a:t>
            </a:r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ইলেট্রন</a:t>
            </a:r>
            <a:r>
              <a:rPr lang="bn-IN" sz="36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IN" sz="2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বলে।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6842" y="4259235"/>
            <a:ext cx="3956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FF00"/>
                </a:solidFill>
              </a:rPr>
              <a:t>অক্সিজেন পরমাণুর স্থায়ী কণিকার গঠন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63180" y="4641410"/>
            <a:ext cx="639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পরমাণুর ইলেক্ট্রন বিন্যাসের সূত্র হলঃ </a:t>
            </a:r>
            <a:r>
              <a:rPr lang="en-US" dirty="0" smtClean="0"/>
              <a:t>E = 2n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56" name="TextBox 55"/>
          <p:cNvSpPr txBox="1"/>
          <p:nvPr/>
        </p:nvSpPr>
        <p:spPr>
          <a:xfrm>
            <a:off x="1339306" y="5236239"/>
            <a:ext cx="6947444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এখানে </a:t>
            </a:r>
            <a:r>
              <a:rPr lang="en-US" sz="2400" dirty="0" smtClean="0"/>
              <a:t>n </a:t>
            </a:r>
            <a:r>
              <a:rPr lang="bn-BD" sz="2400" dirty="0" smtClean="0"/>
              <a:t>দ্বারা </a:t>
            </a:r>
            <a:r>
              <a:rPr lang="bn-IN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কক্ষপথ</a:t>
            </a:r>
            <a:r>
              <a:rPr lang="bn-BD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কে বুঝানো হয়েছে । </a:t>
            </a:r>
            <a:endParaRPr lang="bn-IN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/>
              <a:t>E </a:t>
            </a:r>
            <a:r>
              <a:rPr lang="en-US" sz="2400" dirty="0"/>
              <a:t>= </a:t>
            </a:r>
            <a:r>
              <a:rPr lang="en-US" sz="2400" dirty="0" smtClean="0"/>
              <a:t>2n</a:t>
            </a:r>
            <a:r>
              <a:rPr lang="en-US" sz="2400" baseline="30000" dirty="0" smtClean="0"/>
              <a:t>2</a:t>
            </a:r>
            <a:r>
              <a:rPr lang="bn-IN" sz="2400" baseline="30000" dirty="0" smtClean="0"/>
              <a:t>  </a:t>
            </a:r>
            <a:r>
              <a:rPr lang="bn-IN" sz="2400" dirty="0" smtClean="0"/>
              <a:t>= 2*1</a:t>
            </a:r>
            <a:r>
              <a:rPr lang="bn-IN" sz="2400" baseline="30000" dirty="0" smtClean="0"/>
              <a:t>2</a:t>
            </a:r>
            <a:r>
              <a:rPr lang="bn-IN" sz="2400" dirty="0" smtClean="0"/>
              <a:t> = 2</a:t>
            </a:r>
            <a:endParaRPr lang="bn-IN" sz="2400" baseline="30000" dirty="0" smtClean="0"/>
          </a:p>
          <a:p>
            <a:r>
              <a:rPr lang="en-US" sz="2400" dirty="0" smtClean="0"/>
              <a:t>E </a:t>
            </a:r>
            <a:r>
              <a:rPr lang="en-US" sz="2400" dirty="0"/>
              <a:t>= </a:t>
            </a:r>
            <a:r>
              <a:rPr lang="en-US" sz="2400" dirty="0" smtClean="0"/>
              <a:t>2n</a:t>
            </a:r>
            <a:r>
              <a:rPr lang="en-US" sz="2400" baseline="30000" dirty="0" smtClean="0"/>
              <a:t>2</a:t>
            </a:r>
            <a:r>
              <a:rPr lang="bn-IN" sz="2400" baseline="30000" dirty="0" smtClean="0"/>
              <a:t>  </a:t>
            </a:r>
            <a:r>
              <a:rPr lang="bn-IN" sz="2400" dirty="0"/>
              <a:t>= </a:t>
            </a:r>
            <a:r>
              <a:rPr lang="bn-IN" sz="2400" dirty="0" smtClean="0"/>
              <a:t>2*2</a:t>
            </a:r>
            <a:r>
              <a:rPr lang="bn-IN" sz="2400" baseline="30000" dirty="0" smtClean="0"/>
              <a:t>2</a:t>
            </a:r>
            <a:r>
              <a:rPr lang="bn-IN" sz="2400" dirty="0" smtClean="0"/>
              <a:t> =</a:t>
            </a:r>
            <a:r>
              <a:rPr lang="bn-IN" sz="2400" baseline="30000" dirty="0" smtClean="0"/>
              <a:t> </a:t>
            </a:r>
            <a:r>
              <a:rPr lang="bn-IN" sz="2400" dirty="0" smtClean="0"/>
              <a:t>8</a:t>
            </a:r>
            <a:endParaRPr lang="en-US" sz="2400" baseline="30000" dirty="0"/>
          </a:p>
          <a:p>
            <a:r>
              <a:rPr lang="en-US" sz="2400" dirty="0"/>
              <a:t>E = </a:t>
            </a:r>
            <a:r>
              <a:rPr lang="en-US" sz="2400" dirty="0" smtClean="0"/>
              <a:t>2n</a:t>
            </a:r>
            <a:r>
              <a:rPr lang="en-US" sz="2400" baseline="30000" dirty="0" smtClean="0"/>
              <a:t>2</a:t>
            </a:r>
            <a:r>
              <a:rPr lang="bn-IN" sz="2400" baseline="30000" dirty="0" smtClean="0"/>
              <a:t>  </a:t>
            </a:r>
            <a:r>
              <a:rPr lang="bn-IN" sz="2400" dirty="0" smtClean="0"/>
              <a:t>= 2*3</a:t>
            </a:r>
            <a:r>
              <a:rPr lang="bn-IN" sz="2400" baseline="30000" dirty="0" smtClean="0"/>
              <a:t>2</a:t>
            </a:r>
            <a:r>
              <a:rPr lang="bn-IN" sz="2400" dirty="0" smtClean="0"/>
              <a:t> =</a:t>
            </a:r>
            <a:r>
              <a:rPr lang="bn-IN" sz="2400" baseline="30000" dirty="0"/>
              <a:t> </a:t>
            </a:r>
            <a:r>
              <a:rPr lang="bn-IN" sz="2400" dirty="0" smtClean="0"/>
              <a:t>18</a:t>
            </a:r>
            <a:endParaRPr lang="bn-IN" sz="2400" baseline="30000" dirty="0"/>
          </a:p>
          <a:p>
            <a:endParaRPr lang="en-US" sz="2000" baseline="30000" dirty="0"/>
          </a:p>
          <a:p>
            <a:endParaRPr lang="bn-IN" dirty="0" smtClean="0"/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54" grpId="0"/>
      <p:bldP spid="55" grpId="0"/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1779</TotalTime>
  <Words>713</Words>
  <Application>Microsoft Office PowerPoint</Application>
  <PresentationFormat>On-screen Show (4:3)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SutonnyMJ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 waiting for you</dc:creator>
  <cp:lastModifiedBy>RASEL</cp:lastModifiedBy>
  <cp:revision>247</cp:revision>
  <dcterms:created xsi:type="dcterms:W3CDTF">2021-06-12T13:52:45Z</dcterms:created>
  <dcterms:modified xsi:type="dcterms:W3CDTF">2021-10-12T16:47:21Z</dcterms:modified>
</cp:coreProperties>
</file>