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137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2DDCDC-4C8E-4C31-A27D-2B2802B784D4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AFFEE7-89EE-4E07-838C-5556BEC38351}">
      <dgm:prSet phldrT="[Text]"/>
      <dgm:spPr/>
      <dgm:t>
        <a:bodyPr/>
        <a:lstStyle/>
        <a:p>
          <a:r>
            <a:rPr lang="bn-IN" dirty="0" smtClean="0"/>
            <a:t>(১)</a:t>
          </a:r>
        </a:p>
        <a:p>
          <a:r>
            <a:rPr lang="bn-IN" dirty="0" smtClean="0"/>
            <a:t>জনস্বার্থ সংশ্লিষ্ট মতামত</a:t>
          </a:r>
          <a:endParaRPr lang="en-US" dirty="0"/>
        </a:p>
      </dgm:t>
    </dgm:pt>
    <dgm:pt modelId="{F2CA1418-D6C9-441E-82E8-EBA59BEC3401}" type="parTrans" cxnId="{DF1FBC09-F371-4D11-B1F3-06F52E2FC724}">
      <dgm:prSet/>
      <dgm:spPr/>
      <dgm:t>
        <a:bodyPr/>
        <a:lstStyle/>
        <a:p>
          <a:endParaRPr lang="en-US"/>
        </a:p>
      </dgm:t>
    </dgm:pt>
    <dgm:pt modelId="{E29D87E9-B758-4813-B78F-3E07772C687E}" type="sibTrans" cxnId="{DF1FBC09-F371-4D11-B1F3-06F52E2FC724}">
      <dgm:prSet/>
      <dgm:spPr/>
      <dgm:t>
        <a:bodyPr/>
        <a:lstStyle/>
        <a:p>
          <a:endParaRPr lang="en-US"/>
        </a:p>
      </dgm:t>
    </dgm:pt>
    <dgm:pt modelId="{8F4EAD21-CA55-40B3-99BC-92F09C2A8CFE}">
      <dgm:prSet phldrT="[Text]"/>
      <dgm:spPr/>
      <dgm:t>
        <a:bodyPr/>
        <a:lstStyle/>
        <a:p>
          <a:r>
            <a:rPr lang="bn-IN" dirty="0" smtClean="0"/>
            <a:t>(২)</a:t>
          </a:r>
        </a:p>
        <a:p>
          <a:r>
            <a:rPr lang="bn-IN" dirty="0" smtClean="0"/>
            <a:t>জনকল্যাণকামী</a:t>
          </a:r>
          <a:endParaRPr lang="en-US" dirty="0"/>
        </a:p>
      </dgm:t>
    </dgm:pt>
    <dgm:pt modelId="{C871BFF0-5542-4B2E-B64B-E7FC74172006}" type="parTrans" cxnId="{7F04A187-F461-4557-9689-90A6DF13C9FD}">
      <dgm:prSet/>
      <dgm:spPr/>
      <dgm:t>
        <a:bodyPr/>
        <a:lstStyle/>
        <a:p>
          <a:endParaRPr lang="en-US"/>
        </a:p>
      </dgm:t>
    </dgm:pt>
    <dgm:pt modelId="{939AE80B-C089-42C7-B924-5D3DEF7AD549}" type="sibTrans" cxnId="{7F04A187-F461-4557-9689-90A6DF13C9FD}">
      <dgm:prSet/>
      <dgm:spPr/>
      <dgm:t>
        <a:bodyPr/>
        <a:lstStyle/>
        <a:p>
          <a:endParaRPr lang="en-US"/>
        </a:p>
      </dgm:t>
    </dgm:pt>
    <dgm:pt modelId="{F30F45F9-07EF-4435-9B88-2D16D1B808C5}">
      <dgm:prSet phldrT="[Text]"/>
      <dgm:spPr/>
      <dgm:t>
        <a:bodyPr/>
        <a:lstStyle/>
        <a:p>
          <a:r>
            <a:rPr lang="bn-IN" dirty="0" smtClean="0"/>
            <a:t>(৫)</a:t>
          </a:r>
        </a:p>
        <a:p>
          <a:r>
            <a:rPr lang="bn-IN" dirty="0" smtClean="0"/>
            <a:t>যুক্তিভিত্তিক </a:t>
          </a:r>
          <a:endParaRPr lang="en-US" dirty="0"/>
        </a:p>
      </dgm:t>
    </dgm:pt>
    <dgm:pt modelId="{37BEC72F-390F-4FD6-82B1-A86B9AB8B119}" type="parTrans" cxnId="{20873EFA-9B9A-4C40-A9C1-CD25C8B77206}">
      <dgm:prSet/>
      <dgm:spPr/>
      <dgm:t>
        <a:bodyPr/>
        <a:lstStyle/>
        <a:p>
          <a:endParaRPr lang="en-US"/>
        </a:p>
      </dgm:t>
    </dgm:pt>
    <dgm:pt modelId="{520758F2-DBD5-46D7-864E-C421ABE8A1CF}" type="sibTrans" cxnId="{20873EFA-9B9A-4C40-A9C1-CD25C8B77206}">
      <dgm:prSet/>
      <dgm:spPr/>
      <dgm:t>
        <a:bodyPr/>
        <a:lstStyle/>
        <a:p>
          <a:endParaRPr lang="en-US"/>
        </a:p>
      </dgm:t>
    </dgm:pt>
    <dgm:pt modelId="{88D13C2B-1A02-4389-AC88-DC0C3E9FFE93}">
      <dgm:prSet phldrT="[Text]"/>
      <dgm:spPr/>
      <dgm:t>
        <a:bodyPr/>
        <a:lstStyle/>
        <a:p>
          <a:r>
            <a:rPr lang="bn-IN" dirty="0" smtClean="0"/>
            <a:t>(৬)</a:t>
          </a:r>
        </a:p>
        <a:p>
          <a:r>
            <a:rPr lang="bn-IN" dirty="0" smtClean="0"/>
            <a:t>সংখ্যাগরিষ্ঠের মত</a:t>
          </a:r>
          <a:endParaRPr lang="en-US" dirty="0"/>
        </a:p>
      </dgm:t>
    </dgm:pt>
    <dgm:pt modelId="{DC7A3DBF-011A-4F79-A83C-33CC298F96B8}" type="parTrans" cxnId="{6D39ACA6-E116-4D1B-9DDB-D0C3E7088659}">
      <dgm:prSet/>
      <dgm:spPr/>
      <dgm:t>
        <a:bodyPr/>
        <a:lstStyle/>
        <a:p>
          <a:endParaRPr lang="en-US"/>
        </a:p>
      </dgm:t>
    </dgm:pt>
    <dgm:pt modelId="{3E0F3958-B3B5-4033-B62C-CA009B94B967}" type="sibTrans" cxnId="{6D39ACA6-E116-4D1B-9DDB-D0C3E7088659}">
      <dgm:prSet/>
      <dgm:spPr/>
      <dgm:t>
        <a:bodyPr/>
        <a:lstStyle/>
        <a:p>
          <a:endParaRPr lang="en-US"/>
        </a:p>
      </dgm:t>
    </dgm:pt>
    <dgm:pt modelId="{CBEAEA8F-DC8E-4289-B040-E4BF70049B98}" type="pres">
      <dgm:prSet presAssocID="{032DDCDC-4C8E-4C31-A27D-2B2802B784D4}" presName="matrix" presStyleCnt="0">
        <dgm:presLayoutVars>
          <dgm:chMax val="1"/>
          <dgm:dir/>
          <dgm:resizeHandles val="exact"/>
        </dgm:presLayoutVars>
      </dgm:prSet>
      <dgm:spPr/>
    </dgm:pt>
    <dgm:pt modelId="{CFE6EB64-50AC-41AF-A27C-7F9596DB2F83}" type="pres">
      <dgm:prSet presAssocID="{032DDCDC-4C8E-4C31-A27D-2B2802B784D4}" presName="diamond" presStyleLbl="bgShp" presStyleIdx="0" presStyleCnt="1"/>
      <dgm:spPr/>
    </dgm:pt>
    <dgm:pt modelId="{724A6912-6948-400C-A2D1-79344CBF505B}" type="pres">
      <dgm:prSet presAssocID="{032DDCDC-4C8E-4C31-A27D-2B2802B784D4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233DEA-4415-46D2-B9EA-4495949DCCA4}" type="pres">
      <dgm:prSet presAssocID="{032DDCDC-4C8E-4C31-A27D-2B2802B784D4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7CCA3D-F442-49BC-9004-7605262352D7}" type="pres">
      <dgm:prSet presAssocID="{032DDCDC-4C8E-4C31-A27D-2B2802B784D4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DCDE6F-73CF-4FD2-905A-66013907AB81}" type="pres">
      <dgm:prSet presAssocID="{032DDCDC-4C8E-4C31-A27D-2B2802B784D4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12586D-A7ED-4B44-9BCA-E6BFD94D0FAD}" type="presOf" srcId="{8F4EAD21-CA55-40B3-99BC-92F09C2A8CFE}" destId="{91233DEA-4415-46D2-B9EA-4495949DCCA4}" srcOrd="0" destOrd="0" presId="urn:microsoft.com/office/officeart/2005/8/layout/matrix3"/>
    <dgm:cxn modelId="{FA7511FF-11B3-42EC-869D-123C894C6758}" type="presOf" srcId="{F30F45F9-07EF-4435-9B88-2D16D1B808C5}" destId="{567CCA3D-F442-49BC-9004-7605262352D7}" srcOrd="0" destOrd="0" presId="urn:microsoft.com/office/officeart/2005/8/layout/matrix3"/>
    <dgm:cxn modelId="{20873EFA-9B9A-4C40-A9C1-CD25C8B77206}" srcId="{032DDCDC-4C8E-4C31-A27D-2B2802B784D4}" destId="{F30F45F9-07EF-4435-9B88-2D16D1B808C5}" srcOrd="2" destOrd="0" parTransId="{37BEC72F-390F-4FD6-82B1-A86B9AB8B119}" sibTransId="{520758F2-DBD5-46D7-864E-C421ABE8A1CF}"/>
    <dgm:cxn modelId="{6D39ACA6-E116-4D1B-9DDB-D0C3E7088659}" srcId="{032DDCDC-4C8E-4C31-A27D-2B2802B784D4}" destId="{88D13C2B-1A02-4389-AC88-DC0C3E9FFE93}" srcOrd="3" destOrd="0" parTransId="{DC7A3DBF-011A-4F79-A83C-33CC298F96B8}" sibTransId="{3E0F3958-B3B5-4033-B62C-CA009B94B967}"/>
    <dgm:cxn modelId="{DF1FBC09-F371-4D11-B1F3-06F52E2FC724}" srcId="{032DDCDC-4C8E-4C31-A27D-2B2802B784D4}" destId="{8FAFFEE7-89EE-4E07-838C-5556BEC38351}" srcOrd="0" destOrd="0" parTransId="{F2CA1418-D6C9-441E-82E8-EBA59BEC3401}" sibTransId="{E29D87E9-B758-4813-B78F-3E07772C687E}"/>
    <dgm:cxn modelId="{745C223C-506F-4262-A0A6-468DFB72D536}" type="presOf" srcId="{8FAFFEE7-89EE-4E07-838C-5556BEC38351}" destId="{724A6912-6948-400C-A2D1-79344CBF505B}" srcOrd="0" destOrd="0" presId="urn:microsoft.com/office/officeart/2005/8/layout/matrix3"/>
    <dgm:cxn modelId="{43AAF710-3156-49ED-9C5D-EC4BB65C5E90}" type="presOf" srcId="{032DDCDC-4C8E-4C31-A27D-2B2802B784D4}" destId="{CBEAEA8F-DC8E-4289-B040-E4BF70049B98}" srcOrd="0" destOrd="0" presId="urn:microsoft.com/office/officeart/2005/8/layout/matrix3"/>
    <dgm:cxn modelId="{6997ED5C-E026-4E2A-BED0-AD6C2563F99A}" type="presOf" srcId="{88D13C2B-1A02-4389-AC88-DC0C3E9FFE93}" destId="{99DCDE6F-73CF-4FD2-905A-66013907AB81}" srcOrd="0" destOrd="0" presId="urn:microsoft.com/office/officeart/2005/8/layout/matrix3"/>
    <dgm:cxn modelId="{7F04A187-F461-4557-9689-90A6DF13C9FD}" srcId="{032DDCDC-4C8E-4C31-A27D-2B2802B784D4}" destId="{8F4EAD21-CA55-40B3-99BC-92F09C2A8CFE}" srcOrd="1" destOrd="0" parTransId="{C871BFF0-5542-4B2E-B64B-E7FC74172006}" sibTransId="{939AE80B-C089-42C7-B924-5D3DEF7AD549}"/>
    <dgm:cxn modelId="{7B8B6CA2-90F0-4635-A226-7C4B01313A7B}" type="presParOf" srcId="{CBEAEA8F-DC8E-4289-B040-E4BF70049B98}" destId="{CFE6EB64-50AC-41AF-A27C-7F9596DB2F83}" srcOrd="0" destOrd="0" presId="urn:microsoft.com/office/officeart/2005/8/layout/matrix3"/>
    <dgm:cxn modelId="{65164238-18B5-4BA1-AB55-B0A67397209F}" type="presParOf" srcId="{CBEAEA8F-DC8E-4289-B040-E4BF70049B98}" destId="{724A6912-6948-400C-A2D1-79344CBF505B}" srcOrd="1" destOrd="0" presId="urn:microsoft.com/office/officeart/2005/8/layout/matrix3"/>
    <dgm:cxn modelId="{EF745DCB-9BA0-4F59-9E3B-0F1CD6EE1241}" type="presParOf" srcId="{CBEAEA8F-DC8E-4289-B040-E4BF70049B98}" destId="{91233DEA-4415-46D2-B9EA-4495949DCCA4}" srcOrd="2" destOrd="0" presId="urn:microsoft.com/office/officeart/2005/8/layout/matrix3"/>
    <dgm:cxn modelId="{79D090E7-C2FA-464F-9789-13EA89D7656C}" type="presParOf" srcId="{CBEAEA8F-DC8E-4289-B040-E4BF70049B98}" destId="{567CCA3D-F442-49BC-9004-7605262352D7}" srcOrd="3" destOrd="0" presId="urn:microsoft.com/office/officeart/2005/8/layout/matrix3"/>
    <dgm:cxn modelId="{D82E5915-20BE-4136-B6FE-5F23441419A2}" type="presParOf" srcId="{CBEAEA8F-DC8E-4289-B040-E4BF70049B98}" destId="{99DCDE6F-73CF-4FD2-905A-66013907AB8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6EB64-50AC-41AF-A27C-7F9596DB2F83}">
      <dsp:nvSpPr>
        <dsp:cNvPr id="0" name=""/>
        <dsp:cNvSpPr/>
      </dsp:nvSpPr>
      <dsp:spPr>
        <a:xfrm>
          <a:off x="557725" y="0"/>
          <a:ext cx="4125289" cy="4125289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4A6912-6948-400C-A2D1-79344CBF505B}">
      <dsp:nvSpPr>
        <dsp:cNvPr id="0" name=""/>
        <dsp:cNvSpPr/>
      </dsp:nvSpPr>
      <dsp:spPr>
        <a:xfrm>
          <a:off x="949627" y="391902"/>
          <a:ext cx="1608862" cy="16088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500" kern="1200" dirty="0" smtClean="0"/>
            <a:t>(১)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500" kern="1200" dirty="0" smtClean="0"/>
            <a:t>জনস্বার্থ সংশ্লিষ্ট মতামত</a:t>
          </a:r>
          <a:endParaRPr lang="en-US" sz="1500" kern="1200" dirty="0"/>
        </a:p>
      </dsp:txBody>
      <dsp:txXfrm>
        <a:off x="1028165" y="470440"/>
        <a:ext cx="1451786" cy="1451786"/>
      </dsp:txXfrm>
    </dsp:sp>
    <dsp:sp modelId="{91233DEA-4415-46D2-B9EA-4495949DCCA4}">
      <dsp:nvSpPr>
        <dsp:cNvPr id="0" name=""/>
        <dsp:cNvSpPr/>
      </dsp:nvSpPr>
      <dsp:spPr>
        <a:xfrm>
          <a:off x="2682249" y="391902"/>
          <a:ext cx="1608862" cy="16088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500" kern="1200" dirty="0" smtClean="0"/>
            <a:t>(২)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500" kern="1200" dirty="0" smtClean="0"/>
            <a:t>জনকল্যাণকামী</a:t>
          </a:r>
          <a:endParaRPr lang="en-US" sz="1500" kern="1200" dirty="0"/>
        </a:p>
      </dsp:txBody>
      <dsp:txXfrm>
        <a:off x="2760787" y="470440"/>
        <a:ext cx="1451786" cy="1451786"/>
      </dsp:txXfrm>
    </dsp:sp>
    <dsp:sp modelId="{567CCA3D-F442-49BC-9004-7605262352D7}">
      <dsp:nvSpPr>
        <dsp:cNvPr id="0" name=""/>
        <dsp:cNvSpPr/>
      </dsp:nvSpPr>
      <dsp:spPr>
        <a:xfrm>
          <a:off x="949627" y="2124523"/>
          <a:ext cx="1608862" cy="16088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500" kern="1200" dirty="0" smtClean="0"/>
            <a:t>(৫)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500" kern="1200" dirty="0" smtClean="0"/>
            <a:t>যুক্তিভিত্তিক </a:t>
          </a:r>
          <a:endParaRPr lang="en-US" sz="1500" kern="1200" dirty="0"/>
        </a:p>
      </dsp:txBody>
      <dsp:txXfrm>
        <a:off x="1028165" y="2203061"/>
        <a:ext cx="1451786" cy="1451786"/>
      </dsp:txXfrm>
    </dsp:sp>
    <dsp:sp modelId="{99DCDE6F-73CF-4FD2-905A-66013907AB81}">
      <dsp:nvSpPr>
        <dsp:cNvPr id="0" name=""/>
        <dsp:cNvSpPr/>
      </dsp:nvSpPr>
      <dsp:spPr>
        <a:xfrm>
          <a:off x="2682249" y="2124523"/>
          <a:ext cx="1608862" cy="16088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500" kern="1200" dirty="0" smtClean="0"/>
            <a:t>(৬)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500" kern="1200" dirty="0" smtClean="0"/>
            <a:t>সংখ্যাগরিষ্ঠের মত</a:t>
          </a:r>
          <a:endParaRPr lang="en-US" sz="1500" kern="1200" dirty="0"/>
        </a:p>
      </dsp:txBody>
      <dsp:txXfrm>
        <a:off x="2760787" y="2203061"/>
        <a:ext cx="1451786" cy="14517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7334F872-C0B6-4180-8415-599C8B2839CE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  <a:prstGeom prst="rect">
            <a:avLst/>
          </a:prstGeom>
        </p:spPr>
        <p:txBody>
          <a:bodyPr/>
          <a:lstStyle/>
          <a:p>
            <a:fld id="{46F694E5-DE6A-47A5-BE8E-F7E6605A7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623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699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2346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288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5686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781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7334F872-C0B6-4180-8415-599C8B2839CE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46F694E5-DE6A-47A5-BE8E-F7E6605A7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791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  <a:prstGeom prst="rect">
            <a:avLst/>
          </a:prstGeo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7334F872-C0B6-4180-8415-599C8B2839CE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46F694E5-DE6A-47A5-BE8E-F7E6605A7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77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7334F872-C0B6-4180-8415-599C8B2839CE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46F694E5-DE6A-47A5-BE8E-F7E6605A7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01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7334F872-C0B6-4180-8415-599C8B2839CE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</p:spPr>
        <p:txBody>
          <a:bodyPr/>
          <a:lstStyle/>
          <a:p>
            <a:fld id="{46F694E5-DE6A-47A5-BE8E-F7E6605A7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18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7334F872-C0B6-4180-8415-599C8B2839CE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46F694E5-DE6A-47A5-BE8E-F7E6605A7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5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7334F872-C0B6-4180-8415-599C8B2839CE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46F694E5-DE6A-47A5-BE8E-F7E6605A7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74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7334F872-C0B6-4180-8415-599C8B2839CE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46F694E5-DE6A-47A5-BE8E-F7E6605A7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20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7334F872-C0B6-4180-8415-599C8B2839CE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46F694E5-DE6A-47A5-BE8E-F7E6605A7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402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  <a:prstGeom prst="rect">
            <a:avLst/>
          </a:prstGeo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7334F872-C0B6-4180-8415-599C8B2839CE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46F694E5-DE6A-47A5-BE8E-F7E6605A7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34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7334F872-C0B6-4180-8415-599C8B2839CE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</p:spPr>
        <p:txBody>
          <a:bodyPr/>
          <a:lstStyle/>
          <a:p>
            <a:fld id="{46F694E5-DE6A-47A5-BE8E-F7E6605A7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724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 userDrawn="1"/>
        </p:nvSpPr>
        <p:spPr>
          <a:xfrm>
            <a:off x="0" y="6322521"/>
            <a:ext cx="12192000" cy="530731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-8546679" y="6371317"/>
            <a:ext cx="869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মোঃ হেলাল উদ্দিন, প্রভাষক</a:t>
            </a:r>
            <a:r>
              <a:rPr lang="bn-IN" baseline="0" dirty="0" smtClean="0"/>
              <a:t> (রাষ্ট্রবিজ্ঞান), সরকারি ফজলুল হক কলেজ, চাখার, বরিশাল।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458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24599" y="1998344"/>
            <a:ext cx="8425703" cy="25853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">
              <a:avLst/>
            </a:prstTxWarp>
            <a:spAutoFit/>
          </a:bodyPr>
          <a:lstStyle/>
          <a:p>
            <a:pPr algn="ctr"/>
            <a:r>
              <a:rPr lang="bn-IN" sz="6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আজকের ক্লাসে সবাইকে </a:t>
            </a:r>
          </a:p>
          <a:p>
            <a:pPr algn="ctr"/>
            <a:endParaRPr lang="bn-IN" sz="10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bn-IN" sz="6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স্বাগতম</a:t>
            </a:r>
            <a:endParaRPr lang="en-US" sz="6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965" y="2457390"/>
            <a:ext cx="2564969" cy="166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824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4084" y="723332"/>
            <a:ext cx="3452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সুশাসন প্রতিষ্ঠায় জনমত</a:t>
            </a:r>
            <a:endParaRPr lang="en-US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1438" y="2388358"/>
            <a:ext cx="84889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গনতান্ত্রিক শাসন ব্যবস্থায় জনমত ও সুশাসনের গুরুত্ব অপরিসীম। সুশাসনের জন্য সরকার এবং প্রশাসনের স্বচ্ছতা ও জবাবদিহিতা প্রতিষ্ঠা করতে হয়। সুষ্ঠ জনমত </a:t>
            </a:r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প্রশাসনের স্বচ্ছতা ও জবাবদিহিতা প্রতিষ্ঠা করতে সহায়তা করে। সরকার জনমতের চাপে দুর্নীতি দূর করতে সচেষ্ট হয়, প্রশাসনকে দক্ষ ও গতিশীল করে তোলে, আইনের শাসন প্রতিষ্ঠা করতে বাধ্য হয়। এভাবে জনমতের চাপে সুশাসন প্রতিষ্ঠিত হয়।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5570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454" y="1214792"/>
            <a:ext cx="5158570" cy="257928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19671" y="3909030"/>
            <a:ext cx="7694135" cy="148183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bn-IN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সবাইকে ধন্যবাদ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254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96787" y="682387"/>
            <a:ext cx="3138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শিক্ষক পরিচিতি</a:t>
            </a:r>
            <a:endParaRPr lang="en-US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580" y="1267162"/>
            <a:ext cx="7462151" cy="452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7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7731" y="696037"/>
            <a:ext cx="3521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 পরিচিতি</a:t>
            </a:r>
            <a:endParaRPr lang="en-US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99045" y="2361062"/>
            <a:ext cx="5486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বিষয়ঃ পৌরনীতি ও সুশাসন ১ম পত্র</a:t>
            </a:r>
          </a:p>
          <a:p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শ্রেণিঃ একাদশ-দ্বাদশ শ্রেণি</a:t>
            </a:r>
          </a:p>
          <a:p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অষ্টম অধ্যায়ঃ জনমত ও রাজনৈতিক সংস্কৃতি</a:t>
            </a:r>
          </a:p>
          <a:p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আজকের পাঠঃ জনমত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0793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872" y="4039737"/>
            <a:ext cx="3225421" cy="210285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988253" y="1195697"/>
            <a:ext cx="10801040" cy="4946895"/>
            <a:chOff x="988253" y="1195697"/>
            <a:chExt cx="10801040" cy="494689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5772" y="2565779"/>
              <a:ext cx="3196553" cy="201986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253" y="1358275"/>
              <a:ext cx="3375973" cy="191718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3872" y="1195697"/>
              <a:ext cx="3225421" cy="207976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253" y="4039737"/>
              <a:ext cx="3375973" cy="2102855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1588328" y="672477"/>
            <a:ext cx="2775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কিছু ছবি দেখি</a:t>
            </a:r>
            <a:endParaRPr lang="en-US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675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6789" y="668740"/>
            <a:ext cx="3370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আজকের পাঠ</a:t>
            </a:r>
            <a:endParaRPr lang="en-US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062" y="1253515"/>
            <a:ext cx="6391204" cy="425305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967786" y="1692322"/>
            <a:ext cx="5813945" cy="3573917"/>
            <a:chOff x="4967786" y="1692322"/>
            <a:chExt cx="5813945" cy="3573917"/>
          </a:xfrm>
        </p:grpSpPr>
        <p:sp>
          <p:nvSpPr>
            <p:cNvPr id="4" name="TextBox 3"/>
            <p:cNvSpPr txBox="1"/>
            <p:nvPr/>
          </p:nvSpPr>
          <p:spPr>
            <a:xfrm>
              <a:off x="8188657" y="4558353"/>
              <a:ext cx="25930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জনমত</a:t>
              </a:r>
              <a:endPara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967786" y="1692322"/>
              <a:ext cx="21836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জনমত</a:t>
              </a:r>
              <a:endPara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0302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8675" y="682389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শিখন ফল</a:t>
            </a:r>
            <a:endParaRPr lang="en-US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70244" y="2019868"/>
            <a:ext cx="911670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 পাঠ শেষে শিক্ষার্থীরা---</a:t>
            </a:r>
          </a:p>
          <a:p>
            <a:endParaRPr lang="bn-IN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bn-I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জনমতের ধারণা ব্যাখ্যা করতে পারবে।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জনমতের বৈশিষ্ট্য সমূহ বর্ণনা করতে পারবে।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জনমত গঠনের মাধ্যম বা বাহন সমূহ বর্ণনা করতে পারবে।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সুশাসন প্রতিষ্ঠায় জনমতের গুরুত্ব বিশ্লেষণ করতে পারবে।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6634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65027" y="723331"/>
            <a:ext cx="2620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জনমতের ধারণা</a:t>
            </a:r>
            <a:endParaRPr lang="en-US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951629" y="2019869"/>
            <a:ext cx="10085696" cy="2164995"/>
            <a:chOff x="1951629" y="2019869"/>
            <a:chExt cx="10085696" cy="2164995"/>
          </a:xfrm>
        </p:grpSpPr>
        <p:sp>
          <p:nvSpPr>
            <p:cNvPr id="4" name="TextBox 3"/>
            <p:cNvSpPr txBox="1"/>
            <p:nvPr/>
          </p:nvSpPr>
          <p:spPr>
            <a:xfrm>
              <a:off x="2115403" y="3353867"/>
              <a:ext cx="97581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“জনমত হলো সম্প্রদায়ের স্বার্থ-সংশ্লিষ্ট বিষয়ে জনগণের অভিমতের সমষ্টি।” </a:t>
              </a:r>
            </a:p>
            <a:p>
              <a:r>
                <a:rPr lang="bn-IN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								----- লর্ড ব্রাইস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951629" y="2019869"/>
              <a:ext cx="1008569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“কোনো সুনির্দিষ্ট জাতীয় সমস্যার ওপর জনগণের সংগঠিত অভিমতের নাম জনমত।”</a:t>
              </a:r>
            </a:p>
            <a:p>
              <a:r>
                <a:rPr lang="bn-IN" sz="2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								----- জন স্টুয়ার্ট মিল</a:t>
              </a:r>
              <a:endPara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115403" y="4749421"/>
            <a:ext cx="97581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জনমত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হলো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সেসব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ব্যক্তিগত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মতামতের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সমষ্টি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যার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প্রতি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সরকারি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কর্মচারীবৃন্দ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কিছুটা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সজাগ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এবং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সরকারি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কার্যাবলি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নির্ধারণের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সময়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তারা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এর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গুরুত্বের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কথা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বিবেচনা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করতে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হয়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</a:p>
          <a:p>
            <a:pPr algn="just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	-----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অস্টিন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রেনি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7978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6788" y="723332"/>
            <a:ext cx="3220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জনমতের বৈশিষ্ট্য সমূহ</a:t>
            </a:r>
            <a:endParaRPr lang="en-US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3108435"/>
              </p:ext>
            </p:extLst>
          </p:nvPr>
        </p:nvGraphicFramePr>
        <p:xfrm>
          <a:off x="2402007" y="1565827"/>
          <a:ext cx="5240740" cy="4125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7097277" y="1568102"/>
            <a:ext cx="4125289" cy="4125289"/>
            <a:chOff x="7097277" y="1568102"/>
            <a:chExt cx="4125289" cy="4125289"/>
          </a:xfrm>
        </p:grpSpPr>
        <p:sp>
          <p:nvSpPr>
            <p:cNvPr id="6" name="Diamond 5"/>
            <p:cNvSpPr/>
            <p:nvPr/>
          </p:nvSpPr>
          <p:spPr>
            <a:xfrm>
              <a:off x="7097277" y="1568102"/>
              <a:ext cx="4125289" cy="4125289"/>
            </a:xfrm>
            <a:prstGeom prst="diamond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reeform 6"/>
            <p:cNvSpPr/>
            <p:nvPr/>
          </p:nvSpPr>
          <p:spPr>
            <a:xfrm>
              <a:off x="7489179" y="1960004"/>
              <a:ext cx="1608862" cy="1608862"/>
            </a:xfrm>
            <a:custGeom>
              <a:avLst/>
              <a:gdLst>
                <a:gd name="connsiteX0" fmla="*/ 0 w 1608862"/>
                <a:gd name="connsiteY0" fmla="*/ 268149 h 1608862"/>
                <a:gd name="connsiteX1" fmla="*/ 268149 w 1608862"/>
                <a:gd name="connsiteY1" fmla="*/ 0 h 1608862"/>
                <a:gd name="connsiteX2" fmla="*/ 1340713 w 1608862"/>
                <a:gd name="connsiteY2" fmla="*/ 0 h 1608862"/>
                <a:gd name="connsiteX3" fmla="*/ 1608862 w 1608862"/>
                <a:gd name="connsiteY3" fmla="*/ 268149 h 1608862"/>
                <a:gd name="connsiteX4" fmla="*/ 1608862 w 1608862"/>
                <a:gd name="connsiteY4" fmla="*/ 1340713 h 1608862"/>
                <a:gd name="connsiteX5" fmla="*/ 1340713 w 1608862"/>
                <a:gd name="connsiteY5" fmla="*/ 1608862 h 1608862"/>
                <a:gd name="connsiteX6" fmla="*/ 268149 w 1608862"/>
                <a:gd name="connsiteY6" fmla="*/ 1608862 h 1608862"/>
                <a:gd name="connsiteX7" fmla="*/ 0 w 1608862"/>
                <a:gd name="connsiteY7" fmla="*/ 1340713 h 1608862"/>
                <a:gd name="connsiteX8" fmla="*/ 0 w 1608862"/>
                <a:gd name="connsiteY8" fmla="*/ 268149 h 1608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8862" h="1608862">
                  <a:moveTo>
                    <a:pt x="0" y="268149"/>
                  </a:moveTo>
                  <a:cubicBezTo>
                    <a:pt x="0" y="120054"/>
                    <a:pt x="120054" y="0"/>
                    <a:pt x="268149" y="0"/>
                  </a:cubicBezTo>
                  <a:lnTo>
                    <a:pt x="1340713" y="0"/>
                  </a:lnTo>
                  <a:cubicBezTo>
                    <a:pt x="1488808" y="0"/>
                    <a:pt x="1608862" y="120054"/>
                    <a:pt x="1608862" y="268149"/>
                  </a:cubicBezTo>
                  <a:lnTo>
                    <a:pt x="1608862" y="1340713"/>
                  </a:lnTo>
                  <a:cubicBezTo>
                    <a:pt x="1608862" y="1488808"/>
                    <a:pt x="1488808" y="1608862"/>
                    <a:pt x="1340713" y="1608862"/>
                  </a:cubicBezTo>
                  <a:lnTo>
                    <a:pt x="268149" y="1608862"/>
                  </a:lnTo>
                  <a:cubicBezTo>
                    <a:pt x="120054" y="1608862"/>
                    <a:pt x="0" y="1488808"/>
                    <a:pt x="0" y="1340713"/>
                  </a:cubicBezTo>
                  <a:lnTo>
                    <a:pt x="0" y="26814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9498" tIns="139498" rIns="139498" bIns="139498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1600" kern="1200" dirty="0" smtClean="0"/>
                <a:t>(৩)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1600" kern="1200" dirty="0" smtClean="0"/>
                <a:t>জাতীয় সমস্যা ও তার সমাধান </a:t>
              </a:r>
              <a:endParaRPr lang="en-US" sz="1600" kern="1200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9221801" y="1960004"/>
              <a:ext cx="1608862" cy="1608862"/>
            </a:xfrm>
            <a:custGeom>
              <a:avLst/>
              <a:gdLst>
                <a:gd name="connsiteX0" fmla="*/ 0 w 1608862"/>
                <a:gd name="connsiteY0" fmla="*/ 268149 h 1608862"/>
                <a:gd name="connsiteX1" fmla="*/ 268149 w 1608862"/>
                <a:gd name="connsiteY1" fmla="*/ 0 h 1608862"/>
                <a:gd name="connsiteX2" fmla="*/ 1340713 w 1608862"/>
                <a:gd name="connsiteY2" fmla="*/ 0 h 1608862"/>
                <a:gd name="connsiteX3" fmla="*/ 1608862 w 1608862"/>
                <a:gd name="connsiteY3" fmla="*/ 268149 h 1608862"/>
                <a:gd name="connsiteX4" fmla="*/ 1608862 w 1608862"/>
                <a:gd name="connsiteY4" fmla="*/ 1340713 h 1608862"/>
                <a:gd name="connsiteX5" fmla="*/ 1340713 w 1608862"/>
                <a:gd name="connsiteY5" fmla="*/ 1608862 h 1608862"/>
                <a:gd name="connsiteX6" fmla="*/ 268149 w 1608862"/>
                <a:gd name="connsiteY6" fmla="*/ 1608862 h 1608862"/>
                <a:gd name="connsiteX7" fmla="*/ 0 w 1608862"/>
                <a:gd name="connsiteY7" fmla="*/ 1340713 h 1608862"/>
                <a:gd name="connsiteX8" fmla="*/ 0 w 1608862"/>
                <a:gd name="connsiteY8" fmla="*/ 268149 h 1608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8862" h="1608862">
                  <a:moveTo>
                    <a:pt x="0" y="268149"/>
                  </a:moveTo>
                  <a:cubicBezTo>
                    <a:pt x="0" y="120054"/>
                    <a:pt x="120054" y="0"/>
                    <a:pt x="268149" y="0"/>
                  </a:cubicBezTo>
                  <a:lnTo>
                    <a:pt x="1340713" y="0"/>
                  </a:lnTo>
                  <a:cubicBezTo>
                    <a:pt x="1488808" y="0"/>
                    <a:pt x="1608862" y="120054"/>
                    <a:pt x="1608862" y="268149"/>
                  </a:cubicBezTo>
                  <a:lnTo>
                    <a:pt x="1608862" y="1340713"/>
                  </a:lnTo>
                  <a:cubicBezTo>
                    <a:pt x="1608862" y="1488808"/>
                    <a:pt x="1488808" y="1608862"/>
                    <a:pt x="1340713" y="1608862"/>
                  </a:cubicBezTo>
                  <a:lnTo>
                    <a:pt x="268149" y="1608862"/>
                  </a:lnTo>
                  <a:cubicBezTo>
                    <a:pt x="120054" y="1608862"/>
                    <a:pt x="0" y="1488808"/>
                    <a:pt x="0" y="1340713"/>
                  </a:cubicBezTo>
                  <a:lnTo>
                    <a:pt x="0" y="26814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9498" tIns="139498" rIns="139498" bIns="139498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1600" kern="1200" dirty="0" smtClean="0"/>
                <a:t>(৪)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1600" kern="1200" dirty="0" smtClean="0"/>
                <a:t>সুনির্দিষ্টতা</a:t>
              </a:r>
              <a:endParaRPr lang="en-US" sz="1600" kern="1200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7489179" y="3692625"/>
              <a:ext cx="1608862" cy="1608862"/>
            </a:xfrm>
            <a:custGeom>
              <a:avLst/>
              <a:gdLst>
                <a:gd name="connsiteX0" fmla="*/ 0 w 1608862"/>
                <a:gd name="connsiteY0" fmla="*/ 268149 h 1608862"/>
                <a:gd name="connsiteX1" fmla="*/ 268149 w 1608862"/>
                <a:gd name="connsiteY1" fmla="*/ 0 h 1608862"/>
                <a:gd name="connsiteX2" fmla="*/ 1340713 w 1608862"/>
                <a:gd name="connsiteY2" fmla="*/ 0 h 1608862"/>
                <a:gd name="connsiteX3" fmla="*/ 1608862 w 1608862"/>
                <a:gd name="connsiteY3" fmla="*/ 268149 h 1608862"/>
                <a:gd name="connsiteX4" fmla="*/ 1608862 w 1608862"/>
                <a:gd name="connsiteY4" fmla="*/ 1340713 h 1608862"/>
                <a:gd name="connsiteX5" fmla="*/ 1340713 w 1608862"/>
                <a:gd name="connsiteY5" fmla="*/ 1608862 h 1608862"/>
                <a:gd name="connsiteX6" fmla="*/ 268149 w 1608862"/>
                <a:gd name="connsiteY6" fmla="*/ 1608862 h 1608862"/>
                <a:gd name="connsiteX7" fmla="*/ 0 w 1608862"/>
                <a:gd name="connsiteY7" fmla="*/ 1340713 h 1608862"/>
                <a:gd name="connsiteX8" fmla="*/ 0 w 1608862"/>
                <a:gd name="connsiteY8" fmla="*/ 268149 h 1608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8862" h="1608862">
                  <a:moveTo>
                    <a:pt x="0" y="268149"/>
                  </a:moveTo>
                  <a:cubicBezTo>
                    <a:pt x="0" y="120054"/>
                    <a:pt x="120054" y="0"/>
                    <a:pt x="268149" y="0"/>
                  </a:cubicBezTo>
                  <a:lnTo>
                    <a:pt x="1340713" y="0"/>
                  </a:lnTo>
                  <a:cubicBezTo>
                    <a:pt x="1488808" y="0"/>
                    <a:pt x="1608862" y="120054"/>
                    <a:pt x="1608862" y="268149"/>
                  </a:cubicBezTo>
                  <a:lnTo>
                    <a:pt x="1608862" y="1340713"/>
                  </a:lnTo>
                  <a:cubicBezTo>
                    <a:pt x="1608862" y="1488808"/>
                    <a:pt x="1488808" y="1608862"/>
                    <a:pt x="1340713" y="1608862"/>
                  </a:cubicBezTo>
                  <a:lnTo>
                    <a:pt x="268149" y="1608862"/>
                  </a:lnTo>
                  <a:cubicBezTo>
                    <a:pt x="120054" y="1608862"/>
                    <a:pt x="0" y="1488808"/>
                    <a:pt x="0" y="1340713"/>
                  </a:cubicBezTo>
                  <a:lnTo>
                    <a:pt x="0" y="26814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9498" tIns="139498" rIns="139498" bIns="139498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1600" kern="1200" dirty="0" smtClean="0"/>
                <a:t>(৭)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1600" kern="1200" dirty="0" smtClean="0"/>
                <a:t>সুচিন্তিত</a:t>
              </a:r>
              <a:endParaRPr lang="en-US" sz="1600" kern="12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9221801" y="3692625"/>
              <a:ext cx="1608862" cy="1608862"/>
            </a:xfrm>
            <a:custGeom>
              <a:avLst/>
              <a:gdLst>
                <a:gd name="connsiteX0" fmla="*/ 0 w 1608862"/>
                <a:gd name="connsiteY0" fmla="*/ 268149 h 1608862"/>
                <a:gd name="connsiteX1" fmla="*/ 268149 w 1608862"/>
                <a:gd name="connsiteY1" fmla="*/ 0 h 1608862"/>
                <a:gd name="connsiteX2" fmla="*/ 1340713 w 1608862"/>
                <a:gd name="connsiteY2" fmla="*/ 0 h 1608862"/>
                <a:gd name="connsiteX3" fmla="*/ 1608862 w 1608862"/>
                <a:gd name="connsiteY3" fmla="*/ 268149 h 1608862"/>
                <a:gd name="connsiteX4" fmla="*/ 1608862 w 1608862"/>
                <a:gd name="connsiteY4" fmla="*/ 1340713 h 1608862"/>
                <a:gd name="connsiteX5" fmla="*/ 1340713 w 1608862"/>
                <a:gd name="connsiteY5" fmla="*/ 1608862 h 1608862"/>
                <a:gd name="connsiteX6" fmla="*/ 268149 w 1608862"/>
                <a:gd name="connsiteY6" fmla="*/ 1608862 h 1608862"/>
                <a:gd name="connsiteX7" fmla="*/ 0 w 1608862"/>
                <a:gd name="connsiteY7" fmla="*/ 1340713 h 1608862"/>
                <a:gd name="connsiteX8" fmla="*/ 0 w 1608862"/>
                <a:gd name="connsiteY8" fmla="*/ 268149 h 1608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8862" h="1608862">
                  <a:moveTo>
                    <a:pt x="0" y="268149"/>
                  </a:moveTo>
                  <a:cubicBezTo>
                    <a:pt x="0" y="120054"/>
                    <a:pt x="120054" y="0"/>
                    <a:pt x="268149" y="0"/>
                  </a:cubicBezTo>
                  <a:lnTo>
                    <a:pt x="1340713" y="0"/>
                  </a:lnTo>
                  <a:cubicBezTo>
                    <a:pt x="1488808" y="0"/>
                    <a:pt x="1608862" y="120054"/>
                    <a:pt x="1608862" y="268149"/>
                  </a:cubicBezTo>
                  <a:lnTo>
                    <a:pt x="1608862" y="1340713"/>
                  </a:lnTo>
                  <a:cubicBezTo>
                    <a:pt x="1608862" y="1488808"/>
                    <a:pt x="1488808" y="1608862"/>
                    <a:pt x="1340713" y="1608862"/>
                  </a:cubicBezTo>
                  <a:lnTo>
                    <a:pt x="268149" y="1608862"/>
                  </a:lnTo>
                  <a:cubicBezTo>
                    <a:pt x="120054" y="1608862"/>
                    <a:pt x="0" y="1488808"/>
                    <a:pt x="0" y="1340713"/>
                  </a:cubicBezTo>
                  <a:lnTo>
                    <a:pt x="0" y="26814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9498" tIns="139498" rIns="139498" bIns="139498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1600" kern="1200" dirty="0" smtClean="0"/>
                <a:t>(৮)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1600" kern="1200" dirty="0" smtClean="0"/>
                <a:t>নিয়ন্ত্রণ ক্ষমতা</a:t>
              </a:r>
              <a:endParaRPr lang="en-US" sz="1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97079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2196" y="723331"/>
            <a:ext cx="5308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জনমত সংগঠনের মাধ্যম বা বাহন সমূহ</a:t>
            </a:r>
            <a:endParaRPr lang="en-US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930821"/>
              </p:ext>
            </p:extLst>
          </p:nvPr>
        </p:nvGraphicFramePr>
        <p:xfrm>
          <a:off x="3398293" y="1538530"/>
          <a:ext cx="6946710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46710"/>
              </a:tblGrid>
              <a:tr h="370840">
                <a:tc>
                  <a:txBody>
                    <a:bodyPr/>
                    <a:lstStyle/>
                    <a:p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১।</a:t>
                      </a:r>
                      <a:r>
                        <a:rPr lang="bn-IN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সংবাদপত্র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২। সভা-সমিতি 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৩। চলচ্চিত্র, রেডিও ও টেলিভিশন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৪। রাজনৈতিক</a:t>
                      </a:r>
                      <a:r>
                        <a:rPr lang="bn-IN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দল 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৫। শিক্ষা</a:t>
                      </a:r>
                      <a:r>
                        <a:rPr lang="bn-IN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প্রতিষ্ঠান 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৬। আইনসভা</a:t>
                      </a:r>
                      <a:r>
                        <a:rPr lang="bn-IN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৭। পরিবার</a:t>
                      </a:r>
                      <a:r>
                        <a:rPr lang="bn-IN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৮। ধর্মীয়</a:t>
                      </a:r>
                      <a:r>
                        <a:rPr lang="bn-IN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সংঘ 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৯। পত্র-পত্রিকা ও অন্যান্য</a:t>
                      </a:r>
                      <a:r>
                        <a:rPr lang="bn-IN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প্রচার মাধ্যম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১০। পেশা</a:t>
                      </a:r>
                      <a:r>
                        <a:rPr lang="bn-IN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বা ব্যবসায় ভিত্তিক সংঘ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8123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172</TotalTime>
  <Words>282</Words>
  <Application>Microsoft Office PowerPoint</Application>
  <PresentationFormat>Widescreen</PresentationFormat>
  <Paragraphs>59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Century Gothic</vt:lpstr>
      <vt:lpstr>Vrinda</vt:lpstr>
      <vt:lpstr>Wingdings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25</cp:revision>
  <dcterms:created xsi:type="dcterms:W3CDTF">2021-10-13T14:02:46Z</dcterms:created>
  <dcterms:modified xsi:type="dcterms:W3CDTF">2021-10-13T16:55:10Z</dcterms:modified>
</cp:coreProperties>
</file>