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9" r:id="rId1"/>
  </p:sldMasterIdLst>
  <p:notesMasterIdLst>
    <p:notesMasterId r:id="rId16"/>
  </p:notesMasterIdLst>
  <p:sldIdLst>
    <p:sldId id="272" r:id="rId2"/>
    <p:sldId id="271" r:id="rId3"/>
    <p:sldId id="289" r:id="rId4"/>
    <p:sldId id="276" r:id="rId5"/>
    <p:sldId id="296" r:id="rId6"/>
    <p:sldId id="291" r:id="rId7"/>
    <p:sldId id="292" r:id="rId8"/>
    <p:sldId id="301" r:id="rId9"/>
    <p:sldId id="294" r:id="rId10"/>
    <p:sldId id="284" r:id="rId11"/>
    <p:sldId id="302" r:id="rId12"/>
    <p:sldId id="303" r:id="rId13"/>
    <p:sldId id="300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BAFBEB-0B6C-4BFF-9497-A3CCB0CE9224}">
          <p14:sldIdLst>
            <p14:sldId id="272"/>
            <p14:sldId id="271"/>
            <p14:sldId id="289"/>
            <p14:sldId id="276"/>
            <p14:sldId id="296"/>
            <p14:sldId id="291"/>
            <p14:sldId id="292"/>
            <p14:sldId id="301"/>
            <p14:sldId id="294"/>
            <p14:sldId id="284"/>
            <p14:sldId id="302"/>
            <p14:sldId id="303"/>
          </p14:sldIdLst>
        </p14:section>
        <p14:section name="Untitled Section" id="{4D412AFE-C0AE-4687-8FAA-E2FCA565C79B}">
          <p14:sldIdLst>
            <p14:sldId id="30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020"/>
    <a:srgbClr val="FFCC00"/>
    <a:srgbClr val="B1CE02"/>
    <a:srgbClr val="251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1" autoAdjust="0"/>
  </p:normalViewPr>
  <p:slideViewPr>
    <p:cSldViewPr>
      <p:cViewPr varScale="1">
        <p:scale>
          <a:sx n="62" d="100"/>
          <a:sy n="62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34CB-CF17-492E-9BDC-AEF4538B7D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40E7-4F9F-4E65-87E6-1E04B91FF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533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6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956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33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46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412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430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770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179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673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82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25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ADF0B7-460D-485B-A4B0-68EEABC072C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  <p:sldLayoutId id="2147484336" r:id="rId17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0095" y="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648200"/>
            <a:ext cx="71628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51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0" y="152400"/>
            <a:ext cx="35052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বিভিন্ন অ্যাম্পিয়ার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200" dirty="0" smtClean="0">
                <a:solidFill>
                  <a:srgbClr val="FFFF00"/>
                </a:solidFill>
              </a:rPr>
              <a:t>কোন পরিবাহি দিয়ে  সময়  পরিমাণ চার্জ প্রবাহিত হয়, তাহলে কারেন্ট 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22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200" dirty="0" smtClean="0">
                <a:solidFill>
                  <a:srgbClr val="FFFF00"/>
                </a:solidFill>
              </a:rPr>
              <a:t>কোন একটি পরিবাহির প্রস্থচ্ছেদের মধ্য দিয়ে ১ সেকেন্ডে ১ কুলম্ব চার্জ অতিক্রম করলে যে পরিমাণ কারেন্ট মাত্রার সৃষ্টি হয় তাকে ১ অ্যাম্পিয়ার বলে।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22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200" dirty="0" smtClean="0">
                <a:solidFill>
                  <a:srgbClr val="FFFF00"/>
                </a:solidFill>
              </a:rPr>
              <a:t>স্থির তাপমাত্রায় ১ ভোল্ট বৈদ্যুতিক চাপে ১ ওহম রেজিস্টান্সের মধ্য দিয়ে যে পরিমান কারেন্ট প্রবাহিত হয় তাকে ১ অ্যাম্পিয়ার বলে।</a:t>
            </a:r>
            <a:endParaRPr lang="en-US" sz="22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2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200" dirty="0" smtClean="0">
                <a:solidFill>
                  <a:srgbClr val="FFFF00"/>
                </a:solidFill>
              </a:rPr>
              <a:t>কোনো নির্দিষ্ট পদ্ধতিতে সিলভার নাইট্রেটের জলীয় দ্রবণে প্রতি সেকেন্ডে ০.০০১১১৮২ গ্রাম রুপা বিন্যস্ত করলে দ্রবণের মধ্যে যে পরিমান তড়িৎ প্রবাহের প্রয়োজন হয় তাকে এক আন্তর্জাতিক অ্যাম্পিয়ার বলে। 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52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</a:rPr>
              <a:t>ভোল্টেজ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716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কোন পরিবাহি তারে ইলেকট্রন প্রবাহের জন্য যে চাপ দেয়া হয়, সে চাপকে ভোল্টেজ বলে। একে </a:t>
            </a:r>
            <a:r>
              <a:rPr lang="en-US" sz="2200" dirty="0" smtClean="0">
                <a:solidFill>
                  <a:srgbClr val="FFFF00"/>
                </a:solidFill>
              </a:rPr>
              <a:t>V</a:t>
            </a:r>
            <a:r>
              <a:rPr lang="bn-IN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দ্বারা প্রকাশ করা হয়। এর ব্যবহারিক একক </a:t>
            </a:r>
            <a:r>
              <a:rPr lang="bn-IN" sz="2200" dirty="0" smtClean="0">
                <a:solidFill>
                  <a:srgbClr val="FFFF00"/>
                </a:solidFill>
              </a:rPr>
              <a:t>ভোল্ট</a:t>
            </a:r>
            <a:r>
              <a:rPr lang="bn-IN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 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564374"/>
            <a:ext cx="4962525" cy="3306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132022" y="6032299"/>
            <a:ext cx="321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200" dirty="0" smtClean="0">
                <a:solidFill>
                  <a:srgbClr val="FFFF00"/>
                </a:solidFill>
              </a:rPr>
              <a:t>ভোল্টেজ </a:t>
            </a:r>
            <a:r>
              <a:rPr lang="en-US" sz="2800" dirty="0" err="1" smtClean="0">
                <a:solidFill>
                  <a:srgbClr val="FFFF00"/>
                </a:solidFill>
              </a:rPr>
              <a:t>সরবরাহ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64374"/>
            <a:ext cx="3352800" cy="3024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0" y="59874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ভোল্ট মিটার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3887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1905000"/>
            <a:ext cx="5257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স্থির বিদ্যুৎ এককঃ 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esu</a:t>
            </a:r>
            <a:r>
              <a:rPr lang="en-US" sz="2400" dirty="0" smtClean="0">
                <a:solidFill>
                  <a:schemeClr val="tx1"/>
                </a:solidFill>
              </a:rPr>
              <a:t> =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300</a:t>
            </a:r>
            <a:r>
              <a:rPr lang="bn-IN" sz="2400" dirty="0" smtClean="0">
                <a:solidFill>
                  <a:schemeClr val="tx1"/>
                </a:solidFill>
              </a:rPr>
              <a:t> ভোল্ট বা ৩*১০</a:t>
            </a:r>
            <a:r>
              <a:rPr lang="bn-IN" sz="2400" baseline="30000" dirty="0" smtClean="0">
                <a:solidFill>
                  <a:schemeClr val="tx1"/>
                </a:solidFill>
              </a:rPr>
              <a:t>১০</a:t>
            </a:r>
            <a:r>
              <a:rPr lang="en-US" sz="2400" baseline="30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emu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971800"/>
            <a:ext cx="52578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১</a:t>
            </a:r>
            <a:r>
              <a:rPr lang="bn-IN" sz="32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বিদ্যুৎ </a:t>
            </a:r>
            <a:r>
              <a:rPr lang="bn-IN" dirty="0">
                <a:solidFill>
                  <a:schemeClr val="tx1"/>
                </a:solidFill>
              </a:rPr>
              <a:t>চৌম্বকীয় </a:t>
            </a:r>
            <a:r>
              <a:rPr lang="bn-IN" dirty="0" smtClean="0">
                <a:solidFill>
                  <a:schemeClr val="tx1"/>
                </a:solidFill>
              </a:rPr>
              <a:t>এককঃ ১ </a:t>
            </a:r>
            <a:r>
              <a:rPr lang="en-US" dirty="0" smtClean="0">
                <a:solidFill>
                  <a:schemeClr val="tx1"/>
                </a:solidFill>
              </a:rPr>
              <a:t>emu</a:t>
            </a:r>
            <a:r>
              <a:rPr lang="bn-IN" dirty="0" smtClean="0">
                <a:solidFill>
                  <a:schemeClr val="tx1"/>
                </a:solidFill>
              </a:rPr>
              <a:t> = </a:t>
            </a:r>
            <a:r>
              <a:rPr lang="bn-IN" sz="2400" dirty="0" smtClean="0">
                <a:solidFill>
                  <a:schemeClr val="tx1"/>
                </a:solidFill>
              </a:rPr>
              <a:t>১০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r>
              <a:rPr lang="bn-IN" baseline="30000" dirty="0" smtClean="0">
                <a:solidFill>
                  <a:schemeClr val="tx1"/>
                </a:solidFill>
              </a:rPr>
              <a:t>৮ </a:t>
            </a:r>
            <a:r>
              <a:rPr lang="bn-IN" dirty="0">
                <a:solidFill>
                  <a:schemeClr val="tx1"/>
                </a:solidFill>
              </a:rPr>
              <a:t>ভোল্ট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3810000"/>
            <a:ext cx="4761854" cy="14462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ভোল্টেজের ব্যবহারিক একক ভোল্ট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 মিলি ভোল্ট= ১০</a:t>
            </a:r>
            <a:r>
              <a:rPr lang="bn-IN" sz="2400" baseline="30000" dirty="0" smtClean="0">
                <a:solidFill>
                  <a:schemeClr val="tx1"/>
                </a:solidFill>
              </a:rPr>
              <a:t>-৩</a:t>
            </a:r>
            <a:r>
              <a:rPr lang="bn-IN" sz="2400" dirty="0" smtClean="0">
                <a:solidFill>
                  <a:schemeClr val="tx1"/>
                </a:solidFill>
              </a:rPr>
              <a:t> ভোল্ট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 কিলো ভোল্ট= ১০</a:t>
            </a:r>
            <a:r>
              <a:rPr lang="bn-IN" sz="2400" baseline="30000" dirty="0" smtClean="0">
                <a:solidFill>
                  <a:schemeClr val="tx1"/>
                </a:solidFill>
              </a:rPr>
              <a:t>৩</a:t>
            </a:r>
            <a:r>
              <a:rPr lang="bn-IN" sz="2400" dirty="0" smtClean="0">
                <a:solidFill>
                  <a:schemeClr val="tx1"/>
                </a:solidFill>
              </a:rPr>
              <a:t> ভোল্ট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1666" y="304800"/>
            <a:ext cx="6609734" cy="533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নিম্নে ভোল্টের ৩ টি একক এবং এদের সম্পর্ক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2442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31242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1" y="5105381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কারেন্ট ও ভোল্টেজের মধ্যে পার্থক্য গুলো কি কি। এগুলো লিখে আনবে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50684"/>
            <a:ext cx="9144000" cy="2945115"/>
            <a:chOff x="0" y="1550685"/>
            <a:chExt cx="9144000" cy="2333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50686"/>
              <a:ext cx="4572000" cy="23333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50685"/>
              <a:ext cx="4572000" cy="2333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2196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6" y="28414"/>
            <a:ext cx="914399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827" y="5715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সকলকে 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23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74477"/>
            <a:ext cx="2667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>
          <a:xfrm>
            <a:off x="533400" y="3581400"/>
            <a:ext cx="3429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ইকবাল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হোসেন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বরদিয়া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কাজী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আহম্মেদ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দক্ষিণ,চাঁদপুর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01830336596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201205_23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2438400" cy="2438400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5286375" y="3560618"/>
            <a:ext cx="3429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400" b="1" noProof="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শ্রেণীঃ </a:t>
            </a:r>
            <a:r>
              <a:rPr lang="bn-IN" sz="2400" b="1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নবম ( ভোকেশনাল)</a:t>
            </a:r>
            <a:endParaRPr lang="bn-IN" sz="2400" b="1" noProof="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bn-IN" sz="2400" b="1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বিষয়ঃ </a:t>
            </a:r>
            <a:r>
              <a:rPr lang="bn-IN" sz="2400" b="1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জেনারেল ইলেক্ট্রিসিটি ওয়ার্কস- ১ </a:t>
            </a:r>
            <a:endParaRPr lang="en-US" sz="2400" b="1" dirty="0" smtClean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তৃতীয় </a:t>
            </a:r>
            <a:r>
              <a:rPr lang="bn-BD" sz="2400" b="1" dirty="0" smtClean="0">
                <a:solidFill>
                  <a:schemeClr val="tx2">
                    <a:lumMod val="25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bn-BD" sz="24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1209"/>
            <a:ext cx="1905000" cy="221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1" build="p" animBg="1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2201141" y="1156855"/>
            <a:ext cx="4436918" cy="1129145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ইলেকট্রিক কারেন্ট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1141" y="228600"/>
            <a:ext cx="503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ts val="800"/>
              </a:spcBef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42672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931">
            <a:off x="4816098" y="2383258"/>
            <a:ext cx="4099302" cy="409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mages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23" name="Wave 22"/>
          <p:cNvSpPr/>
          <p:nvPr/>
        </p:nvSpPr>
        <p:spPr>
          <a:xfrm>
            <a:off x="152400" y="0"/>
            <a:ext cx="7391400" cy="83820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ক্লাশের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শিখনফল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6" name="Picture 25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419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ইলেকট্রিক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কারেন্ট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ইলেকট্রিক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কারেন্টের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শ্রেনিবিভাগ</a:t>
            </a:r>
            <a:r>
              <a:rPr lang="en-US" sz="3200" dirty="0" smtClean="0"/>
              <a:t> </a:t>
            </a:r>
            <a:r>
              <a:rPr lang="en-US" sz="3200" dirty="0" err="1"/>
              <a:t>সম্পর্কে</a:t>
            </a:r>
            <a:r>
              <a:rPr lang="en-US" sz="3200" dirty="0"/>
              <a:t> </a:t>
            </a:r>
            <a:r>
              <a:rPr lang="en-US" sz="3200" dirty="0" err="1"/>
              <a:t>জানতে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ভোল্টেজ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  ও </a:t>
            </a:r>
            <a:r>
              <a:rPr lang="en-US" sz="3200" dirty="0" err="1" smtClean="0"/>
              <a:t>প্রতীক</a:t>
            </a:r>
            <a:r>
              <a:rPr lang="en-US" sz="3200" dirty="0" smtClean="0"/>
              <a:t> </a:t>
            </a:r>
            <a:r>
              <a:rPr lang="en-US" sz="3200" dirty="0" err="1"/>
              <a:t>সম্পর্কে</a:t>
            </a:r>
            <a:r>
              <a:rPr lang="en-US" sz="3200" dirty="0"/>
              <a:t> </a:t>
            </a:r>
            <a:r>
              <a:rPr lang="en-US" sz="3200" dirty="0" err="1"/>
              <a:t>জানতে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ইলেকট্রিক কারেন্ট কি 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1277952"/>
            <a:ext cx="7391400" cy="931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00" dirty="0" smtClean="0">
                <a:solidFill>
                  <a:schemeClr val="bg1"/>
                </a:solidFill>
              </a:rPr>
              <a:t>কোন বৈদ্যুতিক বর্তনীতে পরিবাহির মধ্য দিয়ে একক সময়ে ইলেক্ট্রন প্রবাহকে বৈদ্যুতিক কারেন্ট বলে।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438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bg1"/>
                </a:solidFill>
              </a:rPr>
              <a:t>একে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bn-IN" sz="2400" dirty="0" smtClean="0">
                <a:solidFill>
                  <a:schemeClr val="bg1"/>
                </a:solidFill>
              </a:rPr>
              <a:t>দ্বারা </a:t>
            </a:r>
            <a:r>
              <a:rPr lang="bn-IN" sz="2400" dirty="0">
                <a:solidFill>
                  <a:schemeClr val="bg1"/>
                </a:solidFill>
              </a:rPr>
              <a:t>প্রকাশ করা </a:t>
            </a:r>
            <a:r>
              <a:rPr lang="bn-IN" sz="2400" dirty="0" smtClean="0">
                <a:solidFill>
                  <a:schemeClr val="bg1"/>
                </a:solidFill>
              </a:rPr>
              <a:t>হয়।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bg1"/>
                </a:solidFill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IN" sz="2400" dirty="0" smtClean="0">
                <a:solidFill>
                  <a:schemeClr val="bg1"/>
                </a:solidFill>
              </a:rPr>
              <a:t>ব্যবহারিক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IN" sz="2400" dirty="0" smtClean="0">
                <a:solidFill>
                  <a:schemeClr val="bg1"/>
                </a:solidFill>
              </a:rPr>
              <a:t>একক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IN" sz="2400" dirty="0" smtClean="0">
                <a:solidFill>
                  <a:schemeClr val="bg1"/>
                </a:solidFill>
              </a:rPr>
              <a:t>অ্যাম্পিয়ার।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bg1"/>
                </a:solidFill>
              </a:rPr>
              <a:t>অ্যামিটারের সাহায্যে পরিমাপ করা হয়।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114800"/>
            <a:ext cx="5029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4013687"/>
            <a:ext cx="4179094" cy="26157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905050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5638800" y="22098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53066" y="2209800"/>
            <a:ext cx="566334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</a:rPr>
              <a:t>ইলেকট্রিক কারেন্টের শ্রেনীবিভাগ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24100" y="1676400"/>
            <a:ext cx="3810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ইলেকট্রিক কারেন্ট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272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স্থির বিদ্যুৎ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272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চল বিদ্যুৎ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62000" y="3962400"/>
            <a:ext cx="79248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যে বিদ্যুৎ স্থান পরিবর্তন করে না এনং উৎস স্থলেই থেকে যায় তাকে স্থির বিদ্যুৎ বলে। ঘর্ষণের ফলে এ বিদ্যুৎ উৎপত্তি হয়।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4583" y="5369004"/>
            <a:ext cx="79248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রুপান্তরিত প্রক্রিয়ার সাহায্যে উৎপাদিত বিদ্যুৎ এক জায়গা থেকে অন্য জায়গায় প্রবাহিত করানো যায় তাকে চল বিদ্যুৎ বলে।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  <p:bldP spid="11" grpId="0" animBg="1"/>
      <p:bldP spid="13" grpId="0"/>
      <p:bldP spid="15" grpId="0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 rot="19451672">
            <a:off x="5911650" y="1031140"/>
            <a:ext cx="515279" cy="1640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38429">
            <a:off x="2104560" y="1026461"/>
            <a:ext cx="515279" cy="1640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2200" y="342900"/>
            <a:ext cx="3810000" cy="13335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চল বিদ্যুৎ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667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ডিসি কারেন্ট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250" y="2683389"/>
            <a:ext cx="200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এসি কারেন্ট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20660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মান দিক একই থাকে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19650" y="320660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মান দিক একই থাকে পরিবর্তিত হয় 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3740009"/>
            <a:ext cx="3663421" cy="244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8" y="3740010"/>
            <a:ext cx="2133600" cy="244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57" y="3740009"/>
            <a:ext cx="733744" cy="244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5562600" y="625356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বিদ্যুৎ লাইন খুটি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5" grpId="0" animBg="1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1905000"/>
            <a:ext cx="8382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</a:rPr>
              <a:t>সিজিএস এককঃ </a:t>
            </a:r>
            <a:r>
              <a:rPr lang="bn-IN" sz="2400" dirty="0" smtClean="0">
                <a:solidFill>
                  <a:schemeClr val="tx1"/>
                </a:solidFill>
              </a:rPr>
              <a:t>১ স্থির বিদ্যুৎ একক =৩.৩৩*১০</a:t>
            </a:r>
            <a:r>
              <a:rPr lang="bn-IN" sz="2400" baseline="30000" dirty="0" smtClean="0">
                <a:solidFill>
                  <a:schemeClr val="tx1"/>
                </a:solidFill>
              </a:rPr>
              <a:t>-১০</a:t>
            </a:r>
            <a:r>
              <a:rPr lang="bn-IN" sz="2400" dirty="0" smtClean="0">
                <a:solidFill>
                  <a:schemeClr val="tx1"/>
                </a:solidFill>
              </a:rPr>
              <a:t> অ্যাম্পিয়ার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2971800"/>
            <a:ext cx="8382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</a:rPr>
              <a:t>সিজিএস বিদ্যুৎ চৌম্বকীয় এককঃ </a:t>
            </a:r>
            <a:r>
              <a:rPr lang="bn-IN" dirty="0" smtClean="0">
                <a:solidFill>
                  <a:schemeClr val="tx1"/>
                </a:solidFill>
              </a:rPr>
              <a:t>১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বিদ্যুৎ </a:t>
            </a:r>
            <a:r>
              <a:rPr lang="bn-IN" dirty="0">
                <a:solidFill>
                  <a:schemeClr val="tx1"/>
                </a:solidFill>
              </a:rPr>
              <a:t>চৌম্বকীয় </a:t>
            </a:r>
            <a:r>
              <a:rPr lang="bn-IN" dirty="0" smtClean="0">
                <a:solidFill>
                  <a:schemeClr val="tx1"/>
                </a:solidFill>
              </a:rPr>
              <a:t>একক=১০  অ্যাম্পিয়ার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3962400"/>
            <a:ext cx="8382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</a:rPr>
              <a:t>আন্তর্জাতিক এককঃ </a:t>
            </a:r>
            <a:r>
              <a:rPr lang="bn-IN" sz="2400" dirty="0" smtClean="0">
                <a:solidFill>
                  <a:schemeClr val="tx1"/>
                </a:solidFill>
              </a:rPr>
              <a:t>১ আন্তর্জাতিক একক= ০.৯ অ্যাম্পিয়ার।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4901405"/>
            <a:ext cx="8382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কারেন্টের ব্যবহারিক একক অ্যাম্পিয়ারকে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bn-IN" sz="2400" dirty="0" smtClean="0">
                <a:solidFill>
                  <a:schemeClr val="tx1"/>
                </a:solidFill>
              </a:rPr>
              <a:t> দ্বারা প্রকাশ করা হয়।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1666" y="304800"/>
            <a:ext cx="6609734" cy="533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নিম্নে কারেন্ট মাত্রার ৪ টি একক এবং এদের সম্পর্ক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2653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04800"/>
            <a:ext cx="25908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53200" y="1371600"/>
            <a:ext cx="25908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সময়ঃ</a:t>
            </a:r>
            <a:r>
              <a:rPr lang="en-US" sz="2000" dirty="0" smtClean="0"/>
              <a:t> </a:t>
            </a:r>
            <a:r>
              <a:rPr lang="bn-IN" sz="2000" dirty="0"/>
              <a:t>১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মিনিট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19199" y="2778820"/>
            <a:ext cx="701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C000"/>
                </a:solidFill>
              </a:rPr>
              <a:t>ইলেকট্রিক কারেন্টের মধ্যে তোমাদের ঘরে কোন কারেন্ট ব্যাবহার করা হয় তা লেখ।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2166</TotalTime>
  <Words>440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 waiting for you</dc:creator>
  <cp:lastModifiedBy>RASEL</cp:lastModifiedBy>
  <cp:revision>295</cp:revision>
  <dcterms:created xsi:type="dcterms:W3CDTF">2021-06-12T13:52:45Z</dcterms:created>
  <dcterms:modified xsi:type="dcterms:W3CDTF">2021-10-13T17:02:23Z</dcterms:modified>
</cp:coreProperties>
</file>