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5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0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1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6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1EC74-6D6D-4EFC-A3A1-7ABCAE76417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98AC-AFB9-43B2-A01F-4BFB677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6"/>
          <a:stretch/>
        </p:blipFill>
        <p:spPr>
          <a:xfrm>
            <a:off x="0" y="0"/>
            <a:ext cx="59928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6227" y="393889"/>
            <a:ext cx="60491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</a:rPr>
              <a:t>আল্লামা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জালাল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উদ্দীন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রুমির</a:t>
            </a:r>
            <a:endParaRPr lang="en-US" sz="6600" b="1" dirty="0" smtClean="0">
              <a:solidFill>
                <a:schemeClr val="bg1"/>
              </a:solidFill>
            </a:endParaRPr>
          </a:p>
          <a:p>
            <a:pPr algn="ctr"/>
            <a:r>
              <a:rPr lang="bn-IN" sz="6600" b="1" dirty="0" smtClean="0">
                <a:solidFill>
                  <a:schemeClr val="bg1"/>
                </a:solidFill>
              </a:rPr>
              <a:t>মোটিভেশনাল৩০টি </a:t>
            </a:r>
          </a:p>
          <a:p>
            <a:pPr algn="ctr"/>
            <a:r>
              <a:rPr lang="bn-IN" sz="6600" b="1" dirty="0" smtClean="0">
                <a:solidFill>
                  <a:schemeClr val="bg1"/>
                </a:solidFill>
              </a:rPr>
              <a:t>উক্তি </a:t>
            </a:r>
            <a:r>
              <a:rPr lang="bn-IN" sz="6600" b="1" dirty="0">
                <a:solidFill>
                  <a:schemeClr val="bg1"/>
                </a:solidFill>
              </a:rPr>
              <a:t>ও </a:t>
            </a:r>
            <a:r>
              <a:rPr lang="bn-IN" sz="6600" b="1" dirty="0" smtClean="0">
                <a:solidFill>
                  <a:schemeClr val="bg1"/>
                </a:solidFill>
              </a:rPr>
              <a:t>বাণী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4529" y="1335518"/>
            <a:ext cx="22333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৯</a:t>
            </a:r>
            <a:endParaRPr lang="en-US" sz="1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75018" y="3503565"/>
            <a:ext cx="7543790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বৃক্ষের মতো হও, আর মরা পাতাগুলো ঝরে পড়তে দাও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9120" y="1266245"/>
            <a:ext cx="249619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১</a:t>
            </a:r>
            <a:r>
              <a:rPr lang="bn-IN" sz="4400" b="1" dirty="0" smtClean="0"/>
              <a:t>০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902036" y="2990946"/>
            <a:ext cx="5908964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ঘষা খেতে যদি ভয় পাও, তাহলে চকচক করবে </a:t>
            </a:r>
            <a:r>
              <a:rPr lang="bn-IN" sz="4400" b="1" dirty="0" smtClean="0">
                <a:solidFill>
                  <a:schemeClr val="bg1"/>
                </a:solidFill>
              </a:rPr>
              <a:t>কীভাবে?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59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2248" y="864464"/>
            <a:ext cx="244329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১</a:t>
            </a:r>
            <a:r>
              <a:rPr lang="as-IN" sz="4400" b="1" dirty="0" smtClean="0"/>
              <a:t>১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167745" y="2201237"/>
            <a:ext cx="7142018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শব্দ দিয়ে প্রতিবাদ করো, কণ্ঠ উঁচু করে নয়। মনে রাখবে ফুল ফোটে যত্নে, বজ্রপাতে নয়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13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8066" y="809045"/>
            <a:ext cx="347883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/>
              <a:t>নির্দেশণা</a:t>
            </a:r>
            <a:r>
              <a:rPr lang="as-IN" sz="4400" b="1" dirty="0" smtClean="0"/>
              <a:t>- ১</a:t>
            </a:r>
            <a:r>
              <a:rPr lang="bn-IN" sz="4400" b="1" dirty="0" smtClean="0"/>
              <a:t>২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507182" y="2478329"/>
            <a:ext cx="6684818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গতকাল আমি বুদ্ধিমান ছিলাম, তাই পৃথিবীটাকে বদলে দিতে চেয়েছিলাম। কিন্তু আজ আমি জ্ঞানী, তাই নিজেকে বদলে ফেলতে </a:t>
            </a:r>
            <a:r>
              <a:rPr lang="bn-IN" sz="4400" b="1" dirty="0" smtClean="0">
                <a:solidFill>
                  <a:schemeClr val="bg1"/>
                </a:solidFill>
              </a:rPr>
              <a:t>চাই।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795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3921" y="961446"/>
            <a:ext cx="25747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১</a:t>
            </a:r>
            <a:r>
              <a:rPr lang="bn-IN" sz="4400" b="1" dirty="0" smtClean="0"/>
              <a:t>৩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424055" y="2298220"/>
            <a:ext cx="6767945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প্রদীপ হও, কিংবা জীবনতরী, </a:t>
            </a:r>
            <a:endParaRPr lang="bn-IN" sz="4400" b="1" dirty="0" smtClean="0">
              <a:solidFill>
                <a:schemeClr val="bg1"/>
              </a:solidFill>
            </a:endParaRP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অথবা </a:t>
            </a:r>
            <a:r>
              <a:rPr lang="bn-IN" sz="4400" b="1" dirty="0">
                <a:solidFill>
                  <a:schemeClr val="bg1"/>
                </a:solidFill>
              </a:rPr>
              <a:t>সিঁড়ি। </a:t>
            </a:r>
            <a:endParaRPr lang="bn-IN" sz="4400" b="1" dirty="0" smtClean="0">
              <a:solidFill>
                <a:schemeClr val="bg1"/>
              </a:solidFill>
            </a:endParaRP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কারো </a:t>
            </a:r>
            <a:r>
              <a:rPr lang="bn-IN" sz="4400" b="1" dirty="0">
                <a:solidFill>
                  <a:schemeClr val="bg1"/>
                </a:solidFill>
              </a:rPr>
              <a:t>ক্ষত পূরণে সাহায্য করো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4" y="595745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67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5885" y="642791"/>
            <a:ext cx="249459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১</a:t>
            </a:r>
            <a:r>
              <a:rPr lang="bn-IN" sz="4400" b="1" dirty="0" smtClean="0"/>
              <a:t>৪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662055" y="2339783"/>
            <a:ext cx="7529945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শোক করো না। তুমি যাই হারাও না কেনো তা অন্য কোনো রূপে ফিরে আসবে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71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9412" y="1044572"/>
            <a:ext cx="255069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১</a:t>
            </a:r>
            <a:r>
              <a:rPr lang="bn-IN" sz="4400" b="1" dirty="0" smtClean="0"/>
              <a:t>৫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530436" y="2949383"/>
            <a:ext cx="7419109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তুমি সাগরে এক বিন্দু পানি নও। তুমি এক বিন্দু পানিতে গোটা এক সাগর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80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468347" y="526473"/>
            <a:ext cx="292256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১</a:t>
            </a:r>
            <a:r>
              <a:rPr lang="bn-IN" sz="4400" b="1" dirty="0" smtClean="0"/>
              <a:t>৬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516582" y="2616874"/>
            <a:ext cx="7446818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কেউ যখন কম্বলকে পেটাতে থাকে তখন সেটা কম্বলের বিরুদ্ধে নয়, ধুলোর বিরুদ্ধে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69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9848" y="906027"/>
            <a:ext cx="233108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/>
              <a:t>বাণী</a:t>
            </a:r>
            <a:r>
              <a:rPr lang="as-IN" sz="4400" b="1" dirty="0" smtClean="0"/>
              <a:t>- ১</a:t>
            </a:r>
            <a:r>
              <a:rPr lang="bn-IN" sz="4400" b="1" dirty="0" smtClean="0"/>
              <a:t>৭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329546" y="2589165"/>
            <a:ext cx="7862454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প্রেম আসলে কোথাও মিলিত হয় না। সারাজীবন এটা সবকিছুতে বিরাজ করে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34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3303" y="628936"/>
            <a:ext cx="257314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১</a:t>
            </a:r>
            <a:r>
              <a:rPr lang="bn-IN" sz="4400" b="1" dirty="0" smtClean="0"/>
              <a:t>৮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715000" y="2298219"/>
            <a:ext cx="6477000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অন্যের জীবনের গল্প শুনে সন্তুষ্ট হয়ো না, নিজের পথ তৈরি করো, নিজের জীবন সাজাও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382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8029" y="545809"/>
            <a:ext cx="197201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/>
              <a:t>বাণী</a:t>
            </a:r>
            <a:r>
              <a:rPr lang="as-IN" sz="4400" b="1" dirty="0" smtClean="0"/>
              <a:t>- </a:t>
            </a:r>
            <a:r>
              <a:rPr lang="as-IN" sz="4400" b="1" dirty="0"/>
              <a:t>১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2840182" y="2353639"/>
            <a:ext cx="10051473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মোমবাতি হওয়া সহজ </a:t>
            </a:r>
            <a:endParaRPr lang="bn-IN" sz="4400" b="1" dirty="0" smtClean="0">
              <a:solidFill>
                <a:schemeClr val="bg1"/>
              </a:solidFill>
            </a:endParaRP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কাজ </a:t>
            </a:r>
            <a:r>
              <a:rPr lang="bn-IN" sz="4400" b="1" dirty="0">
                <a:solidFill>
                  <a:schemeClr val="bg1"/>
                </a:solidFill>
              </a:rPr>
              <a:t>নয়। </a:t>
            </a:r>
            <a:r>
              <a:rPr lang="bn-IN" sz="4400" b="1" dirty="0" smtClean="0">
                <a:solidFill>
                  <a:schemeClr val="bg1"/>
                </a:solidFill>
              </a:rPr>
              <a:t>আলো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 </a:t>
            </a:r>
            <a:r>
              <a:rPr lang="bn-IN" sz="4400" b="1" dirty="0">
                <a:solidFill>
                  <a:schemeClr val="bg1"/>
                </a:solidFill>
              </a:rPr>
              <a:t>দেওয়ার জন্য প্রথম </a:t>
            </a:r>
            <a:r>
              <a:rPr lang="bn-IN" sz="4400" b="1" dirty="0" smtClean="0">
                <a:solidFill>
                  <a:schemeClr val="bg1"/>
                </a:solidFill>
              </a:rPr>
              <a:t>নিজেকেই 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পুড়তে </a:t>
            </a:r>
            <a:r>
              <a:rPr lang="bn-IN" sz="4400" b="1" dirty="0">
                <a:solidFill>
                  <a:schemeClr val="bg1"/>
                </a:solidFill>
              </a:rPr>
              <a:t>হয়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554182"/>
            <a:ext cx="3932434" cy="5417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02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3702" y="642791"/>
            <a:ext cx="239039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/>
              <a:t>বাণী</a:t>
            </a:r>
            <a:r>
              <a:rPr lang="as-IN" sz="4400" b="1" dirty="0" smtClean="0"/>
              <a:t>- </a:t>
            </a:r>
            <a:r>
              <a:rPr lang="as-IN" sz="4400" b="1" dirty="0" smtClean="0"/>
              <a:t>১</a:t>
            </a:r>
            <a:r>
              <a:rPr lang="bn-IN" sz="4400" b="1" dirty="0" smtClean="0"/>
              <a:t>৯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514109" y="2034982"/>
            <a:ext cx="6477000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সুন্দর ও উত্তম দিন তোমার কাছে আসবেনা, বরং তোমারই এমন দিনের দিকে অগ্রসর হওয়া উচিত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110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4393" y="670500"/>
            <a:ext cx="255711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২০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738254" y="2616874"/>
            <a:ext cx="7155873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তুমি এ ব্রহ্মাণ্ডে গুপ্তধনের খোঁজ করছো, কিন্তু প্রকৃত গুপ্তধনতো তুমি নিজেই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44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6575" y="490391"/>
            <a:ext cx="251863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২</a:t>
            </a:r>
            <a:r>
              <a:rPr lang="as-IN" sz="4400" b="1" dirty="0" smtClean="0"/>
              <a:t>১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599709" y="1577783"/>
            <a:ext cx="7592291" cy="48320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bn-IN" sz="4400" b="1" dirty="0">
                <a:solidFill>
                  <a:schemeClr val="bg1"/>
                </a:solidFill>
              </a:rPr>
              <a:t>যদি তুমি চাঁদের প্রত্যাশা কর, তবে রাত থেকে লুকিয়োনা। যদি তুমি একটি গোলাপ আশা কর, তবে তার কাঁটা থেকে পালিয়োনা, যদি তুমি প্রেমের প্রত্যাশা করো, তবে আপন সত্তা থেকে হারিওনা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bn-IN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66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7811" y="906027"/>
            <a:ext cx="259398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২২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250872" y="2658437"/>
            <a:ext cx="6518564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যে কখনো বাড়ি ছাড়েনি, তার কাছ থেকে যাত্রার উপদেশ নিও না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12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0538" y="684355"/>
            <a:ext cx="265168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২৩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756564" y="2436765"/>
            <a:ext cx="6435436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স্রষ্টার কাছে পৌঁছানোর অজস্র পথ আছে। তার মাঝে আমি প্রেমকে বেছে নিলাম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559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2939" y="739773"/>
            <a:ext cx="260811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২৪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618018" y="2935529"/>
            <a:ext cx="6573982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আকাশ কেবল হৃদয় দিয়েই ছোঁয়া যায়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19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8466" y="1058427"/>
            <a:ext cx="262604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২৫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063836" y="2603020"/>
            <a:ext cx="7128164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সিংহকে তখনই সুদর্শন দেখায় যখন সে খাবারের খোঁজে শিকারে বেরোয়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40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3047" y="836755"/>
            <a:ext cx="266451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২৬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225636" y="290782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শুধু তৃষ্ণার্ত পানি খুঁজে না, পানিও তৃষ্ণার্তকে খোঁজে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34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5629" y="573519"/>
            <a:ext cx="253306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২৭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320146" y="2755419"/>
            <a:ext cx="644929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নতুন কিছু তৈরি করো, নতুন কিছু বলো। তাহলে পৃথিবীটাও হবে নতুন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1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6393" y="393409"/>
            <a:ext cx="266451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২৮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973782" y="2131964"/>
            <a:ext cx="7571509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যে বাতাস গাছ উপড়ে ফেলে, সেই বাতাসেই ঘাসেরা দোলে। বড় হওয়ার দম্ভ কখনও করো না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21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3775" y="1113845"/>
            <a:ext cx="220445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২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1683328" y="2672292"/>
            <a:ext cx="11790217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তোমার জন্ম হয়েছে পাখা নিয়ে</a:t>
            </a:r>
            <a:r>
              <a:rPr lang="bn-IN" sz="44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 </a:t>
            </a:r>
            <a:r>
              <a:rPr lang="bn-IN" sz="4400" b="1" dirty="0">
                <a:solidFill>
                  <a:schemeClr val="bg1"/>
                </a:solidFill>
              </a:rPr>
              <a:t>উড়ার ক্ষমতা তোমার আছে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 </a:t>
            </a:r>
            <a:r>
              <a:rPr lang="bn-IN" sz="4400" b="1" dirty="0">
                <a:solidFill>
                  <a:schemeClr val="bg1"/>
                </a:solidFill>
              </a:rPr>
              <a:t>তারপরও খোঁড়া </a:t>
            </a:r>
            <a:r>
              <a:rPr lang="bn-IN" sz="4400" b="1" dirty="0" smtClean="0">
                <a:solidFill>
                  <a:schemeClr val="bg1"/>
                </a:solidFill>
              </a:rPr>
              <a:t>হয়ে আছো কেন!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554181"/>
            <a:ext cx="3131128" cy="5611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5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5775" y="587372"/>
            <a:ext cx="262283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২৯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558146" y="2270511"/>
            <a:ext cx="7502236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সব কিছু জেনে ফেলাই জ্ঞান নয়, জ্ঞান হলো কী কী এড়িয়ে যেতে হবে বা বর্জন করতে হবে তা জানা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3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9194" y="933736"/>
            <a:ext cx="264367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৩০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752109" y="2228946"/>
            <a:ext cx="7308273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দুই ব্যক্তি কখনও সন্তুষ্ট নয়- বিশ্বকে যে ঘুরে দেখতে চায় আর যে আরও জ্ঞান আহরণ করতে চায়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350328" cy="59927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35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65"/>
            <a:ext cx="4762500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94" y="1815403"/>
            <a:ext cx="381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08" y="2621353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5884" y="1363227"/>
            <a:ext cx="227658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/>
              <a:t>৩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1835728" y="3448146"/>
            <a:ext cx="11790217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তোমার হৃদয়ে যদি আলো থাকে, </a:t>
            </a:r>
            <a:endParaRPr lang="bn-IN" sz="4400" b="1" dirty="0" smtClean="0">
              <a:solidFill>
                <a:schemeClr val="bg1"/>
              </a:solidFill>
            </a:endParaRP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তাহলে </a:t>
            </a:r>
            <a:r>
              <a:rPr lang="bn-IN" sz="4400" b="1" dirty="0">
                <a:solidFill>
                  <a:schemeClr val="bg1"/>
                </a:solidFill>
              </a:rPr>
              <a:t>ঘরে ফেরার </a:t>
            </a:r>
            <a:endParaRPr lang="bn-IN" sz="4400" b="1" dirty="0" smtClean="0">
              <a:solidFill>
                <a:schemeClr val="bg1"/>
              </a:solidFill>
            </a:endParaRP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পথ </a:t>
            </a:r>
            <a:r>
              <a:rPr lang="bn-IN" sz="4400" b="1" dirty="0">
                <a:solidFill>
                  <a:schemeClr val="bg1"/>
                </a:solidFill>
              </a:rPr>
              <a:t>তুমি অবশ্যই খুঁজে পাবে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609599"/>
            <a:ext cx="3532910" cy="5611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98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4539" y="906027"/>
            <a:ext cx="218040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৪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1960419" y="3378874"/>
            <a:ext cx="11790217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আমাদের চারপাশেই </a:t>
            </a:r>
            <a:endParaRPr lang="bn-IN" sz="4400" b="1" dirty="0" smtClean="0">
              <a:solidFill>
                <a:schemeClr val="bg1"/>
              </a:solidFill>
            </a:endParaRP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সৌন্দর্য </a:t>
            </a:r>
            <a:r>
              <a:rPr lang="bn-IN" sz="4400" b="1" dirty="0">
                <a:solidFill>
                  <a:schemeClr val="bg1"/>
                </a:solidFill>
              </a:rPr>
              <a:t>ছড়িয়ে রয়েছে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 </a:t>
            </a:r>
            <a:r>
              <a:rPr lang="bn-IN" sz="4400" b="1" dirty="0">
                <a:solidFill>
                  <a:schemeClr val="bg1"/>
                </a:solidFill>
              </a:rPr>
              <a:t>কিন্তু এটা বুঝতে হলে </a:t>
            </a:r>
            <a:endParaRPr lang="bn-IN" sz="4400" b="1" dirty="0" smtClean="0">
              <a:solidFill>
                <a:schemeClr val="bg1"/>
              </a:solidFill>
            </a:endParaRP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বাগানে </a:t>
            </a:r>
            <a:r>
              <a:rPr lang="bn-IN" sz="4400" b="1" dirty="0">
                <a:solidFill>
                  <a:schemeClr val="bg1"/>
                </a:solidFill>
              </a:rPr>
              <a:t>হাঁটতে হবে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516583" cy="5611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89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3304" y="448826"/>
            <a:ext cx="223651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৫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897582" y="1348800"/>
            <a:ext cx="7197436" cy="5509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প্রতিটি মানুষকে একটা নির্দিষ্ট কাজের জন্য তৈরি করা হয়েছে এবং সেই কাজটি তার হৃদয়ে গ্রন্থিত আছে। প্রতিটি মানুষ ভেতর থেকে ঠিক সেই কাজটি করার জন্যই তাড়না অনুভব </a:t>
            </a:r>
            <a:r>
              <a:rPr lang="bn-IN" sz="4400" b="1" dirty="0" smtClean="0">
                <a:solidFill>
                  <a:schemeClr val="bg1"/>
                </a:solidFill>
              </a:rPr>
              <a:t>করে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433456" cy="58466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03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6212" y="1280100"/>
            <a:ext cx="227498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৬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2154383" y="3281892"/>
            <a:ext cx="11790217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যা কিছু হারিয়েছো </a:t>
            </a:r>
            <a:endParaRPr lang="bn-IN" sz="4400" b="1" dirty="0" smtClean="0">
              <a:solidFill>
                <a:schemeClr val="bg1"/>
              </a:solidFill>
            </a:endParaRP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তার </a:t>
            </a:r>
            <a:r>
              <a:rPr lang="bn-IN" sz="4400" b="1" dirty="0">
                <a:solidFill>
                  <a:schemeClr val="bg1"/>
                </a:solidFill>
              </a:rPr>
              <a:t>জন্য দুঃখ করো না। </a:t>
            </a:r>
            <a:endParaRPr lang="bn-IN" sz="4400" b="1" dirty="0" smtClean="0">
              <a:solidFill>
                <a:schemeClr val="bg1"/>
              </a:solidFill>
            </a:endParaRP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তুমি </a:t>
            </a:r>
            <a:r>
              <a:rPr lang="bn-IN" sz="4400" b="1" dirty="0">
                <a:solidFill>
                  <a:schemeClr val="bg1"/>
                </a:solidFill>
              </a:rPr>
              <a:t>তা আবার ফিরে পাবে</a:t>
            </a:r>
            <a:r>
              <a:rPr lang="bn-IN" sz="44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</a:rPr>
              <a:t> </a:t>
            </a:r>
            <a:r>
              <a:rPr lang="bn-IN" sz="4400" b="1" dirty="0">
                <a:solidFill>
                  <a:schemeClr val="bg1"/>
                </a:solidFill>
              </a:rPr>
              <a:t>আরেকভাবে, আরেক রূপে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073237" cy="5611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44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8393" y="892173"/>
            <a:ext cx="217399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৭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4710545" y="2935528"/>
            <a:ext cx="736369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এটা তোমার আলোই, তোমার আলোই এই জগতকে আলোকিত করে</a:t>
            </a:r>
            <a:r>
              <a:rPr lang="bn-IN" sz="4400" b="1" dirty="0" smtClean="0">
                <a:solidFill>
                  <a:schemeClr val="bg1"/>
                </a:solidFill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073237" cy="5611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720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1193" y="1016863"/>
            <a:ext cx="227498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/>
              <a:t>বাণী </a:t>
            </a:r>
            <a:r>
              <a:rPr lang="as-IN" sz="4400" b="1" dirty="0" smtClean="0"/>
              <a:t>- </a:t>
            </a:r>
            <a:r>
              <a:rPr lang="bn-IN" sz="4400" b="1" dirty="0" smtClean="0"/>
              <a:t>৮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5936673" y="2741565"/>
            <a:ext cx="6255327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</a:rPr>
              <a:t>প্রদীপগুলো আলাদা, কিন্তু আলো </a:t>
            </a:r>
            <a:r>
              <a:rPr lang="bn-IN" sz="4400" b="1" dirty="0" smtClean="0">
                <a:solidFill>
                  <a:schemeClr val="bg1"/>
                </a:solidFill>
              </a:rPr>
              <a:t>একই।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554181"/>
            <a:ext cx="4807528" cy="5611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21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586</Words>
  <Application>Microsoft Office PowerPoint</Application>
  <PresentationFormat>Widescreen</PresentationFormat>
  <Paragraphs>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68</cp:revision>
  <dcterms:created xsi:type="dcterms:W3CDTF">2021-10-12T04:52:46Z</dcterms:created>
  <dcterms:modified xsi:type="dcterms:W3CDTF">2021-10-13T04:07:29Z</dcterms:modified>
</cp:coreProperties>
</file>